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0" r:id="rId3"/>
    <p:sldId id="289" r:id="rId4"/>
    <p:sldId id="271" r:id="rId5"/>
    <p:sldId id="264" r:id="rId6"/>
    <p:sldId id="263" r:id="rId7"/>
    <p:sldId id="268" r:id="rId8"/>
    <p:sldId id="269" r:id="rId9"/>
    <p:sldId id="286" r:id="rId10"/>
    <p:sldId id="266" r:id="rId11"/>
    <p:sldId id="267" r:id="rId12"/>
    <p:sldId id="287" r:id="rId13"/>
    <p:sldId id="278" r:id="rId14"/>
    <p:sldId id="282" r:id="rId15"/>
    <p:sldId id="283" r:id="rId16"/>
    <p:sldId id="284" r:id="rId17"/>
    <p:sldId id="285"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277BDB-5807-9D11-A3DF-9CE0C9C39E12}" name="Nereida Polovina" initials="NP" userId="S::55122726@ad.mmu.ac.uk::cea64175-842b-4e75-bc39-f23692f1276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DD4"/>
    <a:srgbClr val="0B4058"/>
    <a:srgbClr val="D0A650"/>
    <a:srgbClr val="002395"/>
    <a:srgbClr val="FF0000"/>
    <a:srgbClr val="FECB00"/>
    <a:srgbClr val="FFFFFF"/>
    <a:srgbClr val="FFC800"/>
    <a:srgbClr val="F8E92E"/>
    <a:srgbClr val="C636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06" autoAdjust="0"/>
  </p:normalViewPr>
  <p:slideViewPr>
    <p:cSldViewPr snapToGrid="0">
      <p:cViewPr varScale="1">
        <p:scale>
          <a:sx n="144" d="100"/>
          <a:sy n="144" d="100"/>
        </p:scale>
        <p:origin x="312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microsoft.com/office/2011/relationships/chartColorStyle" Target="colors1.xml"/><Relationship Id="rId1" Type="http://schemas.microsoft.com/office/2011/relationships/chartStyle" Target="style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oleObject" Target="Book3"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Mustafa\Downloads\presentation%20workbook.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68144906244556E-2"/>
          <c:y val="4.636036498145215E-2"/>
          <c:w val="0.8612950834349814"/>
          <c:h val="0.80066094793059372"/>
        </c:manualLayout>
      </c:layout>
      <c:barChart>
        <c:barDir val="col"/>
        <c:grouping val="clustered"/>
        <c:varyColors val="0"/>
        <c:ser>
          <c:idx val="0"/>
          <c:order val="0"/>
          <c:tx>
            <c:strRef>
              <c:f>Sheet1!$N$5</c:f>
              <c:strCache>
                <c:ptCount val="1"/>
                <c:pt idx="0">
                  <c:v>Count of Country</c:v>
                </c:pt>
              </c:strCache>
            </c:strRef>
          </c:tx>
          <c:spPr>
            <a:solidFill>
              <a:schemeClr val="accent1"/>
            </a:solidFill>
            <a:ln w="19050">
              <a:solidFill>
                <a:schemeClr val="lt1"/>
              </a:solidFill>
            </a:ln>
            <a:effectLst/>
          </c:spPr>
          <c:invertIfNegative val="0"/>
          <c:dPt>
            <c:idx val="0"/>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52000" t="-2000" r="-54000" b="-7000"/>
                </a:stretch>
              </a:blipFill>
              <a:ln w="19050">
                <a:solidFill>
                  <a:schemeClr val="lt1"/>
                </a:solidFill>
              </a:ln>
              <a:effectLst/>
            </c:spPr>
            <c:extLst>
              <c:ext xmlns:c16="http://schemas.microsoft.com/office/drawing/2014/chart" uri="{C3380CC4-5D6E-409C-BE32-E72D297353CC}">
                <c16:uniqueId val="{00000001-0E6F-425E-A9B9-78716B8A5A31}"/>
              </c:ext>
            </c:extLst>
          </c:dPt>
          <c:dPt>
            <c:idx val="1"/>
            <c:invertIfNegative val="0"/>
            <c:bubble3D val="0"/>
            <c:spPr>
              <a:blipFill dpi="0" rotWithShape="1">
                <a:blip xmlns:r="http://schemas.openxmlformats.org/officeDocument/2006/relationships" r:embed="rId4"/>
                <a:srcRect/>
                <a:stretch>
                  <a:fillRect l="-82000" r="-100000" b="-4000"/>
                </a:stretch>
              </a:blipFill>
              <a:ln w="19050">
                <a:solidFill>
                  <a:schemeClr val="lt1"/>
                </a:solidFill>
              </a:ln>
              <a:effectLst/>
            </c:spPr>
            <c:extLst>
              <c:ext xmlns:c16="http://schemas.microsoft.com/office/drawing/2014/chart" uri="{C3380CC4-5D6E-409C-BE32-E72D297353CC}">
                <c16:uniqueId val="{00000003-0E6F-425E-A9B9-78716B8A5A31}"/>
              </c:ext>
            </c:extLst>
          </c:dPt>
          <c:dPt>
            <c:idx val="2"/>
            <c:invertIfNegative val="0"/>
            <c:bubble3D val="0"/>
            <c: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55000" r="-44000"/>
                </a:stretch>
              </a:blipFill>
              <a:ln w="19050">
                <a:solidFill>
                  <a:schemeClr val="lt1"/>
                </a:solidFill>
              </a:ln>
              <a:effectLst/>
            </c:spPr>
            <c:extLst>
              <c:ext xmlns:c16="http://schemas.microsoft.com/office/drawing/2014/chart" uri="{C3380CC4-5D6E-409C-BE32-E72D297353CC}">
                <c16:uniqueId val="{00000005-0E6F-425E-A9B9-78716B8A5A31}"/>
              </c:ext>
            </c:extLst>
          </c:dPt>
          <c:dPt>
            <c:idx val="3"/>
            <c:invertIfNegative val="0"/>
            <c:bubble3D val="0"/>
            <c:spPr>
              <a:blipFill dpi="0" rotWithShape="1">
                <a:blip xmlns:r="http://schemas.openxmlformats.org/officeDocument/2006/relationships" r:embed="rId6"/>
                <a:srcRect/>
                <a:stretch>
                  <a:fillRect l="-55000" r="-53000"/>
                </a:stretch>
              </a:blipFill>
              <a:ln w="19050">
                <a:solidFill>
                  <a:schemeClr val="lt1"/>
                </a:solidFill>
              </a:ln>
              <a:effectLst/>
            </c:spPr>
            <c:extLst>
              <c:ext xmlns:c16="http://schemas.microsoft.com/office/drawing/2014/chart" uri="{C3380CC4-5D6E-409C-BE32-E72D297353CC}">
                <c16:uniqueId val="{00000007-0E6F-425E-A9B9-78716B8A5A31}"/>
              </c:ext>
            </c:extLst>
          </c:dPt>
          <c:dPt>
            <c:idx val="4"/>
            <c:invertIfNegative val="0"/>
            <c:bubble3D val="0"/>
            <c:spPr>
              <a:blipFill dpi="0" rotWithShape="1">
                <a:blip xmlns:r="http://schemas.openxmlformats.org/officeDocument/2006/relationships" r:embed="rId7"/>
                <a:srcRect/>
                <a:stretch>
                  <a:fillRect l="-55000" r="-45000"/>
                </a:stretch>
              </a:blipFill>
              <a:ln w="19050">
                <a:solidFill>
                  <a:schemeClr val="lt1"/>
                </a:solidFill>
              </a:ln>
              <a:effectLst/>
            </c:spPr>
            <c:extLst>
              <c:ext xmlns:c16="http://schemas.microsoft.com/office/drawing/2014/chart" uri="{C3380CC4-5D6E-409C-BE32-E72D297353CC}">
                <c16:uniqueId val="{00000009-0E6F-425E-A9B9-78716B8A5A31}"/>
              </c:ext>
            </c:extLst>
          </c:dPt>
          <c:dPt>
            <c:idx val="5"/>
            <c:invertIfNegative val="0"/>
            <c:bubble3D val="0"/>
            <c:spPr>
              <a:blipFill dpi="0" rotWithShape="1">
                <a:blip xmlns:r="http://schemas.openxmlformats.org/officeDocument/2006/relationships" r:embed="rId8"/>
                <a:srcRect/>
                <a:stretch>
                  <a:fillRect l="-62000" t="-2000" r="-148000" b="17000"/>
                </a:stretch>
              </a:blipFill>
              <a:ln w="19050">
                <a:solidFill>
                  <a:schemeClr val="lt1"/>
                </a:solidFill>
              </a:ln>
              <a:effectLst/>
            </c:spPr>
            <c:pictureOptions>
              <c:pictureFormat val="stretch"/>
            </c:pictureOptions>
            <c:extLst>
              <c:ext xmlns:c16="http://schemas.microsoft.com/office/drawing/2014/chart" uri="{C3380CC4-5D6E-409C-BE32-E72D297353CC}">
                <c16:uniqueId val="{0000000B-0E6F-425E-A9B9-78716B8A5A31}"/>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Sheet1!$M$6:$M$11</c:f>
              <c:strCache>
                <c:ptCount val="6"/>
                <c:pt idx="0">
                  <c:v>Albania</c:v>
                </c:pt>
                <c:pt idx="1">
                  <c:v>Bosnia</c:v>
                </c:pt>
                <c:pt idx="2">
                  <c:v>Kosovo</c:v>
                </c:pt>
                <c:pt idx="3">
                  <c:v>Montenegro</c:v>
                </c:pt>
                <c:pt idx="4">
                  <c:v>North Macedonia </c:v>
                </c:pt>
                <c:pt idx="5">
                  <c:v>Serbia</c:v>
                </c:pt>
              </c:strCache>
            </c:strRef>
          </c:cat>
          <c:val>
            <c:numRef>
              <c:f>Sheet1!$N$6:$N$11</c:f>
              <c:numCache>
                <c:formatCode>General</c:formatCode>
                <c:ptCount val="6"/>
                <c:pt idx="0">
                  <c:v>8</c:v>
                </c:pt>
                <c:pt idx="1">
                  <c:v>10</c:v>
                </c:pt>
                <c:pt idx="2">
                  <c:v>5</c:v>
                </c:pt>
                <c:pt idx="3">
                  <c:v>3</c:v>
                </c:pt>
                <c:pt idx="4">
                  <c:v>12</c:v>
                </c:pt>
                <c:pt idx="5">
                  <c:v>12</c:v>
                </c:pt>
              </c:numCache>
            </c:numRef>
          </c:val>
          <c:extLst>
            <c:ext xmlns:c16="http://schemas.microsoft.com/office/drawing/2014/chart" uri="{C3380CC4-5D6E-409C-BE32-E72D297353CC}">
              <c16:uniqueId val="{0000000C-0E6F-425E-A9B9-78716B8A5A31}"/>
            </c:ext>
          </c:extLst>
        </c:ser>
        <c:dLbls>
          <c:dLblPos val="outEnd"/>
          <c:showLegendKey val="0"/>
          <c:showVal val="1"/>
          <c:showCatName val="0"/>
          <c:showSerName val="0"/>
          <c:showPercent val="0"/>
          <c:showBubbleSize val="0"/>
        </c:dLbls>
        <c:gapWidth val="100"/>
        <c:axId val="512930160"/>
        <c:axId val="512949360"/>
      </c:barChart>
      <c:catAx>
        <c:axId val="5129301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12949360"/>
        <c:crosses val="autoZero"/>
        <c:auto val="1"/>
        <c:lblAlgn val="ctr"/>
        <c:lblOffset val="100"/>
        <c:noMultiLvlLbl val="0"/>
      </c:catAx>
      <c:valAx>
        <c:axId val="512949360"/>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12930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9">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3476124249396107"/>
          <c:y val="8.3745739836983552E-2"/>
          <c:w val="0.75880182904900495"/>
          <c:h val="0.85375444313725335"/>
        </c:manualLayout>
      </c:layout>
      <c:pieChart>
        <c:varyColors val="1"/>
        <c:ser>
          <c:idx val="0"/>
          <c:order val="0"/>
          <c:dPt>
            <c:idx val="0"/>
            <c:bubble3D val="0"/>
            <c:spPr>
              <a:solidFill>
                <a:schemeClr val="accent1">
                  <a:tint val="44000"/>
                </a:schemeClr>
              </a:solidFill>
              <a:ln w="19050">
                <a:solidFill>
                  <a:schemeClr val="lt1"/>
                </a:solidFill>
              </a:ln>
              <a:effectLst/>
            </c:spPr>
            <c:extLst>
              <c:ext xmlns:c16="http://schemas.microsoft.com/office/drawing/2014/chart" uri="{C3380CC4-5D6E-409C-BE32-E72D297353CC}">
                <c16:uniqueId val="{00000001-B12B-448F-9AD5-2736B28500E3}"/>
              </c:ext>
            </c:extLst>
          </c:dPt>
          <c:dPt>
            <c:idx val="1"/>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3-B12B-448F-9AD5-2736B28500E3}"/>
              </c:ext>
            </c:extLst>
          </c:dPt>
          <c:dPt>
            <c:idx val="2"/>
            <c:bubble3D val="0"/>
            <c:spPr>
              <a:solidFill>
                <a:schemeClr val="accent1">
                  <a:tint val="72000"/>
                </a:schemeClr>
              </a:solidFill>
              <a:ln w="19050">
                <a:solidFill>
                  <a:schemeClr val="lt1"/>
                </a:solidFill>
              </a:ln>
              <a:effectLst/>
            </c:spPr>
            <c:extLst>
              <c:ext xmlns:c16="http://schemas.microsoft.com/office/drawing/2014/chart" uri="{C3380CC4-5D6E-409C-BE32-E72D297353CC}">
                <c16:uniqueId val="{00000005-B12B-448F-9AD5-2736B28500E3}"/>
              </c:ext>
            </c:extLst>
          </c:dPt>
          <c:dPt>
            <c:idx val="3"/>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7-B12B-448F-9AD5-2736B28500E3}"/>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B12B-448F-9AD5-2736B28500E3}"/>
              </c:ext>
            </c:extLst>
          </c:dPt>
          <c:dPt>
            <c:idx val="5"/>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B-B12B-448F-9AD5-2736B28500E3}"/>
              </c:ext>
            </c:extLst>
          </c:dPt>
          <c:dPt>
            <c:idx val="6"/>
            <c:bubble3D val="0"/>
            <c:spPr>
              <a:solidFill>
                <a:schemeClr val="accent1">
                  <a:shade val="72000"/>
                </a:schemeClr>
              </a:solidFill>
              <a:ln w="19050">
                <a:solidFill>
                  <a:schemeClr val="lt1"/>
                </a:solidFill>
              </a:ln>
              <a:effectLst/>
            </c:spPr>
            <c:extLst>
              <c:ext xmlns:c16="http://schemas.microsoft.com/office/drawing/2014/chart" uri="{C3380CC4-5D6E-409C-BE32-E72D297353CC}">
                <c16:uniqueId val="{0000000D-B12B-448F-9AD5-2736B28500E3}"/>
              </c:ext>
            </c:extLst>
          </c:dPt>
          <c:dPt>
            <c:idx val="7"/>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F-B12B-448F-9AD5-2736B28500E3}"/>
              </c:ext>
            </c:extLst>
          </c:dPt>
          <c:dPt>
            <c:idx val="8"/>
            <c:bubble3D val="0"/>
            <c:spPr>
              <a:solidFill>
                <a:schemeClr val="accent1">
                  <a:shade val="44000"/>
                </a:schemeClr>
              </a:solidFill>
              <a:ln w="19050">
                <a:solidFill>
                  <a:schemeClr val="lt1"/>
                </a:solidFill>
              </a:ln>
              <a:effectLst/>
            </c:spPr>
            <c:extLst>
              <c:ext xmlns:c16="http://schemas.microsoft.com/office/drawing/2014/chart" uri="{C3380CC4-5D6E-409C-BE32-E72D297353CC}">
                <c16:uniqueId val="{00000011-B12B-448F-9AD5-2736B28500E3}"/>
              </c:ext>
            </c:extLst>
          </c:dPt>
          <c:dLbls>
            <c:dLbl>
              <c:idx val="0"/>
              <c:layout>
                <c:manualLayout>
                  <c:x val="-3.3045249875429818E-2"/>
                  <c:y val="0.3638263906983008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12B-448F-9AD5-2736B28500E3}"/>
                </c:ext>
              </c:extLst>
            </c:dLbl>
            <c:dLbl>
              <c:idx val="2"/>
              <c:layout>
                <c:manualLayout>
                  <c:x val="3.3045249875429818E-2"/>
                  <c:y val="0.1566886807327500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12B-448F-9AD5-2736B28500E3}"/>
                </c:ext>
              </c:extLst>
            </c:dLbl>
            <c:dLbl>
              <c:idx val="3"/>
              <c:layout>
                <c:manualLayout>
                  <c:x val="-1.4162249946612778E-2"/>
                  <c:y val="0.18324608424677558"/>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64183"/>
                        <a:gd name="adj2" fmla="val -181610"/>
                      </a:avLst>
                    </a:prstGeom>
                    <a:noFill/>
                    <a:ln>
                      <a:noFill/>
                    </a:ln>
                  </c15:spPr>
                </c:ext>
                <c:ext xmlns:c16="http://schemas.microsoft.com/office/drawing/2014/chart" uri="{C3380CC4-5D6E-409C-BE32-E72D297353CC}">
                  <c16:uniqueId val="{00000007-B12B-448F-9AD5-2736B28500E3}"/>
                </c:ext>
              </c:extLst>
            </c:dLbl>
            <c:dLbl>
              <c:idx val="4"/>
              <c:layout>
                <c:manualLayout>
                  <c:x val="-0.10857724959069796"/>
                  <c:y val="0.15137720002994504"/>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95059"/>
                        <a:gd name="adj2" fmla="val -58987"/>
                      </a:avLst>
                    </a:prstGeom>
                    <a:noFill/>
                    <a:ln>
                      <a:noFill/>
                    </a:ln>
                  </c15:spPr>
                </c:ext>
                <c:ext xmlns:c16="http://schemas.microsoft.com/office/drawing/2014/chart" uri="{C3380CC4-5D6E-409C-BE32-E72D297353CC}">
                  <c16:uniqueId val="{00000009-B12B-448F-9AD5-2736B28500E3}"/>
                </c:ext>
              </c:extLst>
            </c:dLbl>
            <c:dLbl>
              <c:idx val="5"/>
              <c:layout>
                <c:manualLayout>
                  <c:x val="-0.16522624937714911"/>
                  <c:y val="-1.327870175701272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12B-448F-9AD5-2736B28500E3}"/>
                </c:ext>
              </c:extLst>
            </c:dLbl>
            <c:dLbl>
              <c:idx val="6"/>
              <c:layout>
                <c:manualLayout>
                  <c:x val="-0.20299224923478315"/>
                  <c:y val="6.373776843366105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B12B-448F-9AD5-2736B28500E3}"/>
                </c:ext>
              </c:extLst>
            </c:dLbl>
            <c:dLbl>
              <c:idx val="7"/>
              <c:layout>
                <c:manualLayout>
                  <c:x val="0.10149612461739158"/>
                  <c:y val="-2.390166316262290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B12B-448F-9AD5-2736B28500E3}"/>
                </c:ext>
              </c:extLst>
            </c:dLbl>
            <c:dLbl>
              <c:idx val="8"/>
              <c:layout>
                <c:manualLayout>
                  <c:x val="0.24547899907462148"/>
                  <c:y val="7.9672210542076332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B12B-448F-9AD5-2736B28500E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Sheet3!$B$1:$J$1</c:f>
              <c:strCache>
                <c:ptCount val="9"/>
                <c:pt idx="0">
                  <c:v>Ownership - EU</c:v>
                </c:pt>
                <c:pt idx="1">
                  <c:v>Ownership - UK</c:v>
                </c:pt>
                <c:pt idx="2">
                  <c:v>Ownership - US</c:v>
                </c:pt>
                <c:pt idx="3">
                  <c:v>Ownership - RS</c:v>
                </c:pt>
                <c:pt idx="4">
                  <c:v>Ownership - MK</c:v>
                </c:pt>
                <c:pt idx="5">
                  <c:v>Ownership - ME</c:v>
                </c:pt>
                <c:pt idx="6">
                  <c:v>Ownership - KOS</c:v>
                </c:pt>
                <c:pt idx="7">
                  <c:v>Ownership - ALB</c:v>
                </c:pt>
                <c:pt idx="8">
                  <c:v>Ownership - BiH</c:v>
                </c:pt>
              </c:strCache>
            </c:strRef>
          </c:cat>
          <c:val>
            <c:numRef>
              <c:f>Sheet3!$B$53:$J$53</c:f>
              <c:numCache>
                <c:formatCode>0%</c:formatCode>
                <c:ptCount val="9"/>
                <c:pt idx="0">
                  <c:v>0.52173913043478259</c:v>
                </c:pt>
                <c:pt idx="1">
                  <c:v>0.11594202898550725</c:v>
                </c:pt>
                <c:pt idx="2">
                  <c:v>0.14492753623188406</c:v>
                </c:pt>
                <c:pt idx="3">
                  <c:v>5.7971014492753624E-2</c:v>
                </c:pt>
                <c:pt idx="4">
                  <c:v>0.10144927536231885</c:v>
                </c:pt>
                <c:pt idx="5">
                  <c:v>0</c:v>
                </c:pt>
                <c:pt idx="6">
                  <c:v>0</c:v>
                </c:pt>
                <c:pt idx="7">
                  <c:v>1.4492753623188406E-2</c:v>
                </c:pt>
                <c:pt idx="8">
                  <c:v>4.3478260869565216E-2</c:v>
                </c:pt>
              </c:numCache>
            </c:numRef>
          </c:val>
          <c:extLst>
            <c:ext xmlns:c16="http://schemas.microsoft.com/office/drawing/2014/chart" uri="{C3380CC4-5D6E-409C-BE32-E72D297353CC}">
              <c16:uniqueId val="{00000012-B12B-448F-9AD5-2736B28500E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267391420767954"/>
          <c:y val="2.7476243628714626E-2"/>
          <c:w val="0.75343825536190645"/>
          <c:h val="0.95380339797290903"/>
        </c:manualLayout>
      </c:layout>
      <c:doughnutChart>
        <c:varyColors val="1"/>
        <c:ser>
          <c:idx val="0"/>
          <c:order val="0"/>
          <c:tx>
            <c:strRef>
              <c:f>Sheet1!$K$5</c:f>
              <c:strCache>
                <c:ptCount val="1"/>
                <c:pt idx="0">
                  <c:v>Count of Sector</c:v>
                </c:pt>
              </c:strCache>
            </c:strRef>
          </c:tx>
          <c:dPt>
            <c:idx val="0"/>
            <c:bubble3D val="0"/>
            <c:spPr>
              <a:solidFill>
                <a:schemeClr val="accent1">
                  <a:shade val="44000"/>
                </a:schemeClr>
              </a:solidFill>
              <a:ln w="19050">
                <a:solidFill>
                  <a:schemeClr val="lt1"/>
                </a:solidFill>
              </a:ln>
              <a:effectLst/>
            </c:spPr>
            <c:extLst>
              <c:ext xmlns:c16="http://schemas.microsoft.com/office/drawing/2014/chart" uri="{C3380CC4-5D6E-409C-BE32-E72D297353CC}">
                <c16:uniqueId val="{00000001-BDD1-4A2E-BB77-F11D29A138DB}"/>
              </c:ext>
            </c:extLst>
          </c:dPt>
          <c:dPt>
            <c:idx val="1"/>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3-BDD1-4A2E-BB77-F11D29A138DB}"/>
              </c:ext>
            </c:extLst>
          </c:dPt>
          <c:dPt>
            <c:idx val="2"/>
            <c:bubble3D val="0"/>
            <c:spPr>
              <a:solidFill>
                <a:schemeClr val="accent1">
                  <a:shade val="72000"/>
                </a:schemeClr>
              </a:solidFill>
              <a:ln w="19050">
                <a:solidFill>
                  <a:schemeClr val="lt1"/>
                </a:solidFill>
              </a:ln>
              <a:effectLst/>
            </c:spPr>
            <c:extLst>
              <c:ext xmlns:c16="http://schemas.microsoft.com/office/drawing/2014/chart" uri="{C3380CC4-5D6E-409C-BE32-E72D297353CC}">
                <c16:uniqueId val="{00000005-BDD1-4A2E-BB77-F11D29A138DB}"/>
              </c:ext>
            </c:extLst>
          </c:dPt>
          <c:dPt>
            <c:idx val="3"/>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7-BDD1-4A2E-BB77-F11D29A138DB}"/>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BDD1-4A2E-BB77-F11D29A138DB}"/>
              </c:ext>
            </c:extLst>
          </c:dPt>
          <c:dPt>
            <c:idx val="5"/>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B-BDD1-4A2E-BB77-F11D29A138DB}"/>
              </c:ext>
            </c:extLst>
          </c:dPt>
          <c:dPt>
            <c:idx val="6"/>
            <c:bubble3D val="0"/>
            <c:spPr>
              <a:solidFill>
                <a:schemeClr val="accent1">
                  <a:tint val="72000"/>
                </a:schemeClr>
              </a:solidFill>
              <a:ln w="19050">
                <a:solidFill>
                  <a:schemeClr val="lt1"/>
                </a:solidFill>
              </a:ln>
              <a:effectLst/>
            </c:spPr>
            <c:extLst>
              <c:ext xmlns:c16="http://schemas.microsoft.com/office/drawing/2014/chart" uri="{C3380CC4-5D6E-409C-BE32-E72D297353CC}">
                <c16:uniqueId val="{0000000D-BDD1-4A2E-BB77-F11D29A138DB}"/>
              </c:ext>
            </c:extLst>
          </c:dPt>
          <c:dPt>
            <c:idx val="7"/>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F-BDD1-4A2E-BB77-F11D29A138DB}"/>
              </c:ext>
            </c:extLst>
          </c:dPt>
          <c:dPt>
            <c:idx val="8"/>
            <c:bubble3D val="0"/>
            <c:spPr>
              <a:solidFill>
                <a:schemeClr val="accent1">
                  <a:tint val="44000"/>
                </a:schemeClr>
              </a:solidFill>
              <a:ln w="19050">
                <a:solidFill>
                  <a:schemeClr val="lt1"/>
                </a:solidFill>
              </a:ln>
              <a:effectLst/>
            </c:spPr>
            <c:extLst>
              <c:ext xmlns:c16="http://schemas.microsoft.com/office/drawing/2014/chart" uri="{C3380CC4-5D6E-409C-BE32-E72D297353CC}">
                <c16:uniqueId val="{00000011-BDD1-4A2E-BB77-F11D29A138DB}"/>
              </c:ext>
            </c:extLst>
          </c:dPt>
          <c:dLbls>
            <c:dLbl>
              <c:idx val="0"/>
              <c:layout>
                <c:manualLayout>
                  <c:x val="6.6859881983140704E-2"/>
                  <c:y val="0.1517686773258653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DD1-4A2E-BB77-F11D29A138DB}"/>
                </c:ext>
              </c:extLst>
            </c:dLbl>
            <c:dLbl>
              <c:idx val="1"/>
              <c:layout>
                <c:manualLayout>
                  <c:x val="0.16830246154376799"/>
                  <c:y val="-4.669805456180472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DD1-4A2E-BB77-F11D29A138DB}"/>
                </c:ext>
              </c:extLst>
            </c:dLbl>
            <c:dLbl>
              <c:idx val="2"/>
              <c:layout>
                <c:manualLayout>
                  <c:x val="0.15908040885643807"/>
                  <c:y val="4.377942615169181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DD1-4A2E-BB77-F11D29A138DB}"/>
                </c:ext>
              </c:extLst>
            </c:dLbl>
            <c:dLbl>
              <c:idx val="3"/>
              <c:layout>
                <c:manualLayout>
                  <c:x val="-8.0692961014135339E-2"/>
                  <c:y val="0.3152118682921817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DD1-4A2E-BB77-F11D29A138DB}"/>
                </c:ext>
              </c:extLst>
            </c:dLbl>
            <c:dLbl>
              <c:idx val="4"/>
              <c:layout>
                <c:manualLayout>
                  <c:x val="-0.10144257956062729"/>
                  <c:y val="8.7558852303383835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DD1-4A2E-BB77-F11D29A138DB}"/>
                </c:ext>
              </c:extLst>
            </c:dLbl>
            <c:dLbl>
              <c:idx val="5"/>
              <c:layout>
                <c:manualLayout>
                  <c:x val="-0.12910873762261654"/>
                  <c:y val="-3.502354092135353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DD1-4A2E-BB77-F11D29A138DB}"/>
                </c:ext>
              </c:extLst>
            </c:dLbl>
            <c:dLbl>
              <c:idx val="6"/>
              <c:layout>
                <c:manualLayout>
                  <c:x val="-0.14063630348177872"/>
                  <c:y val="-8.172159548315825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BDD1-4A2E-BB77-F11D29A138DB}"/>
                </c:ext>
              </c:extLst>
            </c:dLbl>
            <c:dLbl>
              <c:idx val="7"/>
              <c:layout>
                <c:manualLayout>
                  <c:x val="-8.5303987357800259E-2"/>
                  <c:y val="-7.296571025281986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BDD1-4A2E-BB77-F11D29A138DB}"/>
                </c:ext>
              </c:extLst>
            </c:dLbl>
            <c:dLbl>
              <c:idx val="8"/>
              <c:layout>
                <c:manualLayout>
                  <c:x val="-4.3804750264816367E-2"/>
                  <c:y val="0.1867922182472188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BDD1-4A2E-BB77-F11D29A138DB}"/>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Sheet1!$J$6:$J$14</c:f>
              <c:strCache>
                <c:ptCount val="9"/>
                <c:pt idx="0">
                  <c:v>Chemical</c:v>
                </c:pt>
                <c:pt idx="1">
                  <c:v>Construction</c:v>
                </c:pt>
                <c:pt idx="2">
                  <c:v>Financial Services</c:v>
                </c:pt>
                <c:pt idx="3">
                  <c:v>Food and Beverages</c:v>
                </c:pt>
                <c:pt idx="4">
                  <c:v>Mining</c:v>
                </c:pt>
                <c:pt idx="5">
                  <c:v>Oil &amp; Gas</c:v>
                </c:pt>
                <c:pt idx="6">
                  <c:v>Pharmaceutical </c:v>
                </c:pt>
                <c:pt idx="7">
                  <c:v>Steel</c:v>
                </c:pt>
                <c:pt idx="8">
                  <c:v>Telecommunication</c:v>
                </c:pt>
              </c:strCache>
            </c:strRef>
          </c:cat>
          <c:val>
            <c:numRef>
              <c:f>Sheet1!$K$6:$K$14</c:f>
              <c:numCache>
                <c:formatCode>General</c:formatCode>
                <c:ptCount val="9"/>
                <c:pt idx="0">
                  <c:v>1</c:v>
                </c:pt>
                <c:pt idx="1">
                  <c:v>5</c:v>
                </c:pt>
                <c:pt idx="2">
                  <c:v>29</c:v>
                </c:pt>
                <c:pt idx="3">
                  <c:v>2</c:v>
                </c:pt>
                <c:pt idx="4">
                  <c:v>1</c:v>
                </c:pt>
                <c:pt idx="5">
                  <c:v>5</c:v>
                </c:pt>
                <c:pt idx="6">
                  <c:v>2</c:v>
                </c:pt>
                <c:pt idx="7">
                  <c:v>3</c:v>
                </c:pt>
                <c:pt idx="8">
                  <c:v>2</c:v>
                </c:pt>
              </c:numCache>
            </c:numRef>
          </c:val>
          <c:extLst>
            <c:ext xmlns:c16="http://schemas.microsoft.com/office/drawing/2014/chart" uri="{C3380CC4-5D6E-409C-BE32-E72D297353CC}">
              <c16:uniqueId val="{00000012-BDD1-4A2E-BB77-F11D29A138DB}"/>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EF5A5D-BCCA-4A01-8157-153BDB86AA8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02C7AB4-8F55-4690-9E0A-4B4268A01124}">
      <dgm:prSet/>
      <dgm:spPr/>
      <dgm:t>
        <a:bodyPr/>
        <a:lstStyle/>
        <a:p>
          <a:r>
            <a:rPr lang="en-GB"/>
            <a:t>Companies involved in EU Green Agenda projects  for Western Balkans are more likely to engage in ESG reporting</a:t>
          </a:r>
          <a:endParaRPr lang="en-US"/>
        </a:p>
      </dgm:t>
    </dgm:pt>
    <dgm:pt modelId="{69B3415B-36D9-4BD0-9DDE-5F3E83D38EF4}" type="parTrans" cxnId="{64746591-6600-4E6D-B2B2-42EBA547DD60}">
      <dgm:prSet/>
      <dgm:spPr/>
      <dgm:t>
        <a:bodyPr/>
        <a:lstStyle/>
        <a:p>
          <a:endParaRPr lang="en-US"/>
        </a:p>
      </dgm:t>
    </dgm:pt>
    <dgm:pt modelId="{09A1FDB8-B605-4DAF-B32E-50FF3511F27E}" type="sibTrans" cxnId="{64746591-6600-4E6D-B2B2-42EBA547DD60}">
      <dgm:prSet/>
      <dgm:spPr/>
      <dgm:t>
        <a:bodyPr/>
        <a:lstStyle/>
        <a:p>
          <a:endParaRPr lang="en-US"/>
        </a:p>
      </dgm:t>
    </dgm:pt>
    <dgm:pt modelId="{C25F005B-4E33-43DA-AB33-7EDDCBD7A2CA}">
      <dgm:prSet/>
      <dgm:spPr/>
      <dgm:t>
        <a:bodyPr/>
        <a:lstStyle/>
        <a:p>
          <a:r>
            <a:rPr lang="en-GB"/>
            <a:t>Companies with EU ownership  are also more likely to engage with several ESG reporting</a:t>
          </a:r>
          <a:endParaRPr lang="en-US"/>
        </a:p>
      </dgm:t>
    </dgm:pt>
    <dgm:pt modelId="{F0EB49EA-3FF6-4C14-AA0E-C04C17F48AB8}" type="parTrans" cxnId="{E584F95E-1B7D-4B86-B434-E04C13AF97E1}">
      <dgm:prSet/>
      <dgm:spPr/>
      <dgm:t>
        <a:bodyPr/>
        <a:lstStyle/>
        <a:p>
          <a:endParaRPr lang="en-US"/>
        </a:p>
      </dgm:t>
    </dgm:pt>
    <dgm:pt modelId="{3214ACC4-B56F-434A-A7FF-7DA5BBC0203B}" type="sibTrans" cxnId="{E584F95E-1B7D-4B86-B434-E04C13AF97E1}">
      <dgm:prSet/>
      <dgm:spPr/>
      <dgm:t>
        <a:bodyPr/>
        <a:lstStyle/>
        <a:p>
          <a:endParaRPr lang="en-US"/>
        </a:p>
      </dgm:t>
    </dgm:pt>
    <dgm:pt modelId="{CB9DFBD0-CDBB-4B9A-BFCC-6AE655A795AD}">
      <dgm:prSet/>
      <dgm:spPr/>
      <dgm:t>
        <a:bodyPr/>
        <a:lstStyle/>
        <a:p>
          <a:r>
            <a:rPr lang="en-GB"/>
            <a:t>Companies with UK ownership are only more likely to focus solely  on Governance reporting as opposed to Environmental or Social reporting..</a:t>
          </a:r>
          <a:endParaRPr lang="en-US"/>
        </a:p>
      </dgm:t>
    </dgm:pt>
    <dgm:pt modelId="{50D0360A-9E42-41FB-96D6-47570DD08D6C}" type="parTrans" cxnId="{95ED4C3D-5A6B-45E0-9798-162C31167884}">
      <dgm:prSet/>
      <dgm:spPr/>
      <dgm:t>
        <a:bodyPr/>
        <a:lstStyle/>
        <a:p>
          <a:endParaRPr lang="en-US"/>
        </a:p>
      </dgm:t>
    </dgm:pt>
    <dgm:pt modelId="{573C2B4C-FA3D-43A8-86C6-A35BEE841344}" type="sibTrans" cxnId="{95ED4C3D-5A6B-45E0-9798-162C31167884}">
      <dgm:prSet/>
      <dgm:spPr/>
      <dgm:t>
        <a:bodyPr/>
        <a:lstStyle/>
        <a:p>
          <a:endParaRPr lang="en-US"/>
        </a:p>
      </dgm:t>
    </dgm:pt>
    <dgm:pt modelId="{E386F02F-1886-45AD-95E2-3B2EF48DCB84}" type="pres">
      <dgm:prSet presAssocID="{D4EF5A5D-BCCA-4A01-8157-153BDB86AA8B}" presName="root" presStyleCnt="0">
        <dgm:presLayoutVars>
          <dgm:dir/>
          <dgm:resizeHandles val="exact"/>
        </dgm:presLayoutVars>
      </dgm:prSet>
      <dgm:spPr/>
    </dgm:pt>
    <dgm:pt modelId="{93A4BC7F-4A0C-407A-94CF-1D59909F541B}" type="pres">
      <dgm:prSet presAssocID="{802C7AB4-8F55-4690-9E0A-4B4268A01124}" presName="compNode" presStyleCnt="0"/>
      <dgm:spPr/>
    </dgm:pt>
    <dgm:pt modelId="{5D003E44-47C3-4269-87D0-185B59D7C78E}" type="pres">
      <dgm:prSet presAssocID="{802C7AB4-8F55-4690-9E0A-4B4268A01124}" presName="bgRect" presStyleLbl="bgShp" presStyleIdx="0" presStyleCnt="3"/>
      <dgm:spPr/>
    </dgm:pt>
    <dgm:pt modelId="{A11901DB-3F46-4D98-8E94-65AF64F7EA92}" type="pres">
      <dgm:prSet presAssocID="{802C7AB4-8F55-4690-9E0A-4B4268A0112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2DA807FE-74EF-4075-A8A6-EC43F01564BD}" type="pres">
      <dgm:prSet presAssocID="{802C7AB4-8F55-4690-9E0A-4B4268A01124}" presName="spaceRect" presStyleCnt="0"/>
      <dgm:spPr/>
    </dgm:pt>
    <dgm:pt modelId="{52C81D8F-E6B7-480E-A478-6E321CB994CD}" type="pres">
      <dgm:prSet presAssocID="{802C7AB4-8F55-4690-9E0A-4B4268A01124}" presName="parTx" presStyleLbl="revTx" presStyleIdx="0" presStyleCnt="3">
        <dgm:presLayoutVars>
          <dgm:chMax val="0"/>
          <dgm:chPref val="0"/>
        </dgm:presLayoutVars>
      </dgm:prSet>
      <dgm:spPr/>
    </dgm:pt>
    <dgm:pt modelId="{59C225DF-5DA5-498B-A70F-5FC29ED772D0}" type="pres">
      <dgm:prSet presAssocID="{09A1FDB8-B605-4DAF-B32E-50FF3511F27E}" presName="sibTrans" presStyleCnt="0"/>
      <dgm:spPr/>
    </dgm:pt>
    <dgm:pt modelId="{0CADB744-C277-4DE9-BDBE-F20DBE9F36D8}" type="pres">
      <dgm:prSet presAssocID="{C25F005B-4E33-43DA-AB33-7EDDCBD7A2CA}" presName="compNode" presStyleCnt="0"/>
      <dgm:spPr/>
    </dgm:pt>
    <dgm:pt modelId="{7ECF4836-89B6-46FF-8120-B486A9786FCA}" type="pres">
      <dgm:prSet presAssocID="{C25F005B-4E33-43DA-AB33-7EDDCBD7A2CA}" presName="bgRect" presStyleLbl="bgShp" presStyleIdx="1" presStyleCnt="3"/>
      <dgm:spPr/>
    </dgm:pt>
    <dgm:pt modelId="{DAA49EF0-8629-437B-BF7A-6952893386EB}" type="pres">
      <dgm:prSet presAssocID="{C25F005B-4E33-43DA-AB33-7EDDCBD7A2C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3AB7E322-9A53-47FB-AC35-A152C18153D3}" type="pres">
      <dgm:prSet presAssocID="{C25F005B-4E33-43DA-AB33-7EDDCBD7A2CA}" presName="spaceRect" presStyleCnt="0"/>
      <dgm:spPr/>
    </dgm:pt>
    <dgm:pt modelId="{F39647A7-F7BC-440A-A427-C9723CEC68D9}" type="pres">
      <dgm:prSet presAssocID="{C25F005B-4E33-43DA-AB33-7EDDCBD7A2CA}" presName="parTx" presStyleLbl="revTx" presStyleIdx="1" presStyleCnt="3">
        <dgm:presLayoutVars>
          <dgm:chMax val="0"/>
          <dgm:chPref val="0"/>
        </dgm:presLayoutVars>
      </dgm:prSet>
      <dgm:spPr/>
    </dgm:pt>
    <dgm:pt modelId="{38D10147-CCD6-4C13-B73D-55BF28BC23E5}" type="pres">
      <dgm:prSet presAssocID="{3214ACC4-B56F-434A-A7FF-7DA5BBC0203B}" presName="sibTrans" presStyleCnt="0"/>
      <dgm:spPr/>
    </dgm:pt>
    <dgm:pt modelId="{9F8FA953-A12A-4D66-A9EB-F6D0686D7C19}" type="pres">
      <dgm:prSet presAssocID="{CB9DFBD0-CDBB-4B9A-BFCC-6AE655A795AD}" presName="compNode" presStyleCnt="0"/>
      <dgm:spPr/>
    </dgm:pt>
    <dgm:pt modelId="{D6922491-7106-43FF-AAE8-0CBB8BEBE6F6}" type="pres">
      <dgm:prSet presAssocID="{CB9DFBD0-CDBB-4B9A-BFCC-6AE655A795AD}" presName="bgRect" presStyleLbl="bgShp" presStyleIdx="2" presStyleCnt="3"/>
      <dgm:spPr/>
    </dgm:pt>
    <dgm:pt modelId="{227129C8-3AA5-49D5-AA03-0EA8BDFC93CF}" type="pres">
      <dgm:prSet presAssocID="{CB9DFBD0-CDBB-4B9A-BFCC-6AE655A795A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4FB23933-EAE1-47A9-8480-BE5E4CE4E7DF}" type="pres">
      <dgm:prSet presAssocID="{CB9DFBD0-CDBB-4B9A-BFCC-6AE655A795AD}" presName="spaceRect" presStyleCnt="0"/>
      <dgm:spPr/>
    </dgm:pt>
    <dgm:pt modelId="{EFE698B8-6F95-412C-A51F-53230AABBD99}" type="pres">
      <dgm:prSet presAssocID="{CB9DFBD0-CDBB-4B9A-BFCC-6AE655A795AD}" presName="parTx" presStyleLbl="revTx" presStyleIdx="2" presStyleCnt="3">
        <dgm:presLayoutVars>
          <dgm:chMax val="0"/>
          <dgm:chPref val="0"/>
        </dgm:presLayoutVars>
      </dgm:prSet>
      <dgm:spPr/>
    </dgm:pt>
  </dgm:ptLst>
  <dgm:cxnLst>
    <dgm:cxn modelId="{95ED4C3D-5A6B-45E0-9798-162C31167884}" srcId="{D4EF5A5D-BCCA-4A01-8157-153BDB86AA8B}" destId="{CB9DFBD0-CDBB-4B9A-BFCC-6AE655A795AD}" srcOrd="2" destOrd="0" parTransId="{50D0360A-9E42-41FB-96D6-47570DD08D6C}" sibTransId="{573C2B4C-FA3D-43A8-86C6-A35BEE841344}"/>
    <dgm:cxn modelId="{E584F95E-1B7D-4B86-B434-E04C13AF97E1}" srcId="{D4EF5A5D-BCCA-4A01-8157-153BDB86AA8B}" destId="{C25F005B-4E33-43DA-AB33-7EDDCBD7A2CA}" srcOrd="1" destOrd="0" parTransId="{F0EB49EA-3FF6-4C14-AA0E-C04C17F48AB8}" sibTransId="{3214ACC4-B56F-434A-A7FF-7DA5BBC0203B}"/>
    <dgm:cxn modelId="{C5C5B86E-ACC9-4157-BDDA-CECAB3736670}" type="presOf" srcId="{CB9DFBD0-CDBB-4B9A-BFCC-6AE655A795AD}" destId="{EFE698B8-6F95-412C-A51F-53230AABBD99}" srcOrd="0" destOrd="0" presId="urn:microsoft.com/office/officeart/2018/2/layout/IconVerticalSolidList"/>
    <dgm:cxn modelId="{950CEA7F-5D54-4005-8C09-C8535E3184F9}" type="presOf" srcId="{802C7AB4-8F55-4690-9E0A-4B4268A01124}" destId="{52C81D8F-E6B7-480E-A478-6E321CB994CD}" srcOrd="0" destOrd="0" presId="urn:microsoft.com/office/officeart/2018/2/layout/IconVerticalSolidList"/>
    <dgm:cxn modelId="{64746591-6600-4E6D-B2B2-42EBA547DD60}" srcId="{D4EF5A5D-BCCA-4A01-8157-153BDB86AA8B}" destId="{802C7AB4-8F55-4690-9E0A-4B4268A01124}" srcOrd="0" destOrd="0" parTransId="{69B3415B-36D9-4BD0-9DDE-5F3E83D38EF4}" sibTransId="{09A1FDB8-B605-4DAF-B32E-50FF3511F27E}"/>
    <dgm:cxn modelId="{AC5CB4BE-F063-4D6D-AD6C-11905E054C21}" type="presOf" srcId="{D4EF5A5D-BCCA-4A01-8157-153BDB86AA8B}" destId="{E386F02F-1886-45AD-95E2-3B2EF48DCB84}" srcOrd="0" destOrd="0" presId="urn:microsoft.com/office/officeart/2018/2/layout/IconVerticalSolidList"/>
    <dgm:cxn modelId="{EC725AC0-AD46-468D-BE42-3540D03628A6}" type="presOf" srcId="{C25F005B-4E33-43DA-AB33-7EDDCBD7A2CA}" destId="{F39647A7-F7BC-440A-A427-C9723CEC68D9}" srcOrd="0" destOrd="0" presId="urn:microsoft.com/office/officeart/2018/2/layout/IconVerticalSolidList"/>
    <dgm:cxn modelId="{B560BD20-C39C-4DDD-932A-88FF66BC28B8}" type="presParOf" srcId="{E386F02F-1886-45AD-95E2-3B2EF48DCB84}" destId="{93A4BC7F-4A0C-407A-94CF-1D59909F541B}" srcOrd="0" destOrd="0" presId="urn:microsoft.com/office/officeart/2018/2/layout/IconVerticalSolidList"/>
    <dgm:cxn modelId="{5E80B807-8E15-43B6-B331-81BE188F884B}" type="presParOf" srcId="{93A4BC7F-4A0C-407A-94CF-1D59909F541B}" destId="{5D003E44-47C3-4269-87D0-185B59D7C78E}" srcOrd="0" destOrd="0" presId="urn:microsoft.com/office/officeart/2018/2/layout/IconVerticalSolidList"/>
    <dgm:cxn modelId="{032ADBF7-18BE-4DF3-A770-37E5A1FC9AF7}" type="presParOf" srcId="{93A4BC7F-4A0C-407A-94CF-1D59909F541B}" destId="{A11901DB-3F46-4D98-8E94-65AF64F7EA92}" srcOrd="1" destOrd="0" presId="urn:microsoft.com/office/officeart/2018/2/layout/IconVerticalSolidList"/>
    <dgm:cxn modelId="{E259B032-5751-4A44-AD16-43B0B3C6D76A}" type="presParOf" srcId="{93A4BC7F-4A0C-407A-94CF-1D59909F541B}" destId="{2DA807FE-74EF-4075-A8A6-EC43F01564BD}" srcOrd="2" destOrd="0" presId="urn:microsoft.com/office/officeart/2018/2/layout/IconVerticalSolidList"/>
    <dgm:cxn modelId="{419F7E49-84FE-4887-8A1C-15ACA9812518}" type="presParOf" srcId="{93A4BC7F-4A0C-407A-94CF-1D59909F541B}" destId="{52C81D8F-E6B7-480E-A478-6E321CB994CD}" srcOrd="3" destOrd="0" presId="urn:microsoft.com/office/officeart/2018/2/layout/IconVerticalSolidList"/>
    <dgm:cxn modelId="{5CE034C2-ABAA-45C6-B7FB-8B27C4BB9BB5}" type="presParOf" srcId="{E386F02F-1886-45AD-95E2-3B2EF48DCB84}" destId="{59C225DF-5DA5-498B-A70F-5FC29ED772D0}" srcOrd="1" destOrd="0" presId="urn:microsoft.com/office/officeart/2018/2/layout/IconVerticalSolidList"/>
    <dgm:cxn modelId="{BBE2F17F-0BDA-49C0-851A-074470BF307A}" type="presParOf" srcId="{E386F02F-1886-45AD-95E2-3B2EF48DCB84}" destId="{0CADB744-C277-4DE9-BDBE-F20DBE9F36D8}" srcOrd="2" destOrd="0" presId="urn:microsoft.com/office/officeart/2018/2/layout/IconVerticalSolidList"/>
    <dgm:cxn modelId="{C3AD37B4-2164-47FF-B5BE-0F9C91816E78}" type="presParOf" srcId="{0CADB744-C277-4DE9-BDBE-F20DBE9F36D8}" destId="{7ECF4836-89B6-46FF-8120-B486A9786FCA}" srcOrd="0" destOrd="0" presId="urn:microsoft.com/office/officeart/2018/2/layout/IconVerticalSolidList"/>
    <dgm:cxn modelId="{5F2294DB-EA0A-4474-B9F5-ABE24DE26D96}" type="presParOf" srcId="{0CADB744-C277-4DE9-BDBE-F20DBE9F36D8}" destId="{DAA49EF0-8629-437B-BF7A-6952893386EB}" srcOrd="1" destOrd="0" presId="urn:microsoft.com/office/officeart/2018/2/layout/IconVerticalSolidList"/>
    <dgm:cxn modelId="{0EC5C662-1648-4120-B1CD-82928E537DE0}" type="presParOf" srcId="{0CADB744-C277-4DE9-BDBE-F20DBE9F36D8}" destId="{3AB7E322-9A53-47FB-AC35-A152C18153D3}" srcOrd="2" destOrd="0" presId="urn:microsoft.com/office/officeart/2018/2/layout/IconVerticalSolidList"/>
    <dgm:cxn modelId="{C3432C34-A816-4899-961A-B20006ED4B32}" type="presParOf" srcId="{0CADB744-C277-4DE9-BDBE-F20DBE9F36D8}" destId="{F39647A7-F7BC-440A-A427-C9723CEC68D9}" srcOrd="3" destOrd="0" presId="urn:microsoft.com/office/officeart/2018/2/layout/IconVerticalSolidList"/>
    <dgm:cxn modelId="{868924C6-EA32-4E18-877E-114CC974BF03}" type="presParOf" srcId="{E386F02F-1886-45AD-95E2-3B2EF48DCB84}" destId="{38D10147-CCD6-4C13-B73D-55BF28BC23E5}" srcOrd="3" destOrd="0" presId="urn:microsoft.com/office/officeart/2018/2/layout/IconVerticalSolidList"/>
    <dgm:cxn modelId="{1B2237B3-0AF2-4D76-9CBC-207BB8418B2A}" type="presParOf" srcId="{E386F02F-1886-45AD-95E2-3B2EF48DCB84}" destId="{9F8FA953-A12A-4D66-A9EB-F6D0686D7C19}" srcOrd="4" destOrd="0" presId="urn:microsoft.com/office/officeart/2018/2/layout/IconVerticalSolidList"/>
    <dgm:cxn modelId="{0476ACBE-C014-4DA6-ACB9-449DA0D85AAE}" type="presParOf" srcId="{9F8FA953-A12A-4D66-A9EB-F6D0686D7C19}" destId="{D6922491-7106-43FF-AAE8-0CBB8BEBE6F6}" srcOrd="0" destOrd="0" presId="urn:microsoft.com/office/officeart/2018/2/layout/IconVerticalSolidList"/>
    <dgm:cxn modelId="{9DAAA423-AFD4-4957-8B08-7BE9BF70F9C0}" type="presParOf" srcId="{9F8FA953-A12A-4D66-A9EB-F6D0686D7C19}" destId="{227129C8-3AA5-49D5-AA03-0EA8BDFC93CF}" srcOrd="1" destOrd="0" presId="urn:microsoft.com/office/officeart/2018/2/layout/IconVerticalSolidList"/>
    <dgm:cxn modelId="{9DC5D084-BB6B-46A5-9080-94F3B8E763BE}" type="presParOf" srcId="{9F8FA953-A12A-4D66-A9EB-F6D0686D7C19}" destId="{4FB23933-EAE1-47A9-8480-BE5E4CE4E7DF}" srcOrd="2" destOrd="0" presId="urn:microsoft.com/office/officeart/2018/2/layout/IconVerticalSolidList"/>
    <dgm:cxn modelId="{04DC54D5-E75E-4551-81F0-0539B37A99D7}" type="presParOf" srcId="{9F8FA953-A12A-4D66-A9EB-F6D0686D7C19}" destId="{EFE698B8-6F95-412C-A51F-53230AABBD9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03E44-47C3-4269-87D0-185B59D7C78E}">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1901DB-3F46-4D98-8E94-65AF64F7EA92}">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C81D8F-E6B7-480E-A478-6E321CB994CD}">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GB" sz="2300" kern="1200"/>
            <a:t>Companies involved in EU Green Agenda projects  for Western Balkans are more likely to engage in ESG reporting</a:t>
          </a:r>
          <a:endParaRPr lang="en-US" sz="2300" kern="1200"/>
        </a:p>
      </dsp:txBody>
      <dsp:txXfrm>
        <a:off x="1435590" y="531"/>
        <a:ext cx="9080009" cy="1242935"/>
      </dsp:txXfrm>
    </dsp:sp>
    <dsp:sp modelId="{7ECF4836-89B6-46FF-8120-B486A9786FCA}">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A49EF0-8629-437B-BF7A-6952893386EB}">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9647A7-F7BC-440A-A427-C9723CEC68D9}">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GB" sz="2300" kern="1200"/>
            <a:t>Companies with EU ownership  are also more likely to engage with several ESG reporting</a:t>
          </a:r>
          <a:endParaRPr lang="en-US" sz="2300" kern="1200"/>
        </a:p>
      </dsp:txBody>
      <dsp:txXfrm>
        <a:off x="1435590" y="1554201"/>
        <a:ext cx="9080009" cy="1242935"/>
      </dsp:txXfrm>
    </dsp:sp>
    <dsp:sp modelId="{D6922491-7106-43FF-AAE8-0CBB8BEBE6F6}">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7129C8-3AA5-49D5-AA03-0EA8BDFC93CF}">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E698B8-6F95-412C-A51F-53230AABBD99}">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GB" sz="2300" kern="1200"/>
            <a:t>Companies with UK ownership are only more likely to focus solely  on Governance reporting as opposed to Environmental or Social reporting..</a:t>
          </a:r>
          <a:endParaRPr lang="en-US" sz="2300" kern="1200"/>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8ADAE5-A395-4D95-B77C-6FE7212A5A9C}" type="datetimeFigureOut">
              <a:rPr lang="en-US" smtClean="0"/>
              <a:t>10/29/2025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1862E-10F3-40C9-90DB-F45BFFF9271F}" type="slidenum">
              <a:rPr lang="en-US" smtClean="0"/>
              <a:t>‹#›</a:t>
            </a:fld>
            <a:endParaRPr lang="en-US"/>
          </a:p>
        </p:txBody>
      </p:sp>
    </p:spTree>
    <p:extLst>
      <p:ext uri="{BB962C8B-B14F-4D97-AF65-F5344CB8AC3E}">
        <p14:creationId xmlns:p14="http://schemas.microsoft.com/office/powerpoint/2010/main" val="1346619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lixirgroup.rs/en/prahovo-2027/"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balkangreenenergynews.com/full-decarbonization-of-production-is-elixir-groups-strategic-goal-for-2030/"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41862E-10F3-40C9-90DB-F45BFFF9271F}" type="slidenum">
              <a:rPr lang="en-US" smtClean="0"/>
              <a:t>1</a:t>
            </a:fld>
            <a:endParaRPr lang="en-US"/>
          </a:p>
        </p:txBody>
      </p:sp>
    </p:spTree>
    <p:extLst>
      <p:ext uri="{BB962C8B-B14F-4D97-AF65-F5344CB8AC3E}">
        <p14:creationId xmlns:p14="http://schemas.microsoft.com/office/powerpoint/2010/main" val="418040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C3180-702F-15A7-7D00-B0D4948E77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33DB9-072C-1B29-C029-A9575D4220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BD38B8-6AE2-D42D-C389-7EAA01E42EE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B8BF39F-6E5E-9957-82F8-A17EF3775137}"/>
              </a:ext>
            </a:extLst>
          </p:cNvPr>
          <p:cNvSpPr>
            <a:spLocks noGrp="1"/>
          </p:cNvSpPr>
          <p:nvPr>
            <p:ph type="sldNum" sz="quarter" idx="5"/>
          </p:nvPr>
        </p:nvSpPr>
        <p:spPr/>
        <p:txBody>
          <a:bodyPr/>
          <a:lstStyle/>
          <a:p>
            <a:fld id="{2F41862E-10F3-40C9-90DB-F45BFFF9271F}" type="slidenum">
              <a:rPr lang="en-US" smtClean="0"/>
              <a:t>10</a:t>
            </a:fld>
            <a:endParaRPr lang="en-US"/>
          </a:p>
        </p:txBody>
      </p:sp>
    </p:spTree>
    <p:extLst>
      <p:ext uri="{BB962C8B-B14F-4D97-AF65-F5344CB8AC3E}">
        <p14:creationId xmlns:p14="http://schemas.microsoft.com/office/powerpoint/2010/main" val="3864291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0714F-1DCE-8D7D-178A-F5F3301075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F7304-2658-9C6E-61FC-DF00B2548E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574EEE-5561-B992-5C6B-AE7727179FAB}"/>
              </a:ext>
            </a:extLst>
          </p:cNvPr>
          <p:cNvSpPr>
            <a:spLocks noGrp="1"/>
          </p:cNvSpPr>
          <p:nvPr>
            <p:ph type="body" idx="1"/>
          </p:nvPr>
        </p:nvSpPr>
        <p:spPr/>
        <p:txBody>
          <a:bodyPr/>
          <a:lstStyle/>
          <a:p>
            <a:r>
              <a:rPr lang="en-GB" dirty="0" err="1">
                <a:hlinkClick r:id="rId3"/>
              </a:rPr>
              <a:t>Prahovo</a:t>
            </a:r>
            <a:r>
              <a:rPr lang="en-GB" dirty="0">
                <a:hlinkClick r:id="rId3"/>
              </a:rPr>
              <a:t> 2027 | Elixir Group</a:t>
            </a:r>
            <a:endParaRPr lang="en-GB" dirty="0"/>
          </a:p>
          <a:p>
            <a:endParaRPr lang="en-GB" dirty="0"/>
          </a:p>
          <a:p>
            <a:r>
              <a:rPr lang="en-GB" dirty="0">
                <a:hlinkClick r:id="rId4"/>
              </a:rPr>
              <a:t>Full decarbonization of production is Elixir Group's strategic goal for 2030</a:t>
            </a:r>
            <a:endParaRPr lang="en-GB" dirty="0"/>
          </a:p>
          <a:p>
            <a:endParaRPr lang="en-GB" dirty="0"/>
          </a:p>
          <a:p>
            <a:r>
              <a:rPr lang="en-GB" dirty="0"/>
              <a:t>The example of sustainable financing </a:t>
            </a:r>
            <a:endParaRPr lang="en-US" dirty="0"/>
          </a:p>
        </p:txBody>
      </p:sp>
      <p:sp>
        <p:nvSpPr>
          <p:cNvPr id="4" name="Slide Number Placeholder 3">
            <a:extLst>
              <a:ext uri="{FF2B5EF4-FFF2-40B4-BE49-F238E27FC236}">
                <a16:creationId xmlns:a16="http://schemas.microsoft.com/office/drawing/2014/main" id="{6CE6DC45-82CE-44AB-D36E-F76E2C3146C0}"/>
              </a:ext>
            </a:extLst>
          </p:cNvPr>
          <p:cNvSpPr>
            <a:spLocks noGrp="1"/>
          </p:cNvSpPr>
          <p:nvPr>
            <p:ph type="sldNum" sz="quarter" idx="5"/>
          </p:nvPr>
        </p:nvSpPr>
        <p:spPr/>
        <p:txBody>
          <a:bodyPr/>
          <a:lstStyle/>
          <a:p>
            <a:fld id="{2F41862E-10F3-40C9-90DB-F45BFFF9271F}" type="slidenum">
              <a:rPr lang="en-US" smtClean="0"/>
              <a:t>11</a:t>
            </a:fld>
            <a:endParaRPr lang="en-US"/>
          </a:p>
        </p:txBody>
      </p:sp>
    </p:spTree>
    <p:extLst>
      <p:ext uri="{BB962C8B-B14F-4D97-AF65-F5344CB8AC3E}">
        <p14:creationId xmlns:p14="http://schemas.microsoft.com/office/powerpoint/2010/main" val="578192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F7E0D-4E11-8D32-FFCC-D3A2270AA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626E1D-F637-3E3E-38FD-BC876D4492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28CE11-99DE-1A4A-AEA0-A592DEB4F0E0}"/>
              </a:ext>
            </a:extLst>
          </p:cNvPr>
          <p:cNvSpPr>
            <a:spLocks noGrp="1"/>
          </p:cNvSpPr>
          <p:nvPr>
            <p:ph type="body" idx="1"/>
          </p:nvPr>
        </p:nvSpPr>
        <p:spPr/>
        <p:txBody>
          <a:bodyPr/>
          <a:lstStyle/>
          <a:p>
            <a:r>
              <a:rPr lang="en-GB" sz="1200" b="0" i="0" kern="1200" dirty="0" err="1">
                <a:solidFill>
                  <a:schemeClr val="tx1"/>
                </a:solidFill>
                <a:effectLst/>
                <a:latin typeface="+mn-lt"/>
                <a:ea typeface="+mn-ea"/>
                <a:cs typeface="+mn-cs"/>
              </a:rPr>
              <a:t>lkaloid</a:t>
            </a:r>
            <a:r>
              <a:rPr lang="en-GB" sz="1200" b="0" i="0" kern="1200" dirty="0">
                <a:solidFill>
                  <a:schemeClr val="tx1"/>
                </a:solidFill>
                <a:effectLst/>
                <a:latin typeface="+mn-lt"/>
                <a:ea typeface="+mn-ea"/>
                <a:cs typeface="+mn-cs"/>
              </a:rPr>
              <a:t> AD Skopje is a publicly traded joint stock company based in North Macedonia that manufactures and distributes pharmaceuticals, cosmetics, chemicals, and botanical products. It operates in two main divisions: Pharmaceuticals and Chemicals, Cosmetics and Botanicals. Has received some of the EU grants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Procredit bank whose fundamental owner is a German bank </a:t>
            </a:r>
            <a:endParaRPr lang="en-US" dirty="0"/>
          </a:p>
        </p:txBody>
      </p:sp>
      <p:sp>
        <p:nvSpPr>
          <p:cNvPr id="4" name="Slide Number Placeholder 3">
            <a:extLst>
              <a:ext uri="{FF2B5EF4-FFF2-40B4-BE49-F238E27FC236}">
                <a16:creationId xmlns:a16="http://schemas.microsoft.com/office/drawing/2014/main" id="{6557414E-A75A-872D-7F38-E18F24AC76F4}"/>
              </a:ext>
            </a:extLst>
          </p:cNvPr>
          <p:cNvSpPr>
            <a:spLocks noGrp="1"/>
          </p:cNvSpPr>
          <p:nvPr>
            <p:ph type="sldNum" sz="quarter" idx="5"/>
          </p:nvPr>
        </p:nvSpPr>
        <p:spPr/>
        <p:txBody>
          <a:bodyPr/>
          <a:lstStyle/>
          <a:p>
            <a:fld id="{2F41862E-10F3-40C9-90DB-F45BFFF9271F}" type="slidenum">
              <a:rPr lang="en-US" smtClean="0"/>
              <a:t>12</a:t>
            </a:fld>
            <a:endParaRPr lang="en-US"/>
          </a:p>
        </p:txBody>
      </p:sp>
    </p:spTree>
    <p:extLst>
      <p:ext uri="{BB962C8B-B14F-4D97-AF65-F5344CB8AC3E}">
        <p14:creationId xmlns:p14="http://schemas.microsoft.com/office/powerpoint/2010/main" val="3210940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Explain why UK ownership has a negative  effect: - private equity funds example from the dataset – to compare it with an example from EU ownership. </a:t>
            </a:r>
          </a:p>
        </p:txBody>
      </p:sp>
      <p:sp>
        <p:nvSpPr>
          <p:cNvPr id="4" name="Slide Number Placeholder 3"/>
          <p:cNvSpPr>
            <a:spLocks noGrp="1"/>
          </p:cNvSpPr>
          <p:nvPr>
            <p:ph type="sldNum" sz="quarter" idx="5"/>
          </p:nvPr>
        </p:nvSpPr>
        <p:spPr/>
        <p:txBody>
          <a:bodyPr/>
          <a:lstStyle/>
          <a:p>
            <a:fld id="{2F41862E-10F3-40C9-90DB-F45BFFF9271F}" type="slidenum">
              <a:rPr lang="en-US" smtClean="0"/>
              <a:t>13</a:t>
            </a:fld>
            <a:endParaRPr lang="en-US"/>
          </a:p>
        </p:txBody>
      </p:sp>
    </p:spTree>
    <p:extLst>
      <p:ext uri="{BB962C8B-B14F-4D97-AF65-F5344CB8AC3E}">
        <p14:creationId xmlns:p14="http://schemas.microsoft.com/office/powerpoint/2010/main" val="3380253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971CE-0FFD-3963-F137-81B7BC50B1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37A2EE-E874-5981-17CA-64E4C46091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23201B-598F-9B46-95E8-B54D5E7B7C39}"/>
              </a:ext>
            </a:extLst>
          </p:cNvPr>
          <p:cNvSpPr>
            <a:spLocks noGrp="1"/>
          </p:cNvSpPr>
          <p:nvPr>
            <p:ph type="body" idx="1"/>
          </p:nvPr>
        </p:nvSpPr>
        <p:spPr/>
        <p:txBody>
          <a:bodyPr/>
          <a:lstStyle/>
          <a:p>
            <a:r>
              <a:rPr lang="en-US"/>
              <a:t>NOA – US  ownership examples ---- how they are mimicking each other...</a:t>
            </a:r>
          </a:p>
        </p:txBody>
      </p:sp>
      <p:sp>
        <p:nvSpPr>
          <p:cNvPr id="4" name="Slide Number Placeholder 3">
            <a:extLst>
              <a:ext uri="{FF2B5EF4-FFF2-40B4-BE49-F238E27FC236}">
                <a16:creationId xmlns:a16="http://schemas.microsoft.com/office/drawing/2014/main" id="{44D384D6-E5C5-ADEC-A618-05AF54F10922}"/>
              </a:ext>
            </a:extLst>
          </p:cNvPr>
          <p:cNvSpPr>
            <a:spLocks noGrp="1"/>
          </p:cNvSpPr>
          <p:nvPr>
            <p:ph type="sldNum" sz="quarter" idx="5"/>
          </p:nvPr>
        </p:nvSpPr>
        <p:spPr/>
        <p:txBody>
          <a:bodyPr/>
          <a:lstStyle/>
          <a:p>
            <a:fld id="{2F41862E-10F3-40C9-90DB-F45BFFF9271F}" type="slidenum">
              <a:rPr lang="en-US" smtClean="0"/>
              <a:t>14</a:t>
            </a:fld>
            <a:endParaRPr lang="en-US"/>
          </a:p>
        </p:txBody>
      </p:sp>
    </p:spTree>
    <p:extLst>
      <p:ext uri="{BB962C8B-B14F-4D97-AF65-F5344CB8AC3E}">
        <p14:creationId xmlns:p14="http://schemas.microsoft.com/office/powerpoint/2010/main" val="3250316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67A91-5711-0D7F-B851-886F68DFB3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763D20-FE43-A21C-1371-0207FF4964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150E27-8B40-0B97-8ED8-E5F4716A39FB}"/>
              </a:ext>
            </a:extLst>
          </p:cNvPr>
          <p:cNvSpPr>
            <a:spLocks noGrp="1"/>
          </p:cNvSpPr>
          <p:nvPr>
            <p:ph type="body" idx="1"/>
          </p:nvPr>
        </p:nvSpPr>
        <p:spPr/>
        <p:txBody>
          <a:bodyPr/>
          <a:lstStyle/>
          <a:p>
            <a:r>
              <a:rPr lang="en-US" dirty="0"/>
              <a:t>One can also argue that it is the mandatory effect on 2021 onwards that has led to them reporting, so just being involved in EU green agenda does not necessarily lead to reporting. </a:t>
            </a:r>
          </a:p>
          <a:p>
            <a:r>
              <a:rPr lang="en-US" dirty="0"/>
              <a:t>Firms not involved in EU agenda and from year 2021 do not report.</a:t>
            </a:r>
          </a:p>
        </p:txBody>
      </p:sp>
      <p:sp>
        <p:nvSpPr>
          <p:cNvPr id="4" name="Slide Number Placeholder 3">
            <a:extLst>
              <a:ext uri="{FF2B5EF4-FFF2-40B4-BE49-F238E27FC236}">
                <a16:creationId xmlns:a16="http://schemas.microsoft.com/office/drawing/2014/main" id="{C08BF3FB-A3B7-72E2-2EF0-8DC851AF8A33}"/>
              </a:ext>
            </a:extLst>
          </p:cNvPr>
          <p:cNvSpPr>
            <a:spLocks noGrp="1"/>
          </p:cNvSpPr>
          <p:nvPr>
            <p:ph type="sldNum" sz="quarter" idx="5"/>
          </p:nvPr>
        </p:nvSpPr>
        <p:spPr/>
        <p:txBody>
          <a:bodyPr/>
          <a:lstStyle/>
          <a:p>
            <a:fld id="{2F41862E-10F3-40C9-90DB-F45BFFF9271F}" type="slidenum">
              <a:rPr lang="en-US" smtClean="0"/>
              <a:t>15</a:t>
            </a:fld>
            <a:endParaRPr lang="en-US"/>
          </a:p>
        </p:txBody>
      </p:sp>
    </p:spTree>
    <p:extLst>
      <p:ext uri="{BB962C8B-B14F-4D97-AF65-F5344CB8AC3E}">
        <p14:creationId xmlns:p14="http://schemas.microsoft.com/office/powerpoint/2010/main" val="1923282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(1) climate action, including decarbonisation, energy and mobility, </a:t>
            </a:r>
          </a:p>
          <a:p>
            <a:r>
              <a:rPr lang="en-GB" sz="1200" kern="1200" dirty="0">
                <a:solidFill>
                  <a:schemeClr val="tx1"/>
                </a:solidFill>
                <a:effectLst/>
                <a:latin typeface="+mn-lt"/>
                <a:ea typeface="+mn-ea"/>
                <a:cs typeface="+mn-cs"/>
              </a:rPr>
              <a:t>(2) circular economy, addressing in particular waste, recycling, sustainable production and efficient use of resources, </a:t>
            </a:r>
          </a:p>
          <a:p>
            <a:r>
              <a:rPr lang="en-GB" sz="1200" kern="1200" dirty="0">
                <a:solidFill>
                  <a:schemeClr val="tx1"/>
                </a:solidFill>
                <a:effectLst/>
                <a:latin typeface="+mn-lt"/>
                <a:ea typeface="+mn-ea"/>
                <a:cs typeface="+mn-cs"/>
              </a:rPr>
              <a:t>(3) biodiversity, aiming to protect and restore the natural wealth of the region, </a:t>
            </a:r>
          </a:p>
          <a:p>
            <a:r>
              <a:rPr lang="en-GB" sz="1200" kern="1200" dirty="0">
                <a:solidFill>
                  <a:schemeClr val="tx1"/>
                </a:solidFill>
                <a:effectLst/>
                <a:latin typeface="+mn-lt"/>
                <a:ea typeface="+mn-ea"/>
                <a:cs typeface="+mn-cs"/>
              </a:rPr>
              <a:t>(4) fighting pollution of air, water and soil and </a:t>
            </a:r>
          </a:p>
          <a:p>
            <a:r>
              <a:rPr lang="en-GB" sz="1200" kern="1200" dirty="0">
                <a:solidFill>
                  <a:schemeClr val="tx1"/>
                </a:solidFill>
                <a:effectLst/>
                <a:latin typeface="+mn-lt"/>
                <a:ea typeface="+mn-ea"/>
                <a:cs typeface="+mn-cs"/>
              </a:rPr>
              <a:t>(5) sustainable food systems and rural areas.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Instrument for Pre-Accession Assistance IPA III €9 bn</a:t>
            </a:r>
          </a:p>
          <a:p>
            <a:endParaRPr lang="en-GB" sz="120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To support: (9 bn euro)</a:t>
            </a:r>
          </a:p>
          <a:p>
            <a:r>
              <a:rPr lang="en-GB" sz="1200" b="0" i="0" kern="1200" dirty="0">
                <a:solidFill>
                  <a:schemeClr val="tx1"/>
                </a:solidFill>
                <a:effectLst/>
                <a:latin typeface="+mn-lt"/>
                <a:ea typeface="+mn-ea"/>
                <a:cs typeface="+mn-cs"/>
              </a:rPr>
              <a:t>economic convergence with the EU</a:t>
            </a:r>
          </a:p>
          <a:p>
            <a:r>
              <a:rPr lang="en-GB" sz="1200" b="0" i="0" kern="1200" dirty="0">
                <a:solidFill>
                  <a:schemeClr val="tx1"/>
                </a:solidFill>
                <a:effectLst/>
                <a:latin typeface="+mn-lt"/>
                <a:ea typeface="+mn-ea"/>
                <a:cs typeface="+mn-cs"/>
              </a:rPr>
              <a:t>competitiveness and inclusive growth</a:t>
            </a:r>
          </a:p>
          <a:p>
            <a:r>
              <a:rPr lang="en-GB" sz="1200" b="0" i="0" kern="1200" dirty="0">
                <a:solidFill>
                  <a:schemeClr val="tx1"/>
                </a:solidFill>
                <a:effectLst/>
                <a:latin typeface="+mn-lt"/>
                <a:ea typeface="+mn-ea"/>
                <a:cs typeface="+mn-cs"/>
              </a:rPr>
              <a:t>sustainable connectivity</a:t>
            </a:r>
          </a:p>
          <a:p>
            <a:r>
              <a:rPr lang="en-GB" sz="1200" b="0" i="0" kern="1200" dirty="0">
                <a:solidFill>
                  <a:schemeClr val="tx1"/>
                </a:solidFill>
                <a:effectLst/>
                <a:latin typeface="+mn-lt"/>
                <a:ea typeface="+mn-ea"/>
                <a:cs typeface="+mn-cs"/>
              </a:rPr>
              <a:t>twin green and digital transition</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Western Balkans Guarantee Facility (20 bn euros)</a:t>
            </a:r>
          </a:p>
          <a:p>
            <a:r>
              <a:rPr lang="en-GB" sz="1200" b="0" i="0" kern="1200" dirty="0">
                <a:solidFill>
                  <a:schemeClr val="tx1"/>
                </a:solidFill>
                <a:effectLst/>
                <a:latin typeface="+mn-lt"/>
                <a:ea typeface="+mn-ea"/>
                <a:cs typeface="+mn-cs"/>
              </a:rPr>
              <a:t>To reduce:</a:t>
            </a:r>
          </a:p>
          <a:p>
            <a:r>
              <a:rPr lang="en-GB" sz="1200" b="0" i="0" kern="1200" dirty="0">
                <a:solidFill>
                  <a:schemeClr val="tx1"/>
                </a:solidFill>
                <a:effectLst/>
                <a:latin typeface="+mn-lt"/>
                <a:ea typeface="+mn-ea"/>
                <a:cs typeface="+mn-cs"/>
              </a:rPr>
              <a:t>the cost of financing for public and private investments</a:t>
            </a:r>
          </a:p>
          <a:p>
            <a:r>
              <a:rPr lang="en-GB" sz="1200" b="0" i="0" kern="1200" dirty="0">
                <a:solidFill>
                  <a:schemeClr val="tx1"/>
                </a:solidFill>
                <a:effectLst/>
                <a:latin typeface="+mn-lt"/>
                <a:ea typeface="+mn-ea"/>
                <a:cs typeface="+mn-cs"/>
              </a:rPr>
              <a:t>the risk for investors</a:t>
            </a:r>
          </a:p>
          <a:p>
            <a:endParaRPr lang="en-GB" sz="1200" b="0" i="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Western Balkans Investment Framework (WBIF) is a joint initiative of the EU, financial institutions, bilateral donor and beneficiaries, aimed at enhancing harmonisation and cooperation in investments for the socio-economic development of the region and contributing to the European perspective of the Western Balkans.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F41862E-10F3-40C9-90DB-F45BFFF9271F}" type="slidenum">
              <a:rPr lang="en-US" smtClean="0"/>
              <a:t>2</a:t>
            </a:fld>
            <a:endParaRPr lang="en-US"/>
          </a:p>
        </p:txBody>
      </p:sp>
    </p:spTree>
    <p:extLst>
      <p:ext uri="{BB962C8B-B14F-4D97-AF65-F5344CB8AC3E}">
        <p14:creationId xmlns:p14="http://schemas.microsoft.com/office/powerpoint/2010/main" val="2347253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8C3B9-353E-B997-314D-09F4179D49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170A4-7366-3FB8-8E9B-4A053C7DA2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8E6F43-C31F-8332-48DA-4356D3630759}"/>
              </a:ext>
            </a:extLst>
          </p:cNvPr>
          <p:cNvSpPr>
            <a:spLocks noGrp="1"/>
          </p:cNvSpPr>
          <p:nvPr>
            <p:ph type="body" idx="1"/>
          </p:nvPr>
        </p:nvSpPr>
        <p:spPr/>
        <p:txBody>
          <a:bodyPr/>
          <a:lstStyle/>
          <a:p>
            <a:r>
              <a:rPr lang="en-US" dirty="0"/>
              <a:t>Population of Western Balkans 20 million for all the 6 countries. </a:t>
            </a:r>
          </a:p>
        </p:txBody>
      </p:sp>
      <p:sp>
        <p:nvSpPr>
          <p:cNvPr id="4" name="Slide Number Placeholder 3">
            <a:extLst>
              <a:ext uri="{FF2B5EF4-FFF2-40B4-BE49-F238E27FC236}">
                <a16:creationId xmlns:a16="http://schemas.microsoft.com/office/drawing/2014/main" id="{8C21FA91-DAA1-4FAF-3D71-150B4976CEF7}"/>
              </a:ext>
            </a:extLst>
          </p:cNvPr>
          <p:cNvSpPr>
            <a:spLocks noGrp="1"/>
          </p:cNvSpPr>
          <p:nvPr>
            <p:ph type="sldNum" sz="quarter" idx="5"/>
          </p:nvPr>
        </p:nvSpPr>
        <p:spPr/>
        <p:txBody>
          <a:bodyPr/>
          <a:lstStyle/>
          <a:p>
            <a:fld id="{2F41862E-10F3-40C9-90DB-F45BFFF9271F}" type="slidenum">
              <a:rPr lang="en-US" smtClean="0"/>
              <a:t>3</a:t>
            </a:fld>
            <a:endParaRPr lang="en-US"/>
          </a:p>
        </p:txBody>
      </p:sp>
    </p:spTree>
    <p:extLst>
      <p:ext uri="{BB962C8B-B14F-4D97-AF65-F5344CB8AC3E}">
        <p14:creationId xmlns:p14="http://schemas.microsoft.com/office/powerpoint/2010/main" val="2451499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9AC27-6B79-55CB-E53C-CC72A1B30C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3F970-45D8-C8D9-E05B-B97F628863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768B30-A4A9-4D28-D8F4-F4DD07235B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D122B1-ECEA-4395-60B2-4336EBECD523}"/>
              </a:ext>
            </a:extLst>
          </p:cNvPr>
          <p:cNvSpPr>
            <a:spLocks noGrp="1"/>
          </p:cNvSpPr>
          <p:nvPr>
            <p:ph type="sldNum" sz="quarter" idx="5"/>
          </p:nvPr>
        </p:nvSpPr>
        <p:spPr/>
        <p:txBody>
          <a:bodyPr/>
          <a:lstStyle/>
          <a:p>
            <a:fld id="{2F41862E-10F3-40C9-90DB-F45BFFF9271F}" type="slidenum">
              <a:rPr lang="en-US" smtClean="0"/>
              <a:t>4</a:t>
            </a:fld>
            <a:endParaRPr lang="en-US"/>
          </a:p>
        </p:txBody>
      </p:sp>
    </p:spTree>
    <p:extLst>
      <p:ext uri="{BB962C8B-B14F-4D97-AF65-F5344CB8AC3E}">
        <p14:creationId xmlns:p14="http://schemas.microsoft.com/office/powerpoint/2010/main" val="1256006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8F616-8ABA-6F48-C576-69B5246AF8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91091C-E8E9-E629-9EEB-7DDD06352B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448506-0BAA-DED2-31C3-900B766B9E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61C479-D29A-F1C9-4C0E-3C49B85A6F7E}"/>
              </a:ext>
            </a:extLst>
          </p:cNvPr>
          <p:cNvSpPr>
            <a:spLocks noGrp="1"/>
          </p:cNvSpPr>
          <p:nvPr>
            <p:ph type="sldNum" sz="quarter" idx="5"/>
          </p:nvPr>
        </p:nvSpPr>
        <p:spPr/>
        <p:txBody>
          <a:bodyPr/>
          <a:lstStyle/>
          <a:p>
            <a:fld id="{2F41862E-10F3-40C9-90DB-F45BFFF9271F}" type="slidenum">
              <a:rPr lang="en-US" smtClean="0"/>
              <a:t>5</a:t>
            </a:fld>
            <a:endParaRPr lang="en-US"/>
          </a:p>
        </p:txBody>
      </p:sp>
    </p:spTree>
    <p:extLst>
      <p:ext uri="{BB962C8B-B14F-4D97-AF65-F5344CB8AC3E}">
        <p14:creationId xmlns:p14="http://schemas.microsoft.com/office/powerpoint/2010/main" val="3204046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65A08-7DC8-FD19-36F9-42E7ECAE5B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AB99F0-DEAD-87D1-C1D3-80BA0AC199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F43FE5-4FD2-D28A-828A-30EC58B4AE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F92C1C-68BC-2A77-9DFD-80CF9B7AED24}"/>
              </a:ext>
            </a:extLst>
          </p:cNvPr>
          <p:cNvSpPr>
            <a:spLocks noGrp="1"/>
          </p:cNvSpPr>
          <p:nvPr>
            <p:ph type="sldNum" sz="quarter" idx="5"/>
          </p:nvPr>
        </p:nvSpPr>
        <p:spPr/>
        <p:txBody>
          <a:bodyPr/>
          <a:lstStyle/>
          <a:p>
            <a:fld id="{2F41862E-10F3-40C9-90DB-F45BFFF9271F}" type="slidenum">
              <a:rPr lang="en-US" smtClean="0"/>
              <a:t>6</a:t>
            </a:fld>
            <a:endParaRPr lang="en-US"/>
          </a:p>
        </p:txBody>
      </p:sp>
    </p:spTree>
    <p:extLst>
      <p:ext uri="{BB962C8B-B14F-4D97-AF65-F5344CB8AC3E}">
        <p14:creationId xmlns:p14="http://schemas.microsoft.com/office/powerpoint/2010/main" val="1482013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BDAD4-F471-F903-7B75-BFB589B5E6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39D066-A1E0-0F77-CF3E-E7D6FE3E3F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C4626B-5AD8-ACD0-179B-DB818EACEC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BD53E1F-0CF0-63B6-FC7F-E63DE8BFA08B}"/>
              </a:ext>
            </a:extLst>
          </p:cNvPr>
          <p:cNvSpPr>
            <a:spLocks noGrp="1"/>
          </p:cNvSpPr>
          <p:nvPr>
            <p:ph type="sldNum" sz="quarter" idx="5"/>
          </p:nvPr>
        </p:nvSpPr>
        <p:spPr/>
        <p:txBody>
          <a:bodyPr/>
          <a:lstStyle/>
          <a:p>
            <a:fld id="{2F41862E-10F3-40C9-90DB-F45BFFF9271F}" type="slidenum">
              <a:rPr lang="en-US" smtClean="0"/>
              <a:t>7</a:t>
            </a:fld>
            <a:endParaRPr lang="en-US"/>
          </a:p>
        </p:txBody>
      </p:sp>
    </p:spTree>
    <p:extLst>
      <p:ext uri="{BB962C8B-B14F-4D97-AF65-F5344CB8AC3E}">
        <p14:creationId xmlns:p14="http://schemas.microsoft.com/office/powerpoint/2010/main" val="4195536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29549-D40F-4DA6-E615-D689EA5C39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D9C8DF-D8F9-92EB-9C1A-2B16A3C6B4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698067-AD41-F977-21C4-AACEB60151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850A96-0E7F-FE9D-8615-26DF4A5485C9}"/>
              </a:ext>
            </a:extLst>
          </p:cNvPr>
          <p:cNvSpPr>
            <a:spLocks noGrp="1"/>
          </p:cNvSpPr>
          <p:nvPr>
            <p:ph type="sldNum" sz="quarter" idx="5"/>
          </p:nvPr>
        </p:nvSpPr>
        <p:spPr/>
        <p:txBody>
          <a:bodyPr/>
          <a:lstStyle/>
          <a:p>
            <a:fld id="{2F41862E-10F3-40C9-90DB-F45BFFF9271F}" type="slidenum">
              <a:rPr lang="en-US" smtClean="0"/>
              <a:t>8</a:t>
            </a:fld>
            <a:endParaRPr lang="en-US"/>
          </a:p>
        </p:txBody>
      </p:sp>
    </p:spTree>
    <p:extLst>
      <p:ext uri="{BB962C8B-B14F-4D97-AF65-F5344CB8AC3E}">
        <p14:creationId xmlns:p14="http://schemas.microsoft.com/office/powerpoint/2010/main" val="1216909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B2E25-7337-838B-3CF0-6F7F25614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3064F7-5AA7-D37A-6A52-7C4D8ACEEC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59C9CB-6EE3-FF31-86A9-D54611D5FD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F56C8EB-3CCC-30A4-5AE9-E38B47CC4D6D}"/>
              </a:ext>
            </a:extLst>
          </p:cNvPr>
          <p:cNvSpPr>
            <a:spLocks noGrp="1"/>
          </p:cNvSpPr>
          <p:nvPr>
            <p:ph type="sldNum" sz="quarter" idx="5"/>
          </p:nvPr>
        </p:nvSpPr>
        <p:spPr/>
        <p:txBody>
          <a:bodyPr/>
          <a:lstStyle/>
          <a:p>
            <a:fld id="{2F41862E-10F3-40C9-90DB-F45BFFF9271F}" type="slidenum">
              <a:rPr lang="en-US" smtClean="0"/>
              <a:t>9</a:t>
            </a:fld>
            <a:endParaRPr lang="en-US"/>
          </a:p>
        </p:txBody>
      </p:sp>
    </p:spTree>
    <p:extLst>
      <p:ext uri="{BB962C8B-B14F-4D97-AF65-F5344CB8AC3E}">
        <p14:creationId xmlns:p14="http://schemas.microsoft.com/office/powerpoint/2010/main" val="993599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5CA2D-26E4-FD7E-28C3-24AEC4938B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2372AD-F564-3151-97B4-E5CDDFB7B0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C72BBE-2373-4EDC-F93F-676341F14F63}"/>
              </a:ext>
            </a:extLst>
          </p:cNvPr>
          <p:cNvSpPr>
            <a:spLocks noGrp="1"/>
          </p:cNvSpPr>
          <p:nvPr>
            <p:ph type="dt" sz="half" idx="10"/>
          </p:nvPr>
        </p:nvSpPr>
        <p:spPr/>
        <p:txBody>
          <a:bodyPr/>
          <a:lstStyle/>
          <a:p>
            <a:fld id="{08632E69-AE76-491B-9C12-D9C77B9CC625}" type="datetimeFigureOut">
              <a:rPr lang="en-US" smtClean="0"/>
              <a:t>10/29/2025</a:t>
            </a:fld>
            <a:endParaRPr lang="en-US"/>
          </a:p>
        </p:txBody>
      </p:sp>
      <p:sp>
        <p:nvSpPr>
          <p:cNvPr id="5" name="Footer Placeholder 4">
            <a:extLst>
              <a:ext uri="{FF2B5EF4-FFF2-40B4-BE49-F238E27FC236}">
                <a16:creationId xmlns:a16="http://schemas.microsoft.com/office/drawing/2014/main" id="{ED0D365A-AE4D-75AE-C33C-EA577DD103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112439-B9A2-3104-BB7B-C2F9452BAFD6}"/>
              </a:ext>
            </a:extLst>
          </p:cNvPr>
          <p:cNvSpPr>
            <a:spLocks noGrp="1"/>
          </p:cNvSpPr>
          <p:nvPr>
            <p:ph type="sldNum" sz="quarter" idx="12"/>
          </p:nvPr>
        </p:nvSpPr>
        <p:spPr/>
        <p:txBody>
          <a:bodyPr/>
          <a:lstStyle/>
          <a:p>
            <a:fld id="{309DA7BB-8284-4BA7-8AAF-B22B7E2A039F}" type="slidenum">
              <a:rPr lang="en-US" smtClean="0"/>
              <a:t>‹#›</a:t>
            </a:fld>
            <a:endParaRPr lang="en-US"/>
          </a:p>
        </p:txBody>
      </p:sp>
    </p:spTree>
    <p:extLst>
      <p:ext uri="{BB962C8B-B14F-4D97-AF65-F5344CB8AC3E}">
        <p14:creationId xmlns:p14="http://schemas.microsoft.com/office/powerpoint/2010/main" val="274728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C1E58-44F9-248F-A138-A562EDC9EE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D2E6B1-41E7-2C5D-96C0-DC5F3CA026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B8BC26-B067-C9CA-1BEC-EF5CE4EE500E}"/>
              </a:ext>
            </a:extLst>
          </p:cNvPr>
          <p:cNvSpPr>
            <a:spLocks noGrp="1"/>
          </p:cNvSpPr>
          <p:nvPr>
            <p:ph type="dt" sz="half" idx="10"/>
          </p:nvPr>
        </p:nvSpPr>
        <p:spPr/>
        <p:txBody>
          <a:bodyPr/>
          <a:lstStyle/>
          <a:p>
            <a:fld id="{08632E69-AE76-491B-9C12-D9C77B9CC625}" type="datetimeFigureOut">
              <a:rPr lang="en-US" smtClean="0"/>
              <a:t>10/29/2025</a:t>
            </a:fld>
            <a:endParaRPr lang="en-US"/>
          </a:p>
        </p:txBody>
      </p:sp>
      <p:sp>
        <p:nvSpPr>
          <p:cNvPr id="5" name="Footer Placeholder 4">
            <a:extLst>
              <a:ext uri="{FF2B5EF4-FFF2-40B4-BE49-F238E27FC236}">
                <a16:creationId xmlns:a16="http://schemas.microsoft.com/office/drawing/2014/main" id="{126AFD0B-A2F3-3E5A-DE3C-5A988F0CC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4D86E9-2C0C-C286-7889-31EA7C761E16}"/>
              </a:ext>
            </a:extLst>
          </p:cNvPr>
          <p:cNvSpPr>
            <a:spLocks noGrp="1"/>
          </p:cNvSpPr>
          <p:nvPr>
            <p:ph type="sldNum" sz="quarter" idx="12"/>
          </p:nvPr>
        </p:nvSpPr>
        <p:spPr/>
        <p:txBody>
          <a:bodyPr/>
          <a:lstStyle/>
          <a:p>
            <a:fld id="{309DA7BB-8284-4BA7-8AAF-B22B7E2A039F}" type="slidenum">
              <a:rPr lang="en-US" smtClean="0"/>
              <a:t>‹#›</a:t>
            </a:fld>
            <a:endParaRPr lang="en-US"/>
          </a:p>
        </p:txBody>
      </p:sp>
    </p:spTree>
    <p:extLst>
      <p:ext uri="{BB962C8B-B14F-4D97-AF65-F5344CB8AC3E}">
        <p14:creationId xmlns:p14="http://schemas.microsoft.com/office/powerpoint/2010/main" val="2740184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B57B65-EDCA-49ED-3633-B6E1B795BC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A839C5-2FE9-A0C5-F04F-B5B43811CE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617243-0A97-ED07-5812-C68B5E8F4B21}"/>
              </a:ext>
            </a:extLst>
          </p:cNvPr>
          <p:cNvSpPr>
            <a:spLocks noGrp="1"/>
          </p:cNvSpPr>
          <p:nvPr>
            <p:ph type="dt" sz="half" idx="10"/>
          </p:nvPr>
        </p:nvSpPr>
        <p:spPr/>
        <p:txBody>
          <a:bodyPr/>
          <a:lstStyle/>
          <a:p>
            <a:fld id="{08632E69-AE76-491B-9C12-D9C77B9CC625}" type="datetimeFigureOut">
              <a:rPr lang="en-US" smtClean="0"/>
              <a:t>10/29/2025</a:t>
            </a:fld>
            <a:endParaRPr lang="en-US"/>
          </a:p>
        </p:txBody>
      </p:sp>
      <p:sp>
        <p:nvSpPr>
          <p:cNvPr id="5" name="Footer Placeholder 4">
            <a:extLst>
              <a:ext uri="{FF2B5EF4-FFF2-40B4-BE49-F238E27FC236}">
                <a16:creationId xmlns:a16="http://schemas.microsoft.com/office/drawing/2014/main" id="{BD050777-B286-95AA-2FDD-22870D4787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0B1FE-00B8-C3D8-E808-7F0CF54FA9D1}"/>
              </a:ext>
            </a:extLst>
          </p:cNvPr>
          <p:cNvSpPr>
            <a:spLocks noGrp="1"/>
          </p:cNvSpPr>
          <p:nvPr>
            <p:ph type="sldNum" sz="quarter" idx="12"/>
          </p:nvPr>
        </p:nvSpPr>
        <p:spPr/>
        <p:txBody>
          <a:bodyPr/>
          <a:lstStyle/>
          <a:p>
            <a:fld id="{309DA7BB-8284-4BA7-8AAF-B22B7E2A039F}" type="slidenum">
              <a:rPr lang="en-US" smtClean="0"/>
              <a:t>‹#›</a:t>
            </a:fld>
            <a:endParaRPr lang="en-US"/>
          </a:p>
        </p:txBody>
      </p:sp>
    </p:spTree>
    <p:extLst>
      <p:ext uri="{BB962C8B-B14F-4D97-AF65-F5344CB8AC3E}">
        <p14:creationId xmlns:p14="http://schemas.microsoft.com/office/powerpoint/2010/main" val="422099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CB56-F0A6-32B2-BC9F-AC26471537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C4F257-A77B-3CFB-9511-2DB1CFE214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4D1A2-E002-E6CD-E343-FDA0885A5454}"/>
              </a:ext>
            </a:extLst>
          </p:cNvPr>
          <p:cNvSpPr>
            <a:spLocks noGrp="1"/>
          </p:cNvSpPr>
          <p:nvPr>
            <p:ph type="dt" sz="half" idx="10"/>
          </p:nvPr>
        </p:nvSpPr>
        <p:spPr/>
        <p:txBody>
          <a:bodyPr/>
          <a:lstStyle/>
          <a:p>
            <a:fld id="{08632E69-AE76-491B-9C12-D9C77B9CC625}" type="datetimeFigureOut">
              <a:rPr lang="en-US" smtClean="0"/>
              <a:t>10/29/2025</a:t>
            </a:fld>
            <a:endParaRPr lang="en-US"/>
          </a:p>
        </p:txBody>
      </p:sp>
      <p:sp>
        <p:nvSpPr>
          <p:cNvPr id="5" name="Footer Placeholder 4">
            <a:extLst>
              <a:ext uri="{FF2B5EF4-FFF2-40B4-BE49-F238E27FC236}">
                <a16:creationId xmlns:a16="http://schemas.microsoft.com/office/drawing/2014/main" id="{9BF33B7C-0280-B74F-8261-69B28CF72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91273B-EDA4-9C58-58B5-13B7B993791F}"/>
              </a:ext>
            </a:extLst>
          </p:cNvPr>
          <p:cNvSpPr>
            <a:spLocks noGrp="1"/>
          </p:cNvSpPr>
          <p:nvPr>
            <p:ph type="sldNum" sz="quarter" idx="12"/>
          </p:nvPr>
        </p:nvSpPr>
        <p:spPr/>
        <p:txBody>
          <a:bodyPr/>
          <a:lstStyle/>
          <a:p>
            <a:fld id="{309DA7BB-8284-4BA7-8AAF-B22B7E2A039F}" type="slidenum">
              <a:rPr lang="en-US" smtClean="0"/>
              <a:t>‹#›</a:t>
            </a:fld>
            <a:endParaRPr lang="en-US"/>
          </a:p>
        </p:txBody>
      </p:sp>
      <p:pic>
        <p:nvPicPr>
          <p:cNvPr id="1026" name="Picture 2" descr="Manchester Metropolitan University ...">
            <a:extLst>
              <a:ext uri="{FF2B5EF4-FFF2-40B4-BE49-F238E27FC236}">
                <a16:creationId xmlns:a16="http://schemas.microsoft.com/office/drawing/2014/main" id="{77F83E5C-4129-B5A2-6815-26AF0C47EEA8}"/>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5589" y="6248769"/>
            <a:ext cx="1235934" cy="580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924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17BF-B329-B4DF-DD7B-80271C55CA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4E276F-7994-4693-082B-C8FD1C40E6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65E342-850F-ECB9-FBD2-9798AA24D5F0}"/>
              </a:ext>
            </a:extLst>
          </p:cNvPr>
          <p:cNvSpPr>
            <a:spLocks noGrp="1"/>
          </p:cNvSpPr>
          <p:nvPr>
            <p:ph type="dt" sz="half" idx="10"/>
          </p:nvPr>
        </p:nvSpPr>
        <p:spPr/>
        <p:txBody>
          <a:bodyPr/>
          <a:lstStyle/>
          <a:p>
            <a:fld id="{08632E69-AE76-491B-9C12-D9C77B9CC625}" type="datetimeFigureOut">
              <a:rPr lang="en-US" smtClean="0"/>
              <a:t>10/29/2025</a:t>
            </a:fld>
            <a:endParaRPr lang="en-US"/>
          </a:p>
        </p:txBody>
      </p:sp>
      <p:sp>
        <p:nvSpPr>
          <p:cNvPr id="5" name="Footer Placeholder 4">
            <a:extLst>
              <a:ext uri="{FF2B5EF4-FFF2-40B4-BE49-F238E27FC236}">
                <a16:creationId xmlns:a16="http://schemas.microsoft.com/office/drawing/2014/main" id="{34689614-B70F-A8F6-624E-35AFD40C7C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E745D-9CF0-72CF-A148-629BB1A8826D}"/>
              </a:ext>
            </a:extLst>
          </p:cNvPr>
          <p:cNvSpPr>
            <a:spLocks noGrp="1"/>
          </p:cNvSpPr>
          <p:nvPr>
            <p:ph type="sldNum" sz="quarter" idx="12"/>
          </p:nvPr>
        </p:nvSpPr>
        <p:spPr/>
        <p:txBody>
          <a:bodyPr/>
          <a:lstStyle/>
          <a:p>
            <a:fld id="{309DA7BB-8284-4BA7-8AAF-B22B7E2A039F}" type="slidenum">
              <a:rPr lang="en-US" smtClean="0"/>
              <a:t>‹#›</a:t>
            </a:fld>
            <a:endParaRPr lang="en-US"/>
          </a:p>
        </p:txBody>
      </p:sp>
    </p:spTree>
    <p:extLst>
      <p:ext uri="{BB962C8B-B14F-4D97-AF65-F5344CB8AC3E}">
        <p14:creationId xmlns:p14="http://schemas.microsoft.com/office/powerpoint/2010/main" val="813017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1AA98-224A-63F2-8835-6E3035577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C6D891-0AEE-E266-8470-041341210A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CE6AF7-98E7-D77A-F684-DF7F7439D5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71867F-7F4B-A997-ACC4-FFE4A1E833A0}"/>
              </a:ext>
            </a:extLst>
          </p:cNvPr>
          <p:cNvSpPr>
            <a:spLocks noGrp="1"/>
          </p:cNvSpPr>
          <p:nvPr>
            <p:ph type="dt" sz="half" idx="10"/>
          </p:nvPr>
        </p:nvSpPr>
        <p:spPr/>
        <p:txBody>
          <a:bodyPr/>
          <a:lstStyle/>
          <a:p>
            <a:fld id="{08632E69-AE76-491B-9C12-D9C77B9CC625}" type="datetimeFigureOut">
              <a:rPr lang="en-US" smtClean="0"/>
              <a:t>10/29/2025</a:t>
            </a:fld>
            <a:endParaRPr lang="en-US"/>
          </a:p>
        </p:txBody>
      </p:sp>
      <p:sp>
        <p:nvSpPr>
          <p:cNvPr id="6" name="Footer Placeholder 5">
            <a:extLst>
              <a:ext uri="{FF2B5EF4-FFF2-40B4-BE49-F238E27FC236}">
                <a16:creationId xmlns:a16="http://schemas.microsoft.com/office/drawing/2014/main" id="{951A79D0-4FD1-8106-3A3A-483CB3CB47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A803E6-90EF-827A-73FC-CCBDE8F447D0}"/>
              </a:ext>
            </a:extLst>
          </p:cNvPr>
          <p:cNvSpPr>
            <a:spLocks noGrp="1"/>
          </p:cNvSpPr>
          <p:nvPr>
            <p:ph type="sldNum" sz="quarter" idx="12"/>
          </p:nvPr>
        </p:nvSpPr>
        <p:spPr/>
        <p:txBody>
          <a:bodyPr/>
          <a:lstStyle/>
          <a:p>
            <a:fld id="{309DA7BB-8284-4BA7-8AAF-B22B7E2A039F}" type="slidenum">
              <a:rPr lang="en-US" smtClean="0"/>
              <a:t>‹#›</a:t>
            </a:fld>
            <a:endParaRPr lang="en-US"/>
          </a:p>
        </p:txBody>
      </p:sp>
    </p:spTree>
    <p:extLst>
      <p:ext uri="{BB962C8B-B14F-4D97-AF65-F5344CB8AC3E}">
        <p14:creationId xmlns:p14="http://schemas.microsoft.com/office/powerpoint/2010/main" val="2293297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E36DD-EA85-E58C-9D71-457D3DEE20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E336B1-4DC0-2852-E1D5-2E15BEA42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CF1889-F57C-55F9-7878-2446A7C104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7F16EE-4D09-B317-CF3A-4126D1DE43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5485A4-008A-FE15-A83D-0A1BE9D0CC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5A775B-8FD7-27B3-FD2D-4137395E0951}"/>
              </a:ext>
            </a:extLst>
          </p:cNvPr>
          <p:cNvSpPr>
            <a:spLocks noGrp="1"/>
          </p:cNvSpPr>
          <p:nvPr>
            <p:ph type="dt" sz="half" idx="10"/>
          </p:nvPr>
        </p:nvSpPr>
        <p:spPr/>
        <p:txBody>
          <a:bodyPr/>
          <a:lstStyle/>
          <a:p>
            <a:fld id="{08632E69-AE76-491B-9C12-D9C77B9CC625}" type="datetimeFigureOut">
              <a:rPr lang="en-US" smtClean="0"/>
              <a:t>10/29/2025</a:t>
            </a:fld>
            <a:endParaRPr lang="en-US"/>
          </a:p>
        </p:txBody>
      </p:sp>
      <p:sp>
        <p:nvSpPr>
          <p:cNvPr id="8" name="Footer Placeholder 7">
            <a:extLst>
              <a:ext uri="{FF2B5EF4-FFF2-40B4-BE49-F238E27FC236}">
                <a16:creationId xmlns:a16="http://schemas.microsoft.com/office/drawing/2014/main" id="{9B5D709F-D4A4-6449-79E9-5D7EB42E4A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E96B18-63AA-C504-F983-36D0BA47E6A4}"/>
              </a:ext>
            </a:extLst>
          </p:cNvPr>
          <p:cNvSpPr>
            <a:spLocks noGrp="1"/>
          </p:cNvSpPr>
          <p:nvPr>
            <p:ph type="sldNum" sz="quarter" idx="12"/>
          </p:nvPr>
        </p:nvSpPr>
        <p:spPr/>
        <p:txBody>
          <a:bodyPr/>
          <a:lstStyle/>
          <a:p>
            <a:fld id="{309DA7BB-8284-4BA7-8AAF-B22B7E2A039F}" type="slidenum">
              <a:rPr lang="en-US" smtClean="0"/>
              <a:t>‹#›</a:t>
            </a:fld>
            <a:endParaRPr lang="en-US"/>
          </a:p>
        </p:txBody>
      </p:sp>
    </p:spTree>
    <p:extLst>
      <p:ext uri="{BB962C8B-B14F-4D97-AF65-F5344CB8AC3E}">
        <p14:creationId xmlns:p14="http://schemas.microsoft.com/office/powerpoint/2010/main" val="1581376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547DD-B5DE-45DE-6725-C4DD5D64CC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F989CE-840A-616D-EFBA-C17513C0DAB3}"/>
              </a:ext>
            </a:extLst>
          </p:cNvPr>
          <p:cNvSpPr>
            <a:spLocks noGrp="1"/>
          </p:cNvSpPr>
          <p:nvPr>
            <p:ph type="dt" sz="half" idx="10"/>
          </p:nvPr>
        </p:nvSpPr>
        <p:spPr/>
        <p:txBody>
          <a:bodyPr/>
          <a:lstStyle/>
          <a:p>
            <a:fld id="{08632E69-AE76-491B-9C12-D9C77B9CC625}" type="datetimeFigureOut">
              <a:rPr lang="en-US" smtClean="0"/>
              <a:t>10/29/2025</a:t>
            </a:fld>
            <a:endParaRPr lang="en-US"/>
          </a:p>
        </p:txBody>
      </p:sp>
      <p:sp>
        <p:nvSpPr>
          <p:cNvPr id="4" name="Footer Placeholder 3">
            <a:extLst>
              <a:ext uri="{FF2B5EF4-FFF2-40B4-BE49-F238E27FC236}">
                <a16:creationId xmlns:a16="http://schemas.microsoft.com/office/drawing/2014/main" id="{865A00D0-5253-E9E4-2659-DA1806A59A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2E11B3-864E-1122-A38A-389E89868E37}"/>
              </a:ext>
            </a:extLst>
          </p:cNvPr>
          <p:cNvSpPr>
            <a:spLocks noGrp="1"/>
          </p:cNvSpPr>
          <p:nvPr>
            <p:ph type="sldNum" sz="quarter" idx="12"/>
          </p:nvPr>
        </p:nvSpPr>
        <p:spPr/>
        <p:txBody>
          <a:bodyPr/>
          <a:lstStyle/>
          <a:p>
            <a:fld id="{309DA7BB-8284-4BA7-8AAF-B22B7E2A039F}" type="slidenum">
              <a:rPr lang="en-US" smtClean="0"/>
              <a:t>‹#›</a:t>
            </a:fld>
            <a:endParaRPr lang="en-US"/>
          </a:p>
        </p:txBody>
      </p:sp>
    </p:spTree>
    <p:extLst>
      <p:ext uri="{BB962C8B-B14F-4D97-AF65-F5344CB8AC3E}">
        <p14:creationId xmlns:p14="http://schemas.microsoft.com/office/powerpoint/2010/main" val="3774723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805F0-8895-6383-24E5-49E4E03E79AA}"/>
              </a:ext>
            </a:extLst>
          </p:cNvPr>
          <p:cNvSpPr>
            <a:spLocks noGrp="1"/>
          </p:cNvSpPr>
          <p:nvPr>
            <p:ph type="dt" sz="half" idx="10"/>
          </p:nvPr>
        </p:nvSpPr>
        <p:spPr/>
        <p:txBody>
          <a:bodyPr/>
          <a:lstStyle/>
          <a:p>
            <a:fld id="{08632E69-AE76-491B-9C12-D9C77B9CC625}" type="datetimeFigureOut">
              <a:rPr lang="en-US" smtClean="0"/>
              <a:t>10/29/2025</a:t>
            </a:fld>
            <a:endParaRPr lang="en-US"/>
          </a:p>
        </p:txBody>
      </p:sp>
      <p:sp>
        <p:nvSpPr>
          <p:cNvPr id="3" name="Footer Placeholder 2">
            <a:extLst>
              <a:ext uri="{FF2B5EF4-FFF2-40B4-BE49-F238E27FC236}">
                <a16:creationId xmlns:a16="http://schemas.microsoft.com/office/drawing/2014/main" id="{506E7DF3-C857-6E64-D812-EC1911D797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B86C23-9D1F-0ED8-FD77-0FF7A4825BE7}"/>
              </a:ext>
            </a:extLst>
          </p:cNvPr>
          <p:cNvSpPr>
            <a:spLocks noGrp="1"/>
          </p:cNvSpPr>
          <p:nvPr>
            <p:ph type="sldNum" sz="quarter" idx="12"/>
          </p:nvPr>
        </p:nvSpPr>
        <p:spPr/>
        <p:txBody>
          <a:bodyPr/>
          <a:lstStyle/>
          <a:p>
            <a:fld id="{309DA7BB-8284-4BA7-8AAF-B22B7E2A039F}" type="slidenum">
              <a:rPr lang="en-US" smtClean="0"/>
              <a:t>‹#›</a:t>
            </a:fld>
            <a:endParaRPr lang="en-US"/>
          </a:p>
        </p:txBody>
      </p:sp>
    </p:spTree>
    <p:extLst>
      <p:ext uri="{BB962C8B-B14F-4D97-AF65-F5344CB8AC3E}">
        <p14:creationId xmlns:p14="http://schemas.microsoft.com/office/powerpoint/2010/main" val="4257423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E107B-0D67-0868-0D8A-0F4EC02549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5D8106-1BC7-ADBC-5B9B-8CC95083E1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69DDCD-890D-9311-5441-9BFA8E514E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F936A9-258E-9B39-0ADB-E8CD3F7AF7AA}"/>
              </a:ext>
            </a:extLst>
          </p:cNvPr>
          <p:cNvSpPr>
            <a:spLocks noGrp="1"/>
          </p:cNvSpPr>
          <p:nvPr>
            <p:ph type="dt" sz="half" idx="10"/>
          </p:nvPr>
        </p:nvSpPr>
        <p:spPr/>
        <p:txBody>
          <a:bodyPr/>
          <a:lstStyle/>
          <a:p>
            <a:fld id="{08632E69-AE76-491B-9C12-D9C77B9CC625}" type="datetimeFigureOut">
              <a:rPr lang="en-US" smtClean="0"/>
              <a:t>10/29/2025</a:t>
            </a:fld>
            <a:endParaRPr lang="en-US"/>
          </a:p>
        </p:txBody>
      </p:sp>
      <p:sp>
        <p:nvSpPr>
          <p:cNvPr id="6" name="Footer Placeholder 5">
            <a:extLst>
              <a:ext uri="{FF2B5EF4-FFF2-40B4-BE49-F238E27FC236}">
                <a16:creationId xmlns:a16="http://schemas.microsoft.com/office/drawing/2014/main" id="{15D4C5B8-AA17-3EF4-E4DF-2172975E12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E91239-1854-016A-5BDA-5B6AAD6E349B}"/>
              </a:ext>
            </a:extLst>
          </p:cNvPr>
          <p:cNvSpPr>
            <a:spLocks noGrp="1"/>
          </p:cNvSpPr>
          <p:nvPr>
            <p:ph type="sldNum" sz="quarter" idx="12"/>
          </p:nvPr>
        </p:nvSpPr>
        <p:spPr/>
        <p:txBody>
          <a:bodyPr/>
          <a:lstStyle/>
          <a:p>
            <a:fld id="{309DA7BB-8284-4BA7-8AAF-B22B7E2A039F}" type="slidenum">
              <a:rPr lang="en-US" smtClean="0"/>
              <a:t>‹#›</a:t>
            </a:fld>
            <a:endParaRPr lang="en-US"/>
          </a:p>
        </p:txBody>
      </p:sp>
    </p:spTree>
    <p:extLst>
      <p:ext uri="{BB962C8B-B14F-4D97-AF65-F5344CB8AC3E}">
        <p14:creationId xmlns:p14="http://schemas.microsoft.com/office/powerpoint/2010/main" val="1805279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74F27-AE22-12DA-D12F-25492193A6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2BFBEC-E140-755A-0FA6-7C4142DC49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724A6F-1323-CDFF-EEF1-68811838BC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58ABA8-E649-5C3E-6D3C-A6B72F1899E4}"/>
              </a:ext>
            </a:extLst>
          </p:cNvPr>
          <p:cNvSpPr>
            <a:spLocks noGrp="1"/>
          </p:cNvSpPr>
          <p:nvPr>
            <p:ph type="dt" sz="half" idx="10"/>
          </p:nvPr>
        </p:nvSpPr>
        <p:spPr/>
        <p:txBody>
          <a:bodyPr/>
          <a:lstStyle/>
          <a:p>
            <a:fld id="{08632E69-AE76-491B-9C12-D9C77B9CC625}" type="datetimeFigureOut">
              <a:rPr lang="en-US" smtClean="0"/>
              <a:t>10/29/2025</a:t>
            </a:fld>
            <a:endParaRPr lang="en-US"/>
          </a:p>
        </p:txBody>
      </p:sp>
      <p:sp>
        <p:nvSpPr>
          <p:cNvPr id="6" name="Footer Placeholder 5">
            <a:extLst>
              <a:ext uri="{FF2B5EF4-FFF2-40B4-BE49-F238E27FC236}">
                <a16:creationId xmlns:a16="http://schemas.microsoft.com/office/drawing/2014/main" id="{66DD9F61-FB02-8084-E57E-EBBD738F78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B4FF70-48A0-F5F9-4B7B-F9EC11347CBF}"/>
              </a:ext>
            </a:extLst>
          </p:cNvPr>
          <p:cNvSpPr>
            <a:spLocks noGrp="1"/>
          </p:cNvSpPr>
          <p:nvPr>
            <p:ph type="sldNum" sz="quarter" idx="12"/>
          </p:nvPr>
        </p:nvSpPr>
        <p:spPr/>
        <p:txBody>
          <a:bodyPr/>
          <a:lstStyle/>
          <a:p>
            <a:fld id="{309DA7BB-8284-4BA7-8AAF-B22B7E2A039F}" type="slidenum">
              <a:rPr lang="en-US" smtClean="0"/>
              <a:t>‹#›</a:t>
            </a:fld>
            <a:endParaRPr lang="en-US"/>
          </a:p>
        </p:txBody>
      </p:sp>
    </p:spTree>
    <p:extLst>
      <p:ext uri="{BB962C8B-B14F-4D97-AF65-F5344CB8AC3E}">
        <p14:creationId xmlns:p14="http://schemas.microsoft.com/office/powerpoint/2010/main" val="35736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D2D23D-CB5C-D53C-7232-E2A2F45FF0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1C694D-A6E9-46EB-BEE9-36F2A243A1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84419D-6BAB-AE18-6612-6BC05D6982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632E69-AE76-491B-9C12-D9C77B9CC625}" type="datetimeFigureOut">
              <a:rPr lang="en-US" smtClean="0"/>
              <a:t>10/29/2025</a:t>
            </a:fld>
            <a:endParaRPr lang="en-US"/>
          </a:p>
        </p:txBody>
      </p:sp>
      <p:sp>
        <p:nvSpPr>
          <p:cNvPr id="5" name="Footer Placeholder 4">
            <a:extLst>
              <a:ext uri="{FF2B5EF4-FFF2-40B4-BE49-F238E27FC236}">
                <a16:creationId xmlns:a16="http://schemas.microsoft.com/office/drawing/2014/main" id="{9E42529B-A7BD-53F9-6CE9-4BAF9CDD10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6BB7862-6ACC-F7E0-F751-DDC4B00FC1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09DA7BB-8284-4BA7-8AAF-B22B7E2A039F}" type="slidenum">
              <a:rPr lang="en-US" smtClean="0"/>
              <a:t>‹#›</a:t>
            </a:fld>
            <a:endParaRPr lang="en-US"/>
          </a:p>
        </p:txBody>
      </p:sp>
    </p:spTree>
    <p:extLst>
      <p:ext uri="{BB962C8B-B14F-4D97-AF65-F5344CB8AC3E}">
        <p14:creationId xmlns:p14="http://schemas.microsoft.com/office/powerpoint/2010/main" val="1791757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1.svg"/><Relationship Id="rId11" Type="http://schemas.openxmlformats.org/officeDocument/2006/relationships/image" Target="../media/image46.sv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hyperlink" Target="https://www.elixirgroup.rs/odrzivi-razvoj/" TargetMode="External"/><Relationship Id="rId9" Type="http://schemas.openxmlformats.org/officeDocument/2006/relationships/image" Target="../media/image44.sv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9.png"/><Relationship Id="rId5" Type="http://schemas.microsoft.com/office/2007/relationships/hdphoto" Target="../media/hdphoto1.wdp"/><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enlargement.ec.europa.eu/system/files/2020-10/green_agenda_for_the_western_balkans_en.pdf"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hyperlink" Target="https://www.europarl.europa.eu/RegData/etudes/STUD/2022/702561/EXPO_STU(2022)702561_EN.pdf" TargetMode="External"/><Relationship Id="rId10" Type="http://schemas.openxmlformats.org/officeDocument/2006/relationships/image" Target="../media/image7.png"/><Relationship Id="rId4" Type="http://schemas.openxmlformats.org/officeDocument/2006/relationships/hyperlink" Target="https://www.wbif.eu/eip" TargetMode="Externa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gov.uk/government/news/uk-announces-new-support-to-boost-british-exports-and-investment-in-the-western-balkans" TargetMode="Externa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events.great.gov.uk/website/17693/home/#why-uk-western-balkans"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7.xml"/><Relationship Id="rId16" Type="http://schemas.openxmlformats.org/officeDocument/2006/relationships/image" Target="../media/image32.png"/><Relationship Id="rId20"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slide" Target="slide9.xml"/><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2" name="Rectangle 207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4" name="Rectangle 207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CB420B-5CEC-A037-24B9-71408D05EEC3}"/>
              </a:ext>
            </a:extLst>
          </p:cNvPr>
          <p:cNvSpPr>
            <a:spLocks noGrp="1"/>
          </p:cNvSpPr>
          <p:nvPr>
            <p:ph type="ctrTitle"/>
          </p:nvPr>
        </p:nvSpPr>
        <p:spPr>
          <a:xfrm>
            <a:off x="125006" y="1697253"/>
            <a:ext cx="6750133" cy="918475"/>
          </a:xfrm>
        </p:spPr>
        <p:txBody>
          <a:bodyPr anchor="b">
            <a:normAutofit fontScale="90000"/>
          </a:bodyPr>
          <a:lstStyle/>
          <a:p>
            <a:pPr algn="l"/>
            <a:r>
              <a:rPr lang="en-US" sz="3000" dirty="0"/>
              <a:t>EU and UK Initiatives on Green Agenda for the Western Balkans Region: </a:t>
            </a:r>
            <a:br>
              <a:rPr lang="en-US" sz="3000" dirty="0"/>
            </a:br>
            <a:br>
              <a:rPr lang="en-US" sz="3000" dirty="0"/>
            </a:br>
            <a:r>
              <a:rPr lang="en-US" sz="2000" dirty="0"/>
              <a:t>Their Impact on Local Company Practices in Developing Sustainable ESG Financial Reporting</a:t>
            </a:r>
          </a:p>
        </p:txBody>
      </p:sp>
      <p:sp>
        <p:nvSpPr>
          <p:cNvPr id="3" name="Subtitle 2">
            <a:extLst>
              <a:ext uri="{FF2B5EF4-FFF2-40B4-BE49-F238E27FC236}">
                <a16:creationId xmlns:a16="http://schemas.microsoft.com/office/drawing/2014/main" id="{98F31DAC-8AAC-2F09-60F5-6FC87BD39430}"/>
              </a:ext>
            </a:extLst>
          </p:cNvPr>
          <p:cNvSpPr>
            <a:spLocks noGrp="1"/>
          </p:cNvSpPr>
          <p:nvPr>
            <p:ph type="subTitle" idx="1"/>
          </p:nvPr>
        </p:nvSpPr>
        <p:spPr>
          <a:xfrm>
            <a:off x="27297" y="3364362"/>
            <a:ext cx="6847841" cy="3250447"/>
          </a:xfrm>
        </p:spPr>
        <p:txBody>
          <a:bodyPr vert="horz" lIns="91440" tIns="45720" rIns="91440" bIns="45720" rtlCol="0" anchor="t">
            <a:normAutofit/>
          </a:bodyPr>
          <a:lstStyle/>
          <a:p>
            <a:r>
              <a:rPr lang="en-US" sz="2000" dirty="0"/>
              <a:t>29 October 2025</a:t>
            </a:r>
          </a:p>
          <a:p>
            <a:pPr algn="l"/>
            <a:endParaRPr lang="en-US" sz="1700" dirty="0"/>
          </a:p>
          <a:p>
            <a:pPr algn="l"/>
            <a:r>
              <a:rPr lang="en-US" sz="1700" dirty="0"/>
              <a:t>Prepared by:</a:t>
            </a:r>
          </a:p>
          <a:p>
            <a:pPr algn="l"/>
            <a:endParaRPr lang="en-US" sz="1700" dirty="0"/>
          </a:p>
          <a:p>
            <a:pPr marL="285750" indent="-285750" algn="l">
              <a:buFont typeface="Arial" panose="020B0604020202020204" pitchFamily="34" charset="0"/>
              <a:buChar char="•"/>
            </a:pPr>
            <a:r>
              <a:rPr lang="en-US" sz="1700" dirty="0"/>
              <a:t>Dr. Nereida Polovina Ph.D.</a:t>
            </a:r>
          </a:p>
          <a:p>
            <a:pPr marL="285750" indent="-285750" algn="l">
              <a:buFont typeface="Arial" panose="020B0604020202020204" pitchFamily="34" charset="0"/>
              <a:buChar char="•"/>
            </a:pPr>
            <a:r>
              <a:rPr lang="en-US" sz="1700" dirty="0"/>
              <a:t>Syed  Mustafa </a:t>
            </a:r>
            <a:r>
              <a:rPr lang="en-US" sz="1700"/>
              <a:t>Zamin PGT</a:t>
            </a:r>
            <a:endParaRPr lang="en-US" sz="1700" dirty="0"/>
          </a:p>
          <a:p>
            <a:pPr marL="285750" indent="-285750" algn="l">
              <a:buFont typeface="Arial" panose="020B0604020202020204" pitchFamily="34" charset="0"/>
              <a:buChar char="•"/>
            </a:pPr>
            <a:r>
              <a:rPr lang="en-US" sz="1700" dirty="0"/>
              <a:t>Dr. Steven Wynne Ph.D.</a:t>
            </a:r>
          </a:p>
          <a:p>
            <a:r>
              <a:rPr lang="en-US" sz="1600" dirty="0"/>
              <a:t>Department of Finance and Economics </a:t>
            </a:r>
          </a:p>
          <a:p>
            <a:r>
              <a:rPr lang="en-US" sz="1600" dirty="0"/>
              <a:t>Manchester Metropolitan University </a:t>
            </a:r>
          </a:p>
          <a:p>
            <a:pPr algn="l"/>
            <a:endParaRPr lang="en-US" sz="2000" dirty="0"/>
          </a:p>
        </p:txBody>
      </p:sp>
      <p:sp>
        <p:nvSpPr>
          <p:cNvPr id="2076" name="Rectangle 207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78" name="Rectangle 207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3672728-DBDD-B935-01B1-80C7AD13EF3E}"/>
              </a:ext>
            </a:extLst>
          </p:cNvPr>
          <p:cNvPicPr>
            <a:picLocks noChangeAspect="1"/>
          </p:cNvPicPr>
          <p:nvPr/>
        </p:nvPicPr>
        <p:blipFill>
          <a:blip r:embed="rId3"/>
          <a:stretch>
            <a:fillRect/>
          </a:stretch>
        </p:blipFill>
        <p:spPr>
          <a:xfrm>
            <a:off x="7154806" y="613900"/>
            <a:ext cx="4591691" cy="5706271"/>
          </a:xfrm>
          <a:prstGeom prst="rect">
            <a:avLst/>
          </a:prstGeom>
        </p:spPr>
      </p:pic>
    </p:spTree>
    <p:extLst>
      <p:ext uri="{BB962C8B-B14F-4D97-AF65-F5344CB8AC3E}">
        <p14:creationId xmlns:p14="http://schemas.microsoft.com/office/powerpoint/2010/main" val="3045498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19139-6925-AC22-12F5-A22F0EBA72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C617BA-2976-E1C2-CDEA-1309A1AFC18E}"/>
              </a:ext>
            </a:extLst>
          </p:cNvPr>
          <p:cNvSpPr>
            <a:spLocks noGrp="1"/>
          </p:cNvSpPr>
          <p:nvPr>
            <p:ph type="title"/>
          </p:nvPr>
        </p:nvSpPr>
        <p:spPr>
          <a:xfrm>
            <a:off x="76199" y="155576"/>
            <a:ext cx="10753725" cy="520700"/>
          </a:xfrm>
        </p:spPr>
        <p:txBody>
          <a:bodyPr>
            <a:normAutofit/>
          </a:bodyPr>
          <a:lstStyle/>
          <a:p>
            <a:r>
              <a:rPr lang="en-US" sz="2800"/>
              <a:t>Global Reporting Initiatives – GRI Standards Observed </a:t>
            </a:r>
          </a:p>
        </p:txBody>
      </p:sp>
      <p:cxnSp>
        <p:nvCxnSpPr>
          <p:cNvPr id="5" name="Straight Connector 4">
            <a:extLst>
              <a:ext uri="{FF2B5EF4-FFF2-40B4-BE49-F238E27FC236}">
                <a16:creationId xmlns:a16="http://schemas.microsoft.com/office/drawing/2014/main" id="{A9461C17-2DE5-9F4A-4D46-A571DDCD84BB}"/>
              </a:ext>
            </a:extLst>
          </p:cNvPr>
          <p:cNvCxnSpPr/>
          <p:nvPr/>
        </p:nvCxnSpPr>
        <p:spPr>
          <a:xfrm>
            <a:off x="171450" y="676276"/>
            <a:ext cx="11795760" cy="0"/>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7E06A27F-291B-9749-1E0F-0969E250E3AF}"/>
              </a:ext>
            </a:extLst>
          </p:cNvPr>
          <p:cNvCxnSpPr/>
          <p:nvPr/>
        </p:nvCxnSpPr>
        <p:spPr>
          <a:xfrm>
            <a:off x="1457325" y="6219826"/>
            <a:ext cx="10515600" cy="0"/>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84E1C11F-7379-0F71-FBDE-E4C2F9C03DB4}"/>
              </a:ext>
            </a:extLst>
          </p:cNvPr>
          <p:cNvSpPr txBox="1"/>
          <p:nvPr/>
        </p:nvSpPr>
        <p:spPr>
          <a:xfrm>
            <a:off x="201143" y="740842"/>
            <a:ext cx="5551955" cy="369332"/>
          </a:xfrm>
          <a:prstGeom prst="rect">
            <a:avLst/>
          </a:prstGeom>
          <a:noFill/>
        </p:spPr>
        <p:txBody>
          <a:bodyPr wrap="square" rtlCol="0">
            <a:spAutoFit/>
          </a:bodyPr>
          <a:lstStyle/>
          <a:p>
            <a:pPr algn="just"/>
            <a:r>
              <a:rPr lang="en-US" b="1">
                <a:solidFill>
                  <a:schemeClr val="bg1">
                    <a:lumMod val="50000"/>
                  </a:schemeClr>
                </a:solidFill>
              </a:rPr>
              <a:t>GRI Standards Timeline Used in Study</a:t>
            </a:r>
          </a:p>
        </p:txBody>
      </p:sp>
      <p:cxnSp>
        <p:nvCxnSpPr>
          <p:cNvPr id="7" name="Straight Connector 6">
            <a:extLst>
              <a:ext uri="{FF2B5EF4-FFF2-40B4-BE49-F238E27FC236}">
                <a16:creationId xmlns:a16="http://schemas.microsoft.com/office/drawing/2014/main" id="{E0476BC5-D333-938E-58A1-8A39C09416F2}"/>
              </a:ext>
            </a:extLst>
          </p:cNvPr>
          <p:cNvCxnSpPr/>
          <p:nvPr/>
        </p:nvCxnSpPr>
        <p:spPr>
          <a:xfrm>
            <a:off x="5753100" y="851428"/>
            <a:ext cx="0" cy="5082647"/>
          </a:xfrm>
          <a:prstGeom prst="line">
            <a:avLst/>
          </a:prstGeom>
          <a:ln w="381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24AA0186-FD8C-C25B-E3EF-61BFDDC0295B}"/>
              </a:ext>
            </a:extLst>
          </p:cNvPr>
          <p:cNvSpPr txBox="1"/>
          <p:nvPr/>
        </p:nvSpPr>
        <p:spPr>
          <a:xfrm>
            <a:off x="5906618" y="740842"/>
            <a:ext cx="5551955" cy="369332"/>
          </a:xfrm>
          <a:prstGeom prst="rect">
            <a:avLst/>
          </a:prstGeom>
          <a:noFill/>
        </p:spPr>
        <p:txBody>
          <a:bodyPr wrap="square" rtlCol="0">
            <a:spAutoFit/>
          </a:bodyPr>
          <a:lstStyle/>
          <a:p>
            <a:pPr algn="just"/>
            <a:r>
              <a:rPr lang="en-US" b="1">
                <a:solidFill>
                  <a:schemeClr val="bg1">
                    <a:lumMod val="50000"/>
                  </a:schemeClr>
                </a:solidFill>
              </a:rPr>
              <a:t>Key GRI’s Covered by the Sample Universe</a:t>
            </a:r>
          </a:p>
        </p:txBody>
      </p:sp>
      <p:graphicFrame>
        <p:nvGraphicFramePr>
          <p:cNvPr id="4" name="Table 3">
            <a:extLst>
              <a:ext uri="{FF2B5EF4-FFF2-40B4-BE49-F238E27FC236}">
                <a16:creationId xmlns:a16="http://schemas.microsoft.com/office/drawing/2014/main" id="{E2895541-11CB-EEBD-7043-09C3AB06B9D8}"/>
              </a:ext>
            </a:extLst>
          </p:cNvPr>
          <p:cNvGraphicFramePr>
            <a:graphicFrameLocks noGrp="1"/>
          </p:cNvGraphicFramePr>
          <p:nvPr>
            <p:extLst>
              <p:ext uri="{D42A27DB-BD31-4B8C-83A1-F6EECF244321}">
                <p14:modId xmlns:p14="http://schemas.microsoft.com/office/powerpoint/2010/main" val="3471150266"/>
              </p:ext>
            </p:extLst>
          </p:nvPr>
        </p:nvGraphicFramePr>
        <p:xfrm>
          <a:off x="282105" y="1232091"/>
          <a:ext cx="5390655" cy="2011680"/>
        </p:xfrm>
        <a:graphic>
          <a:graphicData uri="http://schemas.openxmlformats.org/drawingml/2006/table">
            <a:tbl>
              <a:tblPr/>
              <a:tblGrid>
                <a:gridCol w="988616">
                  <a:extLst>
                    <a:ext uri="{9D8B030D-6E8A-4147-A177-3AD203B41FA5}">
                      <a16:colId xmlns:a16="http://schemas.microsoft.com/office/drawing/2014/main" val="4220977012"/>
                    </a:ext>
                  </a:extLst>
                </a:gridCol>
                <a:gridCol w="2495540">
                  <a:extLst>
                    <a:ext uri="{9D8B030D-6E8A-4147-A177-3AD203B41FA5}">
                      <a16:colId xmlns:a16="http://schemas.microsoft.com/office/drawing/2014/main" val="2260848891"/>
                    </a:ext>
                  </a:extLst>
                </a:gridCol>
                <a:gridCol w="1906499">
                  <a:extLst>
                    <a:ext uri="{9D8B030D-6E8A-4147-A177-3AD203B41FA5}">
                      <a16:colId xmlns:a16="http://schemas.microsoft.com/office/drawing/2014/main" val="3328974441"/>
                    </a:ext>
                  </a:extLst>
                </a:gridCol>
              </a:tblGrid>
              <a:tr h="365760">
                <a:tc>
                  <a:txBody>
                    <a:bodyPr/>
                    <a:lstStyle/>
                    <a:p>
                      <a:pPr>
                        <a:buNone/>
                      </a:pPr>
                      <a:r>
                        <a:rPr lang="en-US" sz="1200" b="1">
                          <a:solidFill>
                            <a:schemeClr val="bg1"/>
                          </a:solidFill>
                        </a:rPr>
                        <a:t>Period</a:t>
                      </a:r>
                      <a:endParaRPr lang="en-US" sz="1200">
                        <a:solidFill>
                          <a:schemeClr val="bg1"/>
                        </a:solidFill>
                      </a:endParaRPr>
                    </a:p>
                  </a:txBody>
                  <a:tcPr anchor="ct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rgbClr val="0B4058"/>
                    </a:solidFill>
                  </a:tcPr>
                </a:tc>
                <a:tc>
                  <a:txBody>
                    <a:bodyPr/>
                    <a:lstStyle/>
                    <a:p>
                      <a:pPr>
                        <a:buNone/>
                      </a:pPr>
                      <a:r>
                        <a:rPr lang="en-US" sz="1200" b="1">
                          <a:solidFill>
                            <a:schemeClr val="bg1"/>
                          </a:solidFill>
                        </a:rPr>
                        <a:t>Applicable GRI Framework</a:t>
                      </a:r>
                      <a:endParaRPr lang="en-US" sz="1200">
                        <a:solidFill>
                          <a:schemeClr val="bg1"/>
                        </a:solidFill>
                      </a:endParaRPr>
                    </a:p>
                  </a:txBody>
                  <a:tcPr anchor="ct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rgbClr val="0B4058"/>
                    </a:solidFill>
                  </a:tcPr>
                </a:tc>
                <a:tc>
                  <a:txBody>
                    <a:bodyPr/>
                    <a:lstStyle/>
                    <a:p>
                      <a:pPr>
                        <a:buNone/>
                      </a:pPr>
                      <a:r>
                        <a:rPr lang="en-US" sz="1200" b="1">
                          <a:solidFill>
                            <a:schemeClr val="bg1"/>
                          </a:solidFill>
                        </a:rPr>
                        <a:t>Relevance</a:t>
                      </a:r>
                      <a:endParaRPr lang="en-US" sz="1200">
                        <a:solidFill>
                          <a:schemeClr val="bg1"/>
                        </a:solidFill>
                      </a:endParaRPr>
                    </a:p>
                  </a:txBody>
                  <a:tcPr anchor="ct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solidFill>
                      <a:srgbClr val="0B4058"/>
                    </a:solidFill>
                  </a:tcPr>
                </a:tc>
                <a:extLst>
                  <a:ext uri="{0D108BD9-81ED-4DB2-BD59-A6C34878D82A}">
                    <a16:rowId xmlns:a16="http://schemas.microsoft.com/office/drawing/2014/main" val="3461148510"/>
                  </a:ext>
                </a:extLst>
              </a:tr>
              <a:tr h="0">
                <a:tc>
                  <a:txBody>
                    <a:bodyPr/>
                    <a:lstStyle/>
                    <a:p>
                      <a:pPr>
                        <a:buNone/>
                      </a:pPr>
                      <a:r>
                        <a:rPr lang="en-US" sz="1050" b="1"/>
                        <a:t>2013–2016</a:t>
                      </a:r>
                      <a:endParaRPr lang="en-US" sz="1050"/>
                    </a:p>
                  </a:txBody>
                  <a:tcPr anchor="ct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buNone/>
                      </a:pPr>
                      <a:r>
                        <a:rPr lang="en-US" sz="1050"/>
                        <a:t>GRI G3.1 &amp; GRI G4 (transition period)</a:t>
                      </a:r>
                    </a:p>
                  </a:txBody>
                  <a:tcPr anchor="ct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buNone/>
                      </a:pPr>
                      <a:r>
                        <a:rPr lang="en-US" sz="1050"/>
                        <a:t>Partial adoption, varied quality</a:t>
                      </a:r>
                    </a:p>
                  </a:txBody>
                  <a:tcPr anchor="ct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extLst>
                  <a:ext uri="{0D108BD9-81ED-4DB2-BD59-A6C34878D82A}">
                    <a16:rowId xmlns:a16="http://schemas.microsoft.com/office/drawing/2014/main" val="2432740911"/>
                  </a:ext>
                </a:extLst>
              </a:tr>
              <a:tr h="0">
                <a:tc>
                  <a:txBody>
                    <a:bodyPr/>
                    <a:lstStyle/>
                    <a:p>
                      <a:pPr>
                        <a:buNone/>
                      </a:pPr>
                      <a:r>
                        <a:rPr lang="en-US" sz="1050" b="1"/>
                        <a:t>2016–2021</a:t>
                      </a:r>
                      <a:endParaRPr lang="en-US" sz="1050"/>
                    </a:p>
                  </a:txBody>
                  <a:tcPr anchor="ct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buNone/>
                      </a:pPr>
                      <a:r>
                        <a:rPr lang="en-US" sz="1050" b="1"/>
                        <a:t>GRI Standards (2016)</a:t>
                      </a:r>
                      <a:endParaRPr lang="en-US" sz="1050"/>
                    </a:p>
                  </a:txBody>
                  <a:tcPr anchor="ct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buNone/>
                      </a:pPr>
                      <a:r>
                        <a:rPr lang="en-US" sz="1050"/>
                        <a:t>Widely adopted, modular format</a:t>
                      </a:r>
                    </a:p>
                  </a:txBody>
                  <a:tcPr anchor="ct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extLst>
                  <a:ext uri="{0D108BD9-81ED-4DB2-BD59-A6C34878D82A}">
                    <a16:rowId xmlns:a16="http://schemas.microsoft.com/office/drawing/2014/main" val="2734200542"/>
                  </a:ext>
                </a:extLst>
              </a:tr>
              <a:tr h="0">
                <a:tc>
                  <a:txBody>
                    <a:bodyPr/>
                    <a:lstStyle/>
                    <a:p>
                      <a:pPr>
                        <a:buNone/>
                      </a:pPr>
                      <a:r>
                        <a:rPr lang="en-US" sz="1050" b="1"/>
                        <a:t>2022–2025</a:t>
                      </a:r>
                      <a:endParaRPr lang="en-US" sz="1050"/>
                    </a:p>
                  </a:txBody>
                  <a:tcPr anchor="ct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buNone/>
                      </a:pPr>
                      <a:r>
                        <a:rPr lang="en-US" sz="1050" b="1"/>
                        <a:t>GRI Standards (2022 Update)</a:t>
                      </a:r>
                      <a:endParaRPr lang="en-US" sz="1050"/>
                    </a:p>
                  </a:txBody>
                  <a:tcPr anchor="ct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buNone/>
                      </a:pPr>
                      <a:r>
                        <a:rPr lang="en-US" sz="1050"/>
                        <a:t>Stronger linkage to SDGs, clearer materiality focus</a:t>
                      </a:r>
                    </a:p>
                  </a:txBody>
                  <a:tcPr anchor="ct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extLst>
                  <a:ext uri="{0D108BD9-81ED-4DB2-BD59-A6C34878D82A}">
                    <a16:rowId xmlns:a16="http://schemas.microsoft.com/office/drawing/2014/main" val="2274727328"/>
                  </a:ext>
                </a:extLst>
              </a:tr>
              <a:tr h="0">
                <a:tc>
                  <a:txBody>
                    <a:bodyPr/>
                    <a:lstStyle/>
                    <a:p>
                      <a:pPr lvl="0">
                        <a:buNone/>
                      </a:pPr>
                      <a:r>
                        <a:rPr lang="en-US" sz="1100" b="1" i="0" u="none" strike="noStrike" noProof="0">
                          <a:solidFill>
                            <a:srgbClr val="000000"/>
                          </a:solidFill>
                          <a:latin typeface="Aptos"/>
                        </a:rPr>
                        <a:t>2022–2025</a:t>
                      </a:r>
                      <a:endParaRPr lang="en-US"/>
                    </a:p>
                  </a:txBody>
                  <a:tcPr anchor="ct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buNone/>
                      </a:pPr>
                      <a:r>
                        <a:rPr lang="en-US" sz="1050"/>
                        <a:t>Sector Standards: Oil &amp; Gas, Mining, Financial Services</a:t>
                      </a:r>
                    </a:p>
                  </a:txBody>
                  <a:tcPr anchor="ct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tc>
                  <a:txBody>
                    <a:bodyPr/>
                    <a:lstStyle/>
                    <a:p>
                      <a:pPr>
                        <a:buNone/>
                      </a:pPr>
                      <a:r>
                        <a:rPr lang="en-US" sz="1050"/>
                        <a:t>Industry-specific depth</a:t>
                      </a:r>
                    </a:p>
                  </a:txBody>
                  <a:tcPr anchor="ct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noFill/>
                  </a:tcPr>
                </a:tc>
                <a:extLst>
                  <a:ext uri="{0D108BD9-81ED-4DB2-BD59-A6C34878D82A}">
                    <a16:rowId xmlns:a16="http://schemas.microsoft.com/office/drawing/2014/main" val="4225617837"/>
                  </a:ext>
                </a:extLst>
              </a:tr>
            </a:tbl>
          </a:graphicData>
        </a:graphic>
      </p:graphicFrame>
      <p:grpSp>
        <p:nvGrpSpPr>
          <p:cNvPr id="25" name="Group 24">
            <a:extLst>
              <a:ext uri="{FF2B5EF4-FFF2-40B4-BE49-F238E27FC236}">
                <a16:creationId xmlns:a16="http://schemas.microsoft.com/office/drawing/2014/main" id="{3DB08669-9B3D-5AC2-C809-23825DEACC42}"/>
              </a:ext>
            </a:extLst>
          </p:cNvPr>
          <p:cNvGrpSpPr/>
          <p:nvPr/>
        </p:nvGrpSpPr>
        <p:grpSpPr>
          <a:xfrm>
            <a:off x="836625" y="3475970"/>
            <a:ext cx="4660036" cy="460630"/>
            <a:chOff x="6372201" y="2011203"/>
            <a:chExt cx="2736305" cy="460630"/>
          </a:xfrm>
        </p:grpSpPr>
        <p:sp>
          <p:nvSpPr>
            <p:cNvPr id="26" name="TextBox 25">
              <a:extLst>
                <a:ext uri="{FF2B5EF4-FFF2-40B4-BE49-F238E27FC236}">
                  <a16:creationId xmlns:a16="http://schemas.microsoft.com/office/drawing/2014/main" id="{25D4AD14-FC68-EB48-60CF-B9652DD67625}"/>
                </a:ext>
              </a:extLst>
            </p:cNvPr>
            <p:cNvSpPr txBox="1"/>
            <p:nvPr/>
          </p:nvSpPr>
          <p:spPr>
            <a:xfrm>
              <a:off x="6372202" y="2217917"/>
              <a:ext cx="2736304" cy="253916"/>
            </a:xfrm>
            <a:prstGeom prst="rect">
              <a:avLst/>
            </a:prstGeom>
            <a:noFill/>
          </p:spPr>
          <p:txBody>
            <a:bodyPr wrap="square" rtlCol="0">
              <a:spAutoFit/>
            </a:bodyPr>
            <a:lstStyle/>
            <a:p>
              <a:r>
                <a:rPr lang="en-US" altLang="ko-KR" sz="1050">
                  <a:solidFill>
                    <a:schemeClr val="tx1">
                      <a:lumMod val="65000"/>
                      <a:lumOff val="35000"/>
                    </a:schemeClr>
                  </a:solidFill>
                  <a:latin typeface="Arial" pitchFamily="34" charset="0"/>
                  <a:cs typeface="Arial" pitchFamily="34" charset="0"/>
                </a:rPr>
                <a:t>Governance, Economic, Environmental and Social Disclosures</a:t>
              </a:r>
              <a:endParaRPr lang="en-US" altLang="ko-KR" sz="1050">
                <a:solidFill>
                  <a:schemeClr val="tx1">
                    <a:lumMod val="65000"/>
                    <a:lumOff val="35000"/>
                  </a:schemeClr>
                </a:solidFill>
              </a:endParaRPr>
            </a:p>
          </p:txBody>
        </p:sp>
        <p:sp>
          <p:nvSpPr>
            <p:cNvPr id="27" name="TextBox 26">
              <a:extLst>
                <a:ext uri="{FF2B5EF4-FFF2-40B4-BE49-F238E27FC236}">
                  <a16:creationId xmlns:a16="http://schemas.microsoft.com/office/drawing/2014/main" id="{37035ECB-D42A-11D3-BDB9-7FFF37A56BA3}"/>
                </a:ext>
              </a:extLst>
            </p:cNvPr>
            <p:cNvSpPr txBox="1"/>
            <p:nvPr/>
          </p:nvSpPr>
          <p:spPr>
            <a:xfrm>
              <a:off x="6372201" y="2011203"/>
              <a:ext cx="2736304" cy="276999"/>
            </a:xfrm>
            <a:prstGeom prst="rect">
              <a:avLst/>
            </a:prstGeom>
            <a:noFill/>
          </p:spPr>
          <p:txBody>
            <a:bodyPr wrap="square" rtlCol="0">
              <a:spAutoFit/>
            </a:bodyPr>
            <a:lstStyle/>
            <a:p>
              <a:r>
                <a:rPr lang="en-US" altLang="ko-KR" sz="1200" b="1">
                  <a:cs typeface="Arial" pitchFamily="34" charset="0"/>
                </a:rPr>
                <a:t>GRI 102/103/200 – 400 Series (2016)</a:t>
              </a:r>
              <a:endParaRPr lang="ko-KR" altLang="en-US" sz="1200" b="1">
                <a:solidFill>
                  <a:schemeClr val="tx1">
                    <a:lumMod val="65000"/>
                    <a:lumOff val="35000"/>
                  </a:schemeClr>
                </a:solidFill>
              </a:endParaRPr>
            </a:p>
          </p:txBody>
        </p:sp>
      </p:grpSp>
      <p:sp>
        <p:nvSpPr>
          <p:cNvPr id="28" name="Rectangle 27">
            <a:extLst>
              <a:ext uri="{FF2B5EF4-FFF2-40B4-BE49-F238E27FC236}">
                <a16:creationId xmlns:a16="http://schemas.microsoft.com/office/drawing/2014/main" id="{0A3C23A5-7173-D9B3-6C30-E95F4DF0611D}"/>
              </a:ext>
            </a:extLst>
          </p:cNvPr>
          <p:cNvSpPr/>
          <p:nvPr/>
        </p:nvSpPr>
        <p:spPr>
          <a:xfrm>
            <a:off x="227799" y="3404169"/>
            <a:ext cx="594360" cy="594932"/>
          </a:xfrm>
          <a:prstGeom prst="rect">
            <a:avLst/>
          </a:prstGeom>
          <a:solidFill>
            <a:srgbClr val="0B4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3" name="Rectangle 32">
            <a:extLst>
              <a:ext uri="{FF2B5EF4-FFF2-40B4-BE49-F238E27FC236}">
                <a16:creationId xmlns:a16="http://schemas.microsoft.com/office/drawing/2014/main" id="{F5BB2D11-3DAF-08E3-AE0F-F4EC2DC1384F}"/>
              </a:ext>
            </a:extLst>
          </p:cNvPr>
          <p:cNvSpPr/>
          <p:nvPr/>
        </p:nvSpPr>
        <p:spPr>
          <a:xfrm>
            <a:off x="227799" y="4275915"/>
            <a:ext cx="594360" cy="594932"/>
          </a:xfrm>
          <a:prstGeom prst="rect">
            <a:avLst/>
          </a:prstGeom>
          <a:solidFill>
            <a:srgbClr val="C6C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8" name="Rectangle 37">
            <a:extLst>
              <a:ext uri="{FF2B5EF4-FFF2-40B4-BE49-F238E27FC236}">
                <a16:creationId xmlns:a16="http://schemas.microsoft.com/office/drawing/2014/main" id="{826CC7DA-CF59-2408-CC52-7EC407F3B271}"/>
              </a:ext>
            </a:extLst>
          </p:cNvPr>
          <p:cNvSpPr/>
          <p:nvPr/>
        </p:nvSpPr>
        <p:spPr>
          <a:xfrm>
            <a:off x="227799" y="5147661"/>
            <a:ext cx="594360" cy="594932"/>
          </a:xfrm>
          <a:prstGeom prst="rect">
            <a:avLst/>
          </a:prstGeom>
          <a:solidFill>
            <a:srgbClr val="0B4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nvGrpSpPr>
          <p:cNvPr id="45" name="Group 44">
            <a:extLst>
              <a:ext uri="{FF2B5EF4-FFF2-40B4-BE49-F238E27FC236}">
                <a16:creationId xmlns:a16="http://schemas.microsoft.com/office/drawing/2014/main" id="{114572C6-0CD2-54FC-4D21-2FF5C78FB833}"/>
              </a:ext>
            </a:extLst>
          </p:cNvPr>
          <p:cNvGrpSpPr/>
          <p:nvPr/>
        </p:nvGrpSpPr>
        <p:grpSpPr>
          <a:xfrm>
            <a:off x="836625" y="4342745"/>
            <a:ext cx="4660036" cy="460630"/>
            <a:chOff x="6372201" y="2011203"/>
            <a:chExt cx="2736305" cy="460630"/>
          </a:xfrm>
        </p:grpSpPr>
        <p:sp>
          <p:nvSpPr>
            <p:cNvPr id="46" name="TextBox 45">
              <a:extLst>
                <a:ext uri="{FF2B5EF4-FFF2-40B4-BE49-F238E27FC236}">
                  <a16:creationId xmlns:a16="http://schemas.microsoft.com/office/drawing/2014/main" id="{DBAF412E-1BD0-E77E-E09F-611BC0A6BFF1}"/>
                </a:ext>
              </a:extLst>
            </p:cNvPr>
            <p:cNvSpPr txBox="1"/>
            <p:nvPr/>
          </p:nvSpPr>
          <p:spPr>
            <a:xfrm>
              <a:off x="6372202" y="2217917"/>
              <a:ext cx="2736304" cy="253916"/>
            </a:xfrm>
            <a:prstGeom prst="rect">
              <a:avLst/>
            </a:prstGeom>
            <a:noFill/>
          </p:spPr>
          <p:txBody>
            <a:bodyPr wrap="square" rtlCol="0">
              <a:spAutoFit/>
            </a:bodyPr>
            <a:lstStyle/>
            <a:p>
              <a:r>
                <a:rPr lang="en-US" altLang="ko-KR" sz="1050">
                  <a:solidFill>
                    <a:schemeClr val="tx1">
                      <a:lumMod val="65000"/>
                      <a:lumOff val="35000"/>
                    </a:schemeClr>
                  </a:solidFill>
                  <a:latin typeface="Arial" pitchFamily="34" charset="0"/>
                  <a:cs typeface="Arial" pitchFamily="34" charset="0"/>
                </a:rPr>
                <a:t>Updated Universal Standards for </a:t>
              </a:r>
              <a:r>
                <a:rPr lang="en-US" altLang="ko-KR" sz="1050" err="1">
                  <a:solidFill>
                    <a:schemeClr val="tx1">
                      <a:lumMod val="65000"/>
                      <a:lumOff val="35000"/>
                    </a:schemeClr>
                  </a:solidFill>
                  <a:latin typeface="Arial" pitchFamily="34" charset="0"/>
                  <a:cs typeface="Arial" pitchFamily="34" charset="0"/>
                </a:rPr>
                <a:t>Organisational</a:t>
              </a:r>
              <a:r>
                <a:rPr lang="en-US" altLang="ko-KR" sz="1050">
                  <a:solidFill>
                    <a:schemeClr val="tx1">
                      <a:lumMod val="65000"/>
                      <a:lumOff val="35000"/>
                    </a:schemeClr>
                  </a:solidFill>
                  <a:latin typeface="Arial" pitchFamily="34" charset="0"/>
                  <a:cs typeface="Arial" pitchFamily="34" charset="0"/>
                </a:rPr>
                <a:t> context and material topics</a:t>
              </a:r>
              <a:endParaRPr lang="en-US" altLang="ko-KR" sz="1050">
                <a:solidFill>
                  <a:schemeClr val="tx1">
                    <a:lumMod val="65000"/>
                    <a:lumOff val="35000"/>
                  </a:schemeClr>
                </a:solidFill>
              </a:endParaRPr>
            </a:p>
          </p:txBody>
        </p:sp>
        <p:sp>
          <p:nvSpPr>
            <p:cNvPr id="47" name="TextBox 46">
              <a:extLst>
                <a:ext uri="{FF2B5EF4-FFF2-40B4-BE49-F238E27FC236}">
                  <a16:creationId xmlns:a16="http://schemas.microsoft.com/office/drawing/2014/main" id="{E4EFBEDE-4A1A-7D42-C857-3AF92BA52343}"/>
                </a:ext>
              </a:extLst>
            </p:cNvPr>
            <p:cNvSpPr txBox="1"/>
            <p:nvPr/>
          </p:nvSpPr>
          <p:spPr>
            <a:xfrm>
              <a:off x="6372201" y="2011203"/>
              <a:ext cx="2736304" cy="276999"/>
            </a:xfrm>
            <a:prstGeom prst="rect">
              <a:avLst/>
            </a:prstGeom>
            <a:noFill/>
          </p:spPr>
          <p:txBody>
            <a:bodyPr wrap="square" rtlCol="0">
              <a:spAutoFit/>
            </a:bodyPr>
            <a:lstStyle/>
            <a:p>
              <a:r>
                <a:rPr lang="en-US" altLang="ko-KR" sz="1200" b="1">
                  <a:cs typeface="Arial" pitchFamily="34" charset="0"/>
                </a:rPr>
                <a:t>GRI 2 and GRI 3  (2022)</a:t>
              </a:r>
              <a:endParaRPr lang="ko-KR" altLang="en-US" sz="1200" b="1">
                <a:solidFill>
                  <a:schemeClr val="tx1">
                    <a:lumMod val="65000"/>
                    <a:lumOff val="35000"/>
                  </a:schemeClr>
                </a:solidFill>
              </a:endParaRPr>
            </a:p>
          </p:txBody>
        </p:sp>
      </p:grpSp>
      <p:grpSp>
        <p:nvGrpSpPr>
          <p:cNvPr id="48" name="Group 47">
            <a:extLst>
              <a:ext uri="{FF2B5EF4-FFF2-40B4-BE49-F238E27FC236}">
                <a16:creationId xmlns:a16="http://schemas.microsoft.com/office/drawing/2014/main" id="{8F57E89D-2E7A-E9C3-E4B2-44466644C106}"/>
              </a:ext>
            </a:extLst>
          </p:cNvPr>
          <p:cNvGrpSpPr/>
          <p:nvPr/>
        </p:nvGrpSpPr>
        <p:grpSpPr>
          <a:xfrm>
            <a:off x="836625" y="5152370"/>
            <a:ext cx="4660036" cy="572474"/>
            <a:chOff x="6372201" y="2011203"/>
            <a:chExt cx="2736305" cy="572474"/>
          </a:xfrm>
        </p:grpSpPr>
        <p:sp>
          <p:nvSpPr>
            <p:cNvPr id="49" name="TextBox 48">
              <a:extLst>
                <a:ext uri="{FF2B5EF4-FFF2-40B4-BE49-F238E27FC236}">
                  <a16:creationId xmlns:a16="http://schemas.microsoft.com/office/drawing/2014/main" id="{21B380D1-27CA-C16B-0624-C92BC9E5A37B}"/>
                </a:ext>
              </a:extLst>
            </p:cNvPr>
            <p:cNvSpPr txBox="1"/>
            <p:nvPr/>
          </p:nvSpPr>
          <p:spPr>
            <a:xfrm>
              <a:off x="6372202" y="2217917"/>
              <a:ext cx="2736304" cy="365760"/>
            </a:xfrm>
            <a:prstGeom prst="rect">
              <a:avLst/>
            </a:prstGeom>
            <a:noFill/>
          </p:spPr>
          <p:txBody>
            <a:bodyPr wrap="square" numCol="2" rtlCol="0">
              <a:spAutoFit/>
            </a:bodyPr>
            <a:lstStyle/>
            <a:p>
              <a:pPr marL="171450" indent="-171450">
                <a:buFont typeface="Arial" panose="020B0604020202020204" pitchFamily="34" charset="0"/>
                <a:buChar char="•"/>
              </a:pPr>
              <a:r>
                <a:rPr lang="en-US" altLang="ko-KR" sz="1050">
                  <a:solidFill>
                    <a:schemeClr val="tx1">
                      <a:lumMod val="65000"/>
                      <a:lumOff val="35000"/>
                    </a:schemeClr>
                  </a:solidFill>
                  <a:latin typeface="Arial" pitchFamily="34" charset="0"/>
                  <a:cs typeface="Arial" pitchFamily="34" charset="0"/>
                </a:rPr>
                <a:t>GRI 11: Oil and Gas</a:t>
              </a:r>
            </a:p>
            <a:p>
              <a:pPr marL="171450" indent="-171450">
                <a:buFont typeface="Arial" panose="020B0604020202020204" pitchFamily="34" charset="0"/>
                <a:buChar char="•"/>
              </a:pPr>
              <a:r>
                <a:rPr lang="en-US" altLang="ko-KR" sz="1050">
                  <a:solidFill>
                    <a:schemeClr val="tx1">
                      <a:lumMod val="65000"/>
                      <a:lumOff val="35000"/>
                    </a:schemeClr>
                  </a:solidFill>
                  <a:latin typeface="Arial" pitchFamily="34" charset="0"/>
                  <a:cs typeface="Arial" pitchFamily="34" charset="0"/>
                </a:rPr>
                <a:t>GRI 12: Coal </a:t>
              </a:r>
            </a:p>
            <a:p>
              <a:pPr marL="171450" indent="-171450">
                <a:buFont typeface="Arial" panose="020B0604020202020204" pitchFamily="34" charset="0"/>
                <a:buChar char="•"/>
              </a:pPr>
              <a:r>
                <a:rPr lang="en-US" altLang="ko-KR" sz="1050">
                  <a:solidFill>
                    <a:schemeClr val="tx1">
                      <a:lumMod val="65000"/>
                      <a:lumOff val="35000"/>
                    </a:schemeClr>
                  </a:solidFill>
                  <a:latin typeface="Arial" pitchFamily="34" charset="0"/>
                  <a:cs typeface="Arial" pitchFamily="34" charset="0"/>
                </a:rPr>
                <a:t>GRI 13: Agriculture </a:t>
              </a:r>
            </a:p>
            <a:p>
              <a:pPr marL="171450" indent="-171450">
                <a:buFont typeface="Arial" panose="020B0604020202020204" pitchFamily="34" charset="0"/>
                <a:buChar char="•"/>
              </a:pPr>
              <a:r>
                <a:rPr lang="en-US" altLang="ko-KR" sz="1050">
                  <a:solidFill>
                    <a:schemeClr val="tx1">
                      <a:lumMod val="65000"/>
                      <a:lumOff val="35000"/>
                    </a:schemeClr>
                  </a:solidFill>
                  <a:latin typeface="Arial" pitchFamily="34" charset="0"/>
                  <a:cs typeface="Arial" pitchFamily="34" charset="0"/>
                </a:rPr>
                <a:t>GRI 14: Financial Services </a:t>
              </a:r>
              <a:endParaRPr lang="en-US" altLang="ko-KR" sz="1050">
                <a:solidFill>
                  <a:schemeClr val="tx1">
                    <a:lumMod val="65000"/>
                    <a:lumOff val="35000"/>
                  </a:schemeClr>
                </a:solidFill>
              </a:endParaRPr>
            </a:p>
          </p:txBody>
        </p:sp>
        <p:sp>
          <p:nvSpPr>
            <p:cNvPr id="50" name="TextBox 49">
              <a:extLst>
                <a:ext uri="{FF2B5EF4-FFF2-40B4-BE49-F238E27FC236}">
                  <a16:creationId xmlns:a16="http://schemas.microsoft.com/office/drawing/2014/main" id="{89A111D8-8E57-D4BE-D762-601F3B7C4136}"/>
                </a:ext>
              </a:extLst>
            </p:cNvPr>
            <p:cNvSpPr txBox="1"/>
            <p:nvPr/>
          </p:nvSpPr>
          <p:spPr>
            <a:xfrm>
              <a:off x="6372201" y="2011203"/>
              <a:ext cx="2736304" cy="276999"/>
            </a:xfrm>
            <a:prstGeom prst="rect">
              <a:avLst/>
            </a:prstGeom>
            <a:noFill/>
          </p:spPr>
          <p:txBody>
            <a:bodyPr wrap="square" rtlCol="0">
              <a:spAutoFit/>
            </a:bodyPr>
            <a:lstStyle/>
            <a:p>
              <a:r>
                <a:rPr lang="en-US" altLang="ko-KR" sz="1200" b="1">
                  <a:cs typeface="Arial" pitchFamily="34" charset="0"/>
                </a:rPr>
                <a:t>Sector Standards  (Post 2022)</a:t>
              </a:r>
              <a:endParaRPr lang="ko-KR" altLang="en-US" sz="1200" b="1">
                <a:solidFill>
                  <a:schemeClr val="tx1">
                    <a:lumMod val="65000"/>
                    <a:lumOff val="35000"/>
                  </a:schemeClr>
                </a:solidFill>
              </a:endParaRPr>
            </a:p>
          </p:txBody>
        </p:sp>
      </p:grpSp>
      <p:pic>
        <p:nvPicPr>
          <p:cNvPr id="1028" name="Picture 4" descr="New GRI Standards Released - Quinn and Partners Inc.">
            <a:extLst>
              <a:ext uri="{FF2B5EF4-FFF2-40B4-BE49-F238E27FC236}">
                <a16:creationId xmlns:a16="http://schemas.microsoft.com/office/drawing/2014/main" id="{053962D8-F59F-0663-83B2-BD4A42DDB796}"/>
              </a:ext>
            </a:extLst>
          </p:cNvPr>
          <p:cNvPicPr>
            <a:picLocks noChangeAspect="1" noChangeArrowheads="1"/>
          </p:cNvPicPr>
          <p:nvPr/>
        </p:nvPicPr>
        <p:blipFill rotWithShape="1">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5366" r="57279"/>
          <a:stretch>
            <a:fillRect/>
          </a:stretch>
        </p:blipFill>
        <p:spPr bwMode="auto">
          <a:xfrm>
            <a:off x="364271" y="3516969"/>
            <a:ext cx="318309" cy="365760"/>
          </a:xfrm>
          <a:prstGeom prst="rect">
            <a:avLst/>
          </a:prstGeom>
          <a:noFill/>
          <a:extLst>
            <a:ext uri="{909E8E84-426E-40DD-AFC4-6F175D3DCCD1}">
              <a14:hiddenFill xmlns:a14="http://schemas.microsoft.com/office/drawing/2010/main">
                <a:solidFill>
                  <a:srgbClr val="FFFFFF"/>
                </a:solidFill>
              </a14:hiddenFill>
            </a:ext>
          </a:extLst>
        </p:spPr>
      </p:pic>
      <p:sp>
        <p:nvSpPr>
          <p:cNvPr id="51" name="Block Arc 14">
            <a:extLst>
              <a:ext uri="{FF2B5EF4-FFF2-40B4-BE49-F238E27FC236}">
                <a16:creationId xmlns:a16="http://schemas.microsoft.com/office/drawing/2014/main" id="{FDAA8020-53D5-59E1-A04F-4F7CEA260915}"/>
              </a:ext>
            </a:extLst>
          </p:cNvPr>
          <p:cNvSpPr/>
          <p:nvPr/>
        </p:nvSpPr>
        <p:spPr>
          <a:xfrm rot="16200000">
            <a:off x="363405" y="4390501"/>
            <a:ext cx="320040" cy="365760"/>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pic>
        <p:nvPicPr>
          <p:cNvPr id="53" name="Graphic 52" descr="Production outline">
            <a:extLst>
              <a:ext uri="{FF2B5EF4-FFF2-40B4-BE49-F238E27FC236}">
                <a16:creationId xmlns:a16="http://schemas.microsoft.com/office/drawing/2014/main" id="{959F9C6C-7D45-C27E-EB09-0185C90ECB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0303" y="5262247"/>
            <a:ext cx="365760" cy="365760"/>
          </a:xfrm>
          <a:prstGeom prst="rect">
            <a:avLst/>
          </a:prstGeom>
        </p:spPr>
      </p:pic>
      <p:pic>
        <p:nvPicPr>
          <p:cNvPr id="3" name="Picture 2" descr="A screenshot of a graph&#10;&#10;AI-generated content may be incorrect.">
            <a:extLst>
              <a:ext uri="{FF2B5EF4-FFF2-40B4-BE49-F238E27FC236}">
                <a16:creationId xmlns:a16="http://schemas.microsoft.com/office/drawing/2014/main" id="{3FDFF027-B5B7-81F6-BCCC-0B9D77D609DA}"/>
              </a:ext>
            </a:extLst>
          </p:cNvPr>
          <p:cNvPicPr>
            <a:picLocks noChangeAspect="1"/>
          </p:cNvPicPr>
          <p:nvPr/>
        </p:nvPicPr>
        <p:blipFill>
          <a:blip r:embed="rId6"/>
          <a:stretch>
            <a:fillRect/>
          </a:stretch>
        </p:blipFill>
        <p:spPr>
          <a:xfrm>
            <a:off x="5828381" y="981854"/>
            <a:ext cx="6121083" cy="5075208"/>
          </a:xfrm>
          <a:prstGeom prst="rect">
            <a:avLst/>
          </a:prstGeom>
        </p:spPr>
      </p:pic>
    </p:spTree>
    <p:extLst>
      <p:ext uri="{BB962C8B-B14F-4D97-AF65-F5344CB8AC3E}">
        <p14:creationId xmlns:p14="http://schemas.microsoft.com/office/powerpoint/2010/main" val="221498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F737D-CA22-2FD3-7D1D-67F0814F28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6FCC66-28B7-E9AC-0A5B-A9150725CABB}"/>
              </a:ext>
            </a:extLst>
          </p:cNvPr>
          <p:cNvSpPr>
            <a:spLocks noGrp="1"/>
          </p:cNvSpPr>
          <p:nvPr>
            <p:ph type="title"/>
          </p:nvPr>
        </p:nvSpPr>
        <p:spPr>
          <a:xfrm>
            <a:off x="76199" y="155576"/>
            <a:ext cx="10934701" cy="520700"/>
          </a:xfrm>
        </p:spPr>
        <p:txBody>
          <a:bodyPr>
            <a:normAutofit/>
          </a:bodyPr>
          <a:lstStyle/>
          <a:p>
            <a:r>
              <a:rPr lang="en-US" sz="2800" dirty="0"/>
              <a:t>Case Study: De-carbonization in the Western Balkans </a:t>
            </a:r>
            <a:r>
              <a:rPr lang="en-US" sz="2500" dirty="0"/>
              <a:t>– Elixir Group (Serbia) </a:t>
            </a:r>
            <a:endParaRPr lang="en-US" sz="2800" dirty="0"/>
          </a:p>
        </p:txBody>
      </p:sp>
      <p:cxnSp>
        <p:nvCxnSpPr>
          <p:cNvPr id="5" name="Straight Connector 4">
            <a:extLst>
              <a:ext uri="{FF2B5EF4-FFF2-40B4-BE49-F238E27FC236}">
                <a16:creationId xmlns:a16="http://schemas.microsoft.com/office/drawing/2014/main" id="{EECB171C-C668-E25C-1754-A770E3176394}"/>
              </a:ext>
            </a:extLst>
          </p:cNvPr>
          <p:cNvCxnSpPr/>
          <p:nvPr/>
        </p:nvCxnSpPr>
        <p:spPr>
          <a:xfrm>
            <a:off x="171450" y="676276"/>
            <a:ext cx="11795760" cy="0"/>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AF428F99-54FC-2C86-85F1-65E9797462C4}"/>
              </a:ext>
            </a:extLst>
          </p:cNvPr>
          <p:cNvCxnSpPr/>
          <p:nvPr/>
        </p:nvCxnSpPr>
        <p:spPr>
          <a:xfrm>
            <a:off x="1457325" y="6219826"/>
            <a:ext cx="10515600" cy="0"/>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6D1200D2-A9BB-2E1B-2F23-04DFC9023999}"/>
              </a:ext>
            </a:extLst>
          </p:cNvPr>
          <p:cNvSpPr txBox="1"/>
          <p:nvPr/>
        </p:nvSpPr>
        <p:spPr>
          <a:xfrm>
            <a:off x="79009" y="676577"/>
            <a:ext cx="4738014" cy="3866700"/>
          </a:xfrm>
          <a:prstGeom prst="rect">
            <a:avLst/>
          </a:prstGeom>
          <a:noFill/>
        </p:spPr>
        <p:txBody>
          <a:bodyPr wrap="square" lIns="91440" tIns="45720" rIns="91440" bIns="45720" rtlCol="0" anchor="t">
            <a:spAutoFit/>
          </a:bodyPr>
          <a:lstStyle/>
          <a:p>
            <a:pPr algn="just"/>
            <a:r>
              <a:rPr lang="en-US" sz="1600" b="1" dirty="0"/>
              <a:t>Project Context</a:t>
            </a:r>
          </a:p>
          <a:p>
            <a:pPr marL="285750" indent="-285750" algn="just">
              <a:lnSpc>
                <a:spcPct val="150000"/>
              </a:lnSpc>
              <a:buFont typeface="Arial" panose="020B0604020202020204" pitchFamily="34" charset="0"/>
              <a:buChar char="•"/>
            </a:pPr>
            <a:r>
              <a:rPr lang="en-US" sz="1200" b="1" dirty="0"/>
              <a:t>Sector:</a:t>
            </a:r>
            <a:r>
              <a:rPr lang="en-US" sz="1200" dirty="0"/>
              <a:t> Mineral </a:t>
            </a:r>
            <a:r>
              <a:rPr lang="en-US" sz="1200" dirty="0" err="1"/>
              <a:t>Fertilisers</a:t>
            </a:r>
            <a:r>
              <a:rPr lang="en-US" sz="1200" dirty="0"/>
              <a:t> &amp; Phosphoric Acid Production</a:t>
            </a:r>
          </a:p>
          <a:p>
            <a:pPr marL="285750" indent="-285750" algn="just">
              <a:lnSpc>
                <a:spcPct val="150000"/>
              </a:lnSpc>
              <a:buFont typeface="Arial" panose="020B0604020202020204" pitchFamily="34" charset="0"/>
              <a:buChar char="•"/>
            </a:pPr>
            <a:r>
              <a:rPr lang="en-US" sz="1200" b="1" dirty="0"/>
              <a:t>Relevance:</a:t>
            </a:r>
            <a:r>
              <a:rPr lang="en-US" sz="1200" dirty="0"/>
              <a:t> Heavy-industry emitter in a non-EU economy aligning with EU Green Deal standards</a:t>
            </a:r>
          </a:p>
          <a:p>
            <a:pPr marL="285750" indent="-285750" algn="just">
              <a:lnSpc>
                <a:spcPct val="150000"/>
              </a:lnSpc>
              <a:buFont typeface="Arial" panose="020B0604020202020204" pitchFamily="34" charset="0"/>
              <a:buChar char="•"/>
            </a:pPr>
            <a:r>
              <a:rPr lang="en-US" sz="1200" b="1" dirty="0"/>
              <a:t>Financing:</a:t>
            </a:r>
            <a:r>
              <a:rPr lang="en-US" sz="1200" dirty="0"/>
              <a:t> USD 574 Mn Elixir Group ( 77.6%) and EU (22.4%) </a:t>
            </a:r>
          </a:p>
          <a:p>
            <a:pPr algn="just"/>
            <a:endParaRPr lang="en-US" sz="100" b="1" dirty="0"/>
          </a:p>
          <a:p>
            <a:pPr algn="just"/>
            <a:endParaRPr lang="en-US" sz="1600" b="1" dirty="0"/>
          </a:p>
          <a:p>
            <a:pPr algn="just"/>
            <a:r>
              <a:rPr lang="en-US" sz="1600" b="1" dirty="0"/>
              <a:t>Roadmap for Industrial De-</a:t>
            </a:r>
            <a:r>
              <a:rPr lang="en-US" sz="1600" b="1" dirty="0" err="1"/>
              <a:t>carbonisation</a:t>
            </a:r>
            <a:endParaRPr lang="en-US" sz="1600" b="1" dirty="0"/>
          </a:p>
          <a:p>
            <a:pPr marL="285750" indent="-285750" algn="just">
              <a:lnSpc>
                <a:spcPct val="150000"/>
              </a:lnSpc>
              <a:buFont typeface="Arial" panose="020B0604020202020204" pitchFamily="34" charset="0"/>
              <a:buChar char="•"/>
            </a:pPr>
            <a:r>
              <a:rPr lang="en-US" sz="1200" dirty="0"/>
              <a:t>Apply Life Cycle Assessment (LCA) and Carbon Footprint (CFP) tools</a:t>
            </a:r>
          </a:p>
          <a:p>
            <a:pPr marL="285750" indent="-285750" algn="just">
              <a:lnSpc>
                <a:spcPct val="150000"/>
              </a:lnSpc>
              <a:buFont typeface="Arial" panose="020B0604020202020204" pitchFamily="34" charset="0"/>
              <a:buChar char="•"/>
            </a:pPr>
            <a:r>
              <a:rPr lang="en-US" sz="1200" dirty="0"/>
              <a:t>Evaluate GHG emissions of 4 core products</a:t>
            </a:r>
          </a:p>
          <a:p>
            <a:pPr marL="285750" indent="-285750" algn="just">
              <a:lnSpc>
                <a:spcPct val="150000"/>
              </a:lnSpc>
              <a:buFont typeface="Arial" panose="020B0604020202020204" pitchFamily="34" charset="0"/>
              <a:buChar char="•"/>
            </a:pPr>
            <a:r>
              <a:rPr lang="en-US" sz="1200" dirty="0"/>
              <a:t>Identify emission-reduction measures to pre-emptively align with:</a:t>
            </a:r>
          </a:p>
          <a:p>
            <a:pPr marL="800100" lvl="1" indent="-342900" algn="just">
              <a:lnSpc>
                <a:spcPct val="150000"/>
              </a:lnSpc>
              <a:buFont typeface="+mj-lt"/>
              <a:buAutoNum type="alphaLcPeriod"/>
            </a:pPr>
            <a:r>
              <a:rPr lang="en-US" sz="1200" dirty="0"/>
              <a:t>EU Emissions Trading System</a:t>
            </a:r>
          </a:p>
          <a:p>
            <a:pPr marL="800100" lvl="1" indent="-342900" algn="just">
              <a:lnSpc>
                <a:spcPct val="150000"/>
              </a:lnSpc>
              <a:buFont typeface="+mj-lt"/>
              <a:buAutoNum type="alphaLcPeriod"/>
            </a:pPr>
            <a:r>
              <a:rPr lang="en-US" sz="1200" dirty="0"/>
              <a:t>Carbon Border Adjustment Mechanism</a:t>
            </a:r>
          </a:p>
        </p:txBody>
      </p:sp>
      <p:grpSp>
        <p:nvGrpSpPr>
          <p:cNvPr id="40" name="Group 39">
            <a:extLst>
              <a:ext uri="{FF2B5EF4-FFF2-40B4-BE49-F238E27FC236}">
                <a16:creationId xmlns:a16="http://schemas.microsoft.com/office/drawing/2014/main" id="{7BCC3982-9360-6D7F-E02D-C9C486CAD169}"/>
              </a:ext>
            </a:extLst>
          </p:cNvPr>
          <p:cNvGrpSpPr/>
          <p:nvPr/>
        </p:nvGrpSpPr>
        <p:grpSpPr>
          <a:xfrm>
            <a:off x="4663440" y="1456944"/>
            <a:ext cx="2560320" cy="4114800"/>
            <a:chOff x="5027736" y="1111137"/>
            <a:chExt cx="2833733" cy="4608833"/>
          </a:xfrm>
        </p:grpSpPr>
        <p:grpSp>
          <p:nvGrpSpPr>
            <p:cNvPr id="9" name="그룹 48">
              <a:extLst>
                <a:ext uri="{FF2B5EF4-FFF2-40B4-BE49-F238E27FC236}">
                  <a16:creationId xmlns:a16="http://schemas.microsoft.com/office/drawing/2014/main" id="{72797042-D94B-D8F0-AEA8-415DC5190AAB}"/>
                </a:ext>
              </a:extLst>
            </p:cNvPr>
            <p:cNvGrpSpPr/>
            <p:nvPr/>
          </p:nvGrpSpPr>
          <p:grpSpPr>
            <a:xfrm>
              <a:off x="5027736" y="1111137"/>
              <a:ext cx="2250102" cy="3927083"/>
              <a:chOff x="6900650" y="1819712"/>
              <a:chExt cx="1858036" cy="3242814"/>
            </a:xfrm>
          </p:grpSpPr>
          <p:grpSp>
            <p:nvGrpSpPr>
              <p:cNvPr id="11" name="그룹 22">
                <a:extLst>
                  <a:ext uri="{FF2B5EF4-FFF2-40B4-BE49-F238E27FC236}">
                    <a16:creationId xmlns:a16="http://schemas.microsoft.com/office/drawing/2014/main" id="{7EA15642-8322-C144-B93D-5B6C84A4334D}"/>
                  </a:ext>
                </a:extLst>
              </p:cNvPr>
              <p:cNvGrpSpPr/>
              <p:nvPr/>
            </p:nvGrpSpPr>
            <p:grpSpPr>
              <a:xfrm>
                <a:off x="7215127" y="3101758"/>
                <a:ext cx="1271173" cy="1960768"/>
                <a:chOff x="7311137" y="4298740"/>
                <a:chExt cx="1360941" cy="1965858"/>
              </a:xfrm>
            </p:grpSpPr>
            <p:grpSp>
              <p:nvGrpSpPr>
                <p:cNvPr id="18" name="그룹 23">
                  <a:extLst>
                    <a:ext uri="{FF2B5EF4-FFF2-40B4-BE49-F238E27FC236}">
                      <a16:creationId xmlns:a16="http://schemas.microsoft.com/office/drawing/2014/main" id="{73EE4AB4-B200-CB26-BD81-7EC46009D70F}"/>
                    </a:ext>
                  </a:extLst>
                </p:cNvPr>
                <p:cNvGrpSpPr/>
                <p:nvPr/>
              </p:nvGrpSpPr>
              <p:grpSpPr>
                <a:xfrm>
                  <a:off x="7521194" y="5284915"/>
                  <a:ext cx="1137987" cy="979683"/>
                  <a:chOff x="7521194" y="5284915"/>
                  <a:chExt cx="1137987" cy="979683"/>
                </a:xfrm>
              </p:grpSpPr>
              <p:grpSp>
                <p:nvGrpSpPr>
                  <p:cNvPr id="24" name="Group 7">
                    <a:extLst>
                      <a:ext uri="{FF2B5EF4-FFF2-40B4-BE49-F238E27FC236}">
                        <a16:creationId xmlns:a16="http://schemas.microsoft.com/office/drawing/2014/main" id="{ACC9D88E-C99D-1F03-2911-664360C1003B}"/>
                      </a:ext>
                    </a:extLst>
                  </p:cNvPr>
                  <p:cNvGrpSpPr/>
                  <p:nvPr/>
                </p:nvGrpSpPr>
                <p:grpSpPr>
                  <a:xfrm>
                    <a:off x="7521194" y="5284915"/>
                    <a:ext cx="1137987" cy="979683"/>
                    <a:chOff x="5580112" y="4160675"/>
                    <a:chExt cx="2016224" cy="1735751"/>
                  </a:xfrm>
                </p:grpSpPr>
                <p:sp>
                  <p:nvSpPr>
                    <p:cNvPr id="30" name="Trapezoid 1">
                      <a:extLst>
                        <a:ext uri="{FF2B5EF4-FFF2-40B4-BE49-F238E27FC236}">
                          <a16:creationId xmlns:a16="http://schemas.microsoft.com/office/drawing/2014/main" id="{BF38341A-1B31-12D8-DE40-59AC3B0AE1BA}"/>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Trapezoid 6">
                      <a:extLst>
                        <a:ext uri="{FF2B5EF4-FFF2-40B4-BE49-F238E27FC236}">
                          <a16:creationId xmlns:a16="http://schemas.microsoft.com/office/drawing/2014/main" id="{1788323F-F8C6-CF47-5D0B-180FA388FBD6}"/>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Oval 5">
                      <a:extLst>
                        <a:ext uri="{FF2B5EF4-FFF2-40B4-BE49-F238E27FC236}">
                          <a16:creationId xmlns:a16="http://schemas.microsoft.com/office/drawing/2014/main" id="{980E1D19-1DF9-FC71-0CBB-03C50DB6AFE5}"/>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9" name="Chord 23">
                    <a:extLst>
                      <a:ext uri="{FF2B5EF4-FFF2-40B4-BE49-F238E27FC236}">
                        <a16:creationId xmlns:a16="http://schemas.microsoft.com/office/drawing/2014/main" id="{1302AEA6-AA97-DDB4-16A3-D9C4919F4BC9}"/>
                      </a:ext>
                    </a:extLst>
                  </p:cNvPr>
                  <p:cNvSpPr/>
                  <p:nvPr/>
                </p:nvSpPr>
                <p:spPr>
                  <a:xfrm>
                    <a:off x="7788585" y="5306768"/>
                    <a:ext cx="578589" cy="141955"/>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9" name="그룹 24">
                  <a:extLst>
                    <a:ext uri="{FF2B5EF4-FFF2-40B4-BE49-F238E27FC236}">
                      <a16:creationId xmlns:a16="http://schemas.microsoft.com/office/drawing/2014/main" id="{7A1B3549-7BCB-48AF-7362-F5B4B4B67719}"/>
                    </a:ext>
                  </a:extLst>
                </p:cNvPr>
                <p:cNvGrpSpPr/>
                <p:nvPr/>
              </p:nvGrpSpPr>
              <p:grpSpPr>
                <a:xfrm>
                  <a:off x="7311137" y="4298740"/>
                  <a:ext cx="1360941" cy="1039848"/>
                  <a:chOff x="7311137" y="4298740"/>
                  <a:chExt cx="1360941" cy="1039848"/>
                </a:xfrm>
              </p:grpSpPr>
              <p:sp>
                <p:nvSpPr>
                  <p:cNvPr id="20" name="Freeform 9">
                    <a:extLst>
                      <a:ext uri="{FF2B5EF4-FFF2-40B4-BE49-F238E27FC236}">
                        <a16:creationId xmlns:a16="http://schemas.microsoft.com/office/drawing/2014/main" id="{3EC8EFB3-D455-71F3-BD0A-546A924E0AEA}"/>
                      </a:ext>
                    </a:extLst>
                  </p:cNvPr>
                  <p:cNvSpPr/>
                  <p:nvPr/>
                </p:nvSpPr>
                <p:spPr>
                  <a:xfrm>
                    <a:off x="7967244" y="4298740"/>
                    <a:ext cx="165150" cy="1039848"/>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76225 w 323850"/>
                      <a:gd name="connsiteY7" fmla="*/ 0 h 2152650"/>
                      <a:gd name="connsiteX8" fmla="*/ 167117 w 323850"/>
                      <a:gd name="connsiteY8" fmla="*/ 2573 h 2152650"/>
                      <a:gd name="connsiteX0" fmla="*/ 167117 w 327783"/>
                      <a:gd name="connsiteY0" fmla="*/ 2573 h 2152650"/>
                      <a:gd name="connsiteX1" fmla="*/ 152400 w 327783"/>
                      <a:gd name="connsiteY1" fmla="*/ 647700 h 2152650"/>
                      <a:gd name="connsiteX2" fmla="*/ 0 w 327783"/>
                      <a:gd name="connsiteY2" fmla="*/ 1457325 h 2152650"/>
                      <a:gd name="connsiteX3" fmla="*/ 180975 w 327783"/>
                      <a:gd name="connsiteY3" fmla="*/ 2152650 h 2152650"/>
                      <a:gd name="connsiteX4" fmla="*/ 323850 w 327783"/>
                      <a:gd name="connsiteY4" fmla="*/ 2066925 h 2152650"/>
                      <a:gd name="connsiteX5" fmla="*/ 161925 w 327783"/>
                      <a:gd name="connsiteY5" fmla="*/ 1419225 h 2152650"/>
                      <a:gd name="connsiteX6" fmla="*/ 295275 w 327783"/>
                      <a:gd name="connsiteY6" fmla="*/ 628650 h 2152650"/>
                      <a:gd name="connsiteX7" fmla="*/ 276225 w 327783"/>
                      <a:gd name="connsiteY7" fmla="*/ 0 h 2152650"/>
                      <a:gd name="connsiteX8" fmla="*/ 167117 w 327783"/>
                      <a:gd name="connsiteY8"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78793 w 361458"/>
                      <a:gd name="connsiteY0" fmla="*/ 2573 h 2152650"/>
                      <a:gd name="connsiteX1" fmla="*/ 164076 w 361458"/>
                      <a:gd name="connsiteY1" fmla="*/ 647700 h 2152650"/>
                      <a:gd name="connsiteX2" fmla="*/ 11676 w 361458"/>
                      <a:gd name="connsiteY2" fmla="*/ 1457325 h 2152650"/>
                      <a:gd name="connsiteX3" fmla="*/ 192651 w 361458"/>
                      <a:gd name="connsiteY3" fmla="*/ 2152650 h 2152650"/>
                      <a:gd name="connsiteX4" fmla="*/ 335526 w 361458"/>
                      <a:gd name="connsiteY4" fmla="*/ 2066925 h 2152650"/>
                      <a:gd name="connsiteX5" fmla="*/ 173601 w 361458"/>
                      <a:gd name="connsiteY5" fmla="*/ 1419225 h 2152650"/>
                      <a:gd name="connsiteX6" fmla="*/ 306951 w 361458"/>
                      <a:gd name="connsiteY6" fmla="*/ 628650 h 2152650"/>
                      <a:gd name="connsiteX7" fmla="*/ 360986 w 361458"/>
                      <a:gd name="connsiteY7" fmla="*/ 216050 h 2152650"/>
                      <a:gd name="connsiteX8" fmla="*/ 287901 w 361458"/>
                      <a:gd name="connsiteY8" fmla="*/ 0 h 2152650"/>
                      <a:gd name="connsiteX9" fmla="*/ 178793 w 361458"/>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35526 w 361849"/>
                      <a:gd name="connsiteY4" fmla="*/ 2066925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61528 w 361849"/>
                      <a:gd name="connsiteY4" fmla="*/ 2131929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528"/>
                      <a:gd name="connsiteY0" fmla="*/ 2573 h 2152650"/>
                      <a:gd name="connsiteX1" fmla="*/ 164076 w 361528"/>
                      <a:gd name="connsiteY1" fmla="*/ 647700 h 2152650"/>
                      <a:gd name="connsiteX2" fmla="*/ 11676 w 361528"/>
                      <a:gd name="connsiteY2" fmla="*/ 1457325 h 2152650"/>
                      <a:gd name="connsiteX3" fmla="*/ 192651 w 361528"/>
                      <a:gd name="connsiteY3" fmla="*/ 2152650 h 2152650"/>
                      <a:gd name="connsiteX4" fmla="*/ 361528 w 361528"/>
                      <a:gd name="connsiteY4" fmla="*/ 2131929 h 2152650"/>
                      <a:gd name="connsiteX5" fmla="*/ 173601 w 361528"/>
                      <a:gd name="connsiteY5" fmla="*/ 1419225 h 2152650"/>
                      <a:gd name="connsiteX6" fmla="*/ 315618 w 361528"/>
                      <a:gd name="connsiteY6" fmla="*/ 654652 h 2152650"/>
                      <a:gd name="connsiteX7" fmla="*/ 287901 w 361528"/>
                      <a:gd name="connsiteY7" fmla="*/ 0 h 2152650"/>
                      <a:gd name="connsiteX8" fmla="*/ 178793 w 361528"/>
                      <a:gd name="connsiteY8" fmla="*/ 2573 h 2152650"/>
                      <a:gd name="connsiteX0" fmla="*/ 178793 w 374776"/>
                      <a:gd name="connsiteY0" fmla="*/ 2573 h 2152650"/>
                      <a:gd name="connsiteX1" fmla="*/ 164076 w 374776"/>
                      <a:gd name="connsiteY1" fmla="*/ 647700 h 2152650"/>
                      <a:gd name="connsiteX2" fmla="*/ 11676 w 374776"/>
                      <a:gd name="connsiteY2" fmla="*/ 1457325 h 2152650"/>
                      <a:gd name="connsiteX3" fmla="*/ 192651 w 374776"/>
                      <a:gd name="connsiteY3" fmla="*/ 2152650 h 2152650"/>
                      <a:gd name="connsiteX4" fmla="*/ 361528 w 374776"/>
                      <a:gd name="connsiteY4" fmla="*/ 2131929 h 2152650"/>
                      <a:gd name="connsiteX5" fmla="*/ 173601 w 374776"/>
                      <a:gd name="connsiteY5" fmla="*/ 1419225 h 2152650"/>
                      <a:gd name="connsiteX6" fmla="*/ 315618 w 374776"/>
                      <a:gd name="connsiteY6" fmla="*/ 654652 h 2152650"/>
                      <a:gd name="connsiteX7" fmla="*/ 287901 w 374776"/>
                      <a:gd name="connsiteY7" fmla="*/ 0 h 2152650"/>
                      <a:gd name="connsiteX8" fmla="*/ 178793 w 374776"/>
                      <a:gd name="connsiteY8" fmla="*/ 2573 h 2152650"/>
                      <a:gd name="connsiteX0" fmla="*/ 178793 w 391181"/>
                      <a:gd name="connsiteY0" fmla="*/ 2573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78793 w 391181"/>
                      <a:gd name="connsiteY8" fmla="*/ 2573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50132 w 392855"/>
                      <a:gd name="connsiteY0" fmla="*/ 15574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50132 w 392855"/>
                      <a:gd name="connsiteY8" fmla="*/ 15574 h 2152650"/>
                      <a:gd name="connsiteX0" fmla="*/ 132798 w 392855"/>
                      <a:gd name="connsiteY0" fmla="*/ 11240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32798 w 392855"/>
                      <a:gd name="connsiteY8" fmla="*/ 11240 h 2152650"/>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46589 w 418794"/>
                      <a:gd name="connsiteY0" fmla="*/ 0 h 2158745"/>
                      <a:gd name="connsiteX1" fmla="*/ 179541 w 418794"/>
                      <a:gd name="connsiteY1" fmla="*/ 653795 h 2158745"/>
                      <a:gd name="connsiteX2" fmla="*/ 22807 w 418794"/>
                      <a:gd name="connsiteY2" fmla="*/ 1463420 h 2158745"/>
                      <a:gd name="connsiteX3" fmla="*/ 225450 w 418794"/>
                      <a:gd name="connsiteY3" fmla="*/ 2158745 h 2158745"/>
                      <a:gd name="connsiteX4" fmla="*/ 394327 w 418794"/>
                      <a:gd name="connsiteY4" fmla="*/ 2138024 h 2158745"/>
                      <a:gd name="connsiteX5" fmla="*/ 206400 w 418794"/>
                      <a:gd name="connsiteY5" fmla="*/ 1425320 h 2158745"/>
                      <a:gd name="connsiteX6" fmla="*/ 348417 w 418794"/>
                      <a:gd name="connsiteY6" fmla="*/ 660747 h 2158745"/>
                      <a:gd name="connsiteX7" fmla="*/ 320700 w 418794"/>
                      <a:gd name="connsiteY7" fmla="*/ 6095 h 2158745"/>
                      <a:gd name="connsiteX8" fmla="*/ 146589 w 418794"/>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2139 w 408867"/>
                      <a:gd name="connsiteY5" fmla="*/ 1442655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388246"/>
                      <a:gd name="connsiteY0" fmla="*/ 0 h 2158745"/>
                      <a:gd name="connsiteX1" fmla="*/ 169614 w 388246"/>
                      <a:gd name="connsiteY1" fmla="*/ 653795 h 2158745"/>
                      <a:gd name="connsiteX2" fmla="*/ 12880 w 388246"/>
                      <a:gd name="connsiteY2" fmla="*/ 1463420 h 2158745"/>
                      <a:gd name="connsiteX3" fmla="*/ 215523 w 388246"/>
                      <a:gd name="connsiteY3" fmla="*/ 2158745 h 2158745"/>
                      <a:gd name="connsiteX4" fmla="*/ 384400 w 388246"/>
                      <a:gd name="connsiteY4" fmla="*/ 2138024 h 2158745"/>
                      <a:gd name="connsiteX5" fmla="*/ 183472 w 388246"/>
                      <a:gd name="connsiteY5" fmla="*/ 1464323 h 2158745"/>
                      <a:gd name="connsiteX6" fmla="*/ 338490 w 388246"/>
                      <a:gd name="connsiteY6" fmla="*/ 660747 h 2158745"/>
                      <a:gd name="connsiteX7" fmla="*/ 266867 w 388246"/>
                      <a:gd name="connsiteY7" fmla="*/ 6095 h 2158745"/>
                      <a:gd name="connsiteX8" fmla="*/ 136662 w 388246"/>
                      <a:gd name="connsiteY8" fmla="*/ 0 h 2158745"/>
                      <a:gd name="connsiteX0" fmla="*/ 136662 w 384400"/>
                      <a:gd name="connsiteY0" fmla="*/ 0 h 2158745"/>
                      <a:gd name="connsiteX1" fmla="*/ 169614 w 384400"/>
                      <a:gd name="connsiteY1" fmla="*/ 653795 h 2158745"/>
                      <a:gd name="connsiteX2" fmla="*/ 12880 w 384400"/>
                      <a:gd name="connsiteY2" fmla="*/ 1463420 h 2158745"/>
                      <a:gd name="connsiteX3" fmla="*/ 215523 w 384400"/>
                      <a:gd name="connsiteY3" fmla="*/ 2158745 h 2158745"/>
                      <a:gd name="connsiteX4" fmla="*/ 384400 w 384400"/>
                      <a:gd name="connsiteY4" fmla="*/ 2138024 h 2158745"/>
                      <a:gd name="connsiteX5" fmla="*/ 183472 w 384400"/>
                      <a:gd name="connsiteY5" fmla="*/ 1464323 h 2158745"/>
                      <a:gd name="connsiteX6" fmla="*/ 309219 w 384400"/>
                      <a:gd name="connsiteY6" fmla="*/ 631477 h 2158745"/>
                      <a:gd name="connsiteX7" fmla="*/ 266867 w 384400"/>
                      <a:gd name="connsiteY7" fmla="*/ 6095 h 2158745"/>
                      <a:gd name="connsiteX8" fmla="*/ 136662 w 384400"/>
                      <a:gd name="connsiteY8" fmla="*/ 0 h 2158745"/>
                      <a:gd name="connsiteX0" fmla="*/ 136662 w 384400"/>
                      <a:gd name="connsiteY0" fmla="*/ 0 h 2158745"/>
                      <a:gd name="connsiteX1" fmla="*/ 169614 w 384400"/>
                      <a:gd name="connsiteY1" fmla="*/ 653795 h 2158745"/>
                      <a:gd name="connsiteX2" fmla="*/ 12880 w 384400"/>
                      <a:gd name="connsiteY2" fmla="*/ 1463420 h 2158745"/>
                      <a:gd name="connsiteX3" fmla="*/ 215523 w 384400"/>
                      <a:gd name="connsiteY3" fmla="*/ 2158745 h 2158745"/>
                      <a:gd name="connsiteX4" fmla="*/ 384400 w 384400"/>
                      <a:gd name="connsiteY4" fmla="*/ 2138024 h 2158745"/>
                      <a:gd name="connsiteX5" fmla="*/ 139567 w 384400"/>
                      <a:gd name="connsiteY5" fmla="*/ 1464322 h 2158745"/>
                      <a:gd name="connsiteX6" fmla="*/ 309219 w 384400"/>
                      <a:gd name="connsiteY6" fmla="*/ 631477 h 2158745"/>
                      <a:gd name="connsiteX7" fmla="*/ 266867 w 384400"/>
                      <a:gd name="connsiteY7" fmla="*/ 6095 h 2158745"/>
                      <a:gd name="connsiteX8" fmla="*/ 136662 w 384400"/>
                      <a:gd name="connsiteY8" fmla="*/ 0 h 2158745"/>
                      <a:gd name="connsiteX0" fmla="*/ 56941 w 384400"/>
                      <a:gd name="connsiteY0" fmla="*/ 0 h 2407594"/>
                      <a:gd name="connsiteX1" fmla="*/ 169614 w 384400"/>
                      <a:gd name="connsiteY1" fmla="*/ 902644 h 2407594"/>
                      <a:gd name="connsiteX2" fmla="*/ 12880 w 384400"/>
                      <a:gd name="connsiteY2" fmla="*/ 1712269 h 2407594"/>
                      <a:gd name="connsiteX3" fmla="*/ 215523 w 384400"/>
                      <a:gd name="connsiteY3" fmla="*/ 2407594 h 2407594"/>
                      <a:gd name="connsiteX4" fmla="*/ 384400 w 384400"/>
                      <a:gd name="connsiteY4" fmla="*/ 2386873 h 2407594"/>
                      <a:gd name="connsiteX5" fmla="*/ 139567 w 384400"/>
                      <a:gd name="connsiteY5" fmla="*/ 1713171 h 2407594"/>
                      <a:gd name="connsiteX6" fmla="*/ 309219 w 384400"/>
                      <a:gd name="connsiteY6" fmla="*/ 880326 h 2407594"/>
                      <a:gd name="connsiteX7" fmla="*/ 266867 w 384400"/>
                      <a:gd name="connsiteY7" fmla="*/ 254944 h 2407594"/>
                      <a:gd name="connsiteX8" fmla="*/ 56941 w 384400"/>
                      <a:gd name="connsiteY8" fmla="*/ 0 h 2407594"/>
                      <a:gd name="connsiteX0" fmla="*/ 56941 w 384400"/>
                      <a:gd name="connsiteY0" fmla="*/ 12742 h 2420336"/>
                      <a:gd name="connsiteX1" fmla="*/ 169614 w 384400"/>
                      <a:gd name="connsiteY1" fmla="*/ 915386 h 2420336"/>
                      <a:gd name="connsiteX2" fmla="*/ 12880 w 384400"/>
                      <a:gd name="connsiteY2" fmla="*/ 1725011 h 2420336"/>
                      <a:gd name="connsiteX3" fmla="*/ 215523 w 384400"/>
                      <a:gd name="connsiteY3" fmla="*/ 2420336 h 2420336"/>
                      <a:gd name="connsiteX4" fmla="*/ 384400 w 384400"/>
                      <a:gd name="connsiteY4" fmla="*/ 2399615 h 2420336"/>
                      <a:gd name="connsiteX5" fmla="*/ 139567 w 384400"/>
                      <a:gd name="connsiteY5" fmla="*/ 1725913 h 2420336"/>
                      <a:gd name="connsiteX6" fmla="*/ 309219 w 384400"/>
                      <a:gd name="connsiteY6" fmla="*/ 893068 h 2420336"/>
                      <a:gd name="connsiteX7" fmla="*/ 173863 w 384400"/>
                      <a:gd name="connsiteY7" fmla="*/ 173 h 2420336"/>
                      <a:gd name="connsiteX8" fmla="*/ 56941 w 384400"/>
                      <a:gd name="connsiteY8" fmla="*/ 12742 h 2420336"/>
                      <a:gd name="connsiteX0" fmla="*/ 56941 w 384400"/>
                      <a:gd name="connsiteY0" fmla="*/ 12742 h 2420336"/>
                      <a:gd name="connsiteX1" fmla="*/ 169614 w 384400"/>
                      <a:gd name="connsiteY1" fmla="*/ 915386 h 2420336"/>
                      <a:gd name="connsiteX2" fmla="*/ 12880 w 384400"/>
                      <a:gd name="connsiteY2" fmla="*/ 1725011 h 2420336"/>
                      <a:gd name="connsiteX3" fmla="*/ 215523 w 384400"/>
                      <a:gd name="connsiteY3" fmla="*/ 2420336 h 2420336"/>
                      <a:gd name="connsiteX4" fmla="*/ 384400 w 384400"/>
                      <a:gd name="connsiteY4" fmla="*/ 2399615 h 2420336"/>
                      <a:gd name="connsiteX5" fmla="*/ 139567 w 384400"/>
                      <a:gd name="connsiteY5" fmla="*/ 1725913 h 2420336"/>
                      <a:gd name="connsiteX6" fmla="*/ 309219 w 384400"/>
                      <a:gd name="connsiteY6" fmla="*/ 893068 h 2420336"/>
                      <a:gd name="connsiteX7" fmla="*/ 173863 w 384400"/>
                      <a:gd name="connsiteY7" fmla="*/ 173 h 2420336"/>
                      <a:gd name="connsiteX8" fmla="*/ 56941 w 384400"/>
                      <a:gd name="connsiteY8" fmla="*/ 12742 h 2420336"/>
                      <a:gd name="connsiteX0" fmla="*/ 56941 w 384400"/>
                      <a:gd name="connsiteY0" fmla="*/ 12742 h 2420336"/>
                      <a:gd name="connsiteX1" fmla="*/ 169614 w 384400"/>
                      <a:gd name="connsiteY1" fmla="*/ 915386 h 2420336"/>
                      <a:gd name="connsiteX2" fmla="*/ 12880 w 384400"/>
                      <a:gd name="connsiteY2" fmla="*/ 1725011 h 2420336"/>
                      <a:gd name="connsiteX3" fmla="*/ 215523 w 384400"/>
                      <a:gd name="connsiteY3" fmla="*/ 2420336 h 2420336"/>
                      <a:gd name="connsiteX4" fmla="*/ 384400 w 384400"/>
                      <a:gd name="connsiteY4" fmla="*/ 2399615 h 2420336"/>
                      <a:gd name="connsiteX5" fmla="*/ 139567 w 384400"/>
                      <a:gd name="connsiteY5" fmla="*/ 1725913 h 2420336"/>
                      <a:gd name="connsiteX6" fmla="*/ 309219 w 384400"/>
                      <a:gd name="connsiteY6" fmla="*/ 893068 h 2420336"/>
                      <a:gd name="connsiteX7" fmla="*/ 173863 w 384400"/>
                      <a:gd name="connsiteY7" fmla="*/ 173 h 2420336"/>
                      <a:gd name="connsiteX8" fmla="*/ 56941 w 384400"/>
                      <a:gd name="connsiteY8" fmla="*/ 12742 h 242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400" h="2420336">
                        <a:moveTo>
                          <a:pt x="56941" y="12742"/>
                        </a:moveTo>
                        <a:cubicBezTo>
                          <a:pt x="357106" y="479348"/>
                          <a:pt x="226524" y="709011"/>
                          <a:pt x="169614" y="915386"/>
                        </a:cubicBezTo>
                        <a:cubicBezTo>
                          <a:pt x="62476" y="1189595"/>
                          <a:pt x="-35995" y="1489805"/>
                          <a:pt x="12880" y="1725011"/>
                        </a:cubicBezTo>
                        <a:cubicBezTo>
                          <a:pt x="90539" y="1956786"/>
                          <a:pt x="124862" y="2171226"/>
                          <a:pt x="215523" y="2420336"/>
                        </a:cubicBezTo>
                        <a:lnTo>
                          <a:pt x="384400" y="2399615"/>
                        </a:lnTo>
                        <a:cubicBezTo>
                          <a:pt x="291422" y="2153379"/>
                          <a:pt x="202209" y="1963481"/>
                          <a:pt x="139567" y="1725913"/>
                        </a:cubicBezTo>
                        <a:cubicBezTo>
                          <a:pt x="80011" y="1462388"/>
                          <a:pt x="191096" y="1160926"/>
                          <a:pt x="309219" y="893068"/>
                        </a:cubicBezTo>
                        <a:cubicBezTo>
                          <a:pt x="380273" y="691199"/>
                          <a:pt x="432968" y="342313"/>
                          <a:pt x="173863" y="173"/>
                        </a:cubicBezTo>
                        <a:cubicBezTo>
                          <a:pt x="115826" y="-1859"/>
                          <a:pt x="114978" y="14774"/>
                          <a:pt x="56941" y="12742"/>
                        </a:cubicBezTo>
                        <a:close/>
                      </a:path>
                    </a:pathLst>
                  </a:custGeom>
                  <a:solidFill>
                    <a:srgbClr val="D0A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Freeform 13">
                    <a:extLst>
                      <a:ext uri="{FF2B5EF4-FFF2-40B4-BE49-F238E27FC236}">
                        <a16:creationId xmlns:a16="http://schemas.microsoft.com/office/drawing/2014/main" id="{C8BE06BF-9552-36F3-61C0-13DA7E1147EE}"/>
                      </a:ext>
                    </a:extLst>
                  </p:cNvPr>
                  <p:cNvSpPr/>
                  <p:nvPr/>
                </p:nvSpPr>
                <p:spPr>
                  <a:xfrm rot="5400000">
                    <a:off x="8262210" y="4321359"/>
                    <a:ext cx="202973" cy="57163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Freeform 19">
                    <a:extLst>
                      <a:ext uri="{FF2B5EF4-FFF2-40B4-BE49-F238E27FC236}">
                        <a16:creationId xmlns:a16="http://schemas.microsoft.com/office/drawing/2014/main" id="{EE0EBC90-82C3-FAF9-CCA7-10E89EC39657}"/>
                      </a:ext>
                    </a:extLst>
                  </p:cNvPr>
                  <p:cNvSpPr/>
                  <p:nvPr/>
                </p:nvSpPr>
                <p:spPr>
                  <a:xfrm rot="3762166">
                    <a:off x="8242421" y="4782780"/>
                    <a:ext cx="225169" cy="63414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Freeform 20">
                    <a:extLst>
                      <a:ext uri="{FF2B5EF4-FFF2-40B4-BE49-F238E27FC236}">
                        <a16:creationId xmlns:a16="http://schemas.microsoft.com/office/drawing/2014/main" id="{E96479CA-63BD-EFC9-E37E-EDB75FA26C88}"/>
                      </a:ext>
                    </a:extLst>
                  </p:cNvPr>
                  <p:cNvSpPr/>
                  <p:nvPr/>
                </p:nvSpPr>
                <p:spPr>
                  <a:xfrm rot="6040617" flipV="1">
                    <a:off x="7530207" y="4416473"/>
                    <a:ext cx="241225" cy="67936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12" name="자유형 18">
                <a:extLst>
                  <a:ext uri="{FF2B5EF4-FFF2-40B4-BE49-F238E27FC236}">
                    <a16:creationId xmlns:a16="http://schemas.microsoft.com/office/drawing/2014/main" id="{C4CAE285-5127-9BF3-B919-7C47A5204764}"/>
                  </a:ext>
                </a:extLst>
              </p:cNvPr>
              <p:cNvSpPr/>
              <p:nvPr/>
            </p:nvSpPr>
            <p:spPr>
              <a:xfrm>
                <a:off x="7709429" y="2607168"/>
                <a:ext cx="294693" cy="392208"/>
              </a:xfrm>
              <a:custGeom>
                <a:avLst/>
                <a:gdLst>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451461 w 2723060"/>
                  <a:gd name="connsiteY5" fmla="*/ 966969 h 3624123"/>
                  <a:gd name="connsiteX6" fmla="*/ 1297825 w 2723060"/>
                  <a:gd name="connsiteY6" fmla="*/ 1585462 h 3624123"/>
                  <a:gd name="connsiteX7" fmla="*/ 1327295 w 2723060"/>
                  <a:gd name="connsiteY7" fmla="*/ 1593882 h 3624123"/>
                  <a:gd name="connsiteX8" fmla="*/ 2101069 w 2723060"/>
                  <a:gd name="connsiteY8" fmla="*/ 1442099 h 3624123"/>
                  <a:gd name="connsiteX9" fmla="*/ 1476944 w 2723060"/>
                  <a:gd name="connsiteY9" fmla="*/ 971501 h 3624123"/>
                  <a:gd name="connsiteX10" fmla="*/ 1344584 w 2723060"/>
                  <a:gd name="connsiteY10" fmla="*/ 0 h 3624123"/>
                  <a:gd name="connsiteX11" fmla="*/ 1671487 w 2723060"/>
                  <a:gd name="connsiteY11" fmla="*/ 81203 h 3624123"/>
                  <a:gd name="connsiteX12" fmla="*/ 1542443 w 2723060"/>
                  <a:gd name="connsiteY12" fmla="*/ 600696 h 3624123"/>
                  <a:gd name="connsiteX13" fmla="*/ 1773570 w 2723060"/>
                  <a:gd name="connsiteY13" fmla="*/ 661967 h 3624123"/>
                  <a:gd name="connsiteX14" fmla="*/ 1902732 w 2723060"/>
                  <a:gd name="connsiteY14" fmla="*/ 141995 h 3624123"/>
                  <a:gd name="connsiteX15" fmla="*/ 2229635 w 2723060"/>
                  <a:gd name="connsiteY15" fmla="*/ 223199 h 3624123"/>
                  <a:gd name="connsiteX16" fmla="*/ 2097157 w 2723060"/>
                  <a:gd name="connsiteY16" fmla="*/ 756519 h 3624123"/>
                  <a:gd name="connsiteX17" fmla="*/ 2123708 w 2723060"/>
                  <a:gd name="connsiteY17" fmla="*/ 764788 h 3624123"/>
                  <a:gd name="connsiteX18" fmla="*/ 2335072 w 2723060"/>
                  <a:gd name="connsiteY18" fmla="*/ 840224 h 3624123"/>
                  <a:gd name="connsiteX19" fmla="*/ 2324552 w 2723060"/>
                  <a:gd name="connsiteY19" fmla="*/ 1922314 h 3624123"/>
                  <a:gd name="connsiteX20" fmla="*/ 1696129 w 2723060"/>
                  <a:gd name="connsiteY20" fmla="*/ 3139458 h 3624123"/>
                  <a:gd name="connsiteX21" fmla="*/ 1517188 w 2723060"/>
                  <a:gd name="connsiteY21" fmla="*/ 3096262 h 3624123"/>
                  <a:gd name="connsiteX22" fmla="*/ 1386066 w 2723060"/>
                  <a:gd name="connsiteY22" fmla="*/ 3624123 h 3624123"/>
                  <a:gd name="connsiteX23" fmla="*/ 1059163 w 2723060"/>
                  <a:gd name="connsiteY23" fmla="*/ 3542919 h 3624123"/>
                  <a:gd name="connsiteX24" fmla="*/ 1189748 w 2723060"/>
                  <a:gd name="connsiteY24" fmla="*/ 3017219 h 3624123"/>
                  <a:gd name="connsiteX25" fmla="*/ 956179 w 2723060"/>
                  <a:gd name="connsiteY25" fmla="*/ 2960836 h 3624123"/>
                  <a:gd name="connsiteX26" fmla="*/ 824545 w 2723060"/>
                  <a:gd name="connsiteY26" fmla="*/ 3490760 h 3624123"/>
                  <a:gd name="connsiteX27" fmla="*/ 497641 w 2723060"/>
                  <a:gd name="connsiteY27" fmla="*/ 3409556 h 3624123"/>
                  <a:gd name="connsiteX28" fmla="*/ 628739 w 2723060"/>
                  <a:gd name="connsiteY28" fmla="*/ 2881793 h 3624123"/>
                  <a:gd name="connsiteX29" fmla="*/ 0 w 2723060"/>
                  <a:gd name="connsiteY29" fmla="*/ 2730017 h 3624123"/>
                  <a:gd name="connsiteX30" fmla="*/ 156593 w 2723060"/>
                  <a:gd name="connsiteY30" fmla="*/ 2363814 h 3624123"/>
                  <a:gd name="connsiteX31" fmla="*/ 371795 w 2723060"/>
                  <a:gd name="connsiteY31" fmla="*/ 2423080 h 3624123"/>
                  <a:gd name="connsiteX32" fmla="*/ 531510 w 2723060"/>
                  <a:gd name="connsiteY32" fmla="*/ 2341701 h 3624123"/>
                  <a:gd name="connsiteX33" fmla="*/ 874781 w 2723060"/>
                  <a:gd name="connsiteY33" fmla="*/ 939029 h 3624123"/>
                  <a:gd name="connsiteX34" fmla="*/ 772687 w 2723060"/>
                  <a:gd name="connsiteY34" fmla="*/ 774709 h 3624123"/>
                  <a:gd name="connsiteX35" fmla="*/ 502494 w 2723060"/>
                  <a:gd name="connsiteY35" fmla="*/ 705662 h 3624123"/>
                  <a:gd name="connsiteX36" fmla="*/ 579104 w 2723060"/>
                  <a:gd name="connsiteY36" fmla="*/ 367817 h 3624123"/>
                  <a:gd name="connsiteX37" fmla="*/ 1021286 w 2723060"/>
                  <a:gd name="connsiteY37" fmla="*/ 475515 h 3624123"/>
                  <a:gd name="connsiteX38" fmla="*/ 1215103 w 2723060"/>
                  <a:gd name="connsiteY38" fmla="*/ 521254 h 3624123"/>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218382 w 2723060"/>
                  <a:gd name="connsiteY5" fmla="*/ 1905279 h 3624123"/>
                  <a:gd name="connsiteX6" fmla="*/ 1451461 w 2723060"/>
                  <a:gd name="connsiteY6" fmla="*/ 966969 h 3624123"/>
                  <a:gd name="connsiteX7" fmla="*/ 1297825 w 2723060"/>
                  <a:gd name="connsiteY7" fmla="*/ 1585462 h 3624123"/>
                  <a:gd name="connsiteX8" fmla="*/ 1327295 w 2723060"/>
                  <a:gd name="connsiteY8" fmla="*/ 1593882 h 3624123"/>
                  <a:gd name="connsiteX9" fmla="*/ 2101069 w 2723060"/>
                  <a:gd name="connsiteY9" fmla="*/ 1442099 h 3624123"/>
                  <a:gd name="connsiteX10" fmla="*/ 1476944 w 2723060"/>
                  <a:gd name="connsiteY10" fmla="*/ 971501 h 3624123"/>
                  <a:gd name="connsiteX11" fmla="*/ 1451461 w 2723060"/>
                  <a:gd name="connsiteY11" fmla="*/ 966969 h 3624123"/>
                  <a:gd name="connsiteX12" fmla="*/ 1344584 w 2723060"/>
                  <a:gd name="connsiteY12" fmla="*/ 0 h 3624123"/>
                  <a:gd name="connsiteX13" fmla="*/ 1671487 w 2723060"/>
                  <a:gd name="connsiteY13" fmla="*/ 81203 h 3624123"/>
                  <a:gd name="connsiteX14" fmla="*/ 1542443 w 2723060"/>
                  <a:gd name="connsiteY14" fmla="*/ 600696 h 3624123"/>
                  <a:gd name="connsiteX15" fmla="*/ 1773570 w 2723060"/>
                  <a:gd name="connsiteY15" fmla="*/ 661967 h 3624123"/>
                  <a:gd name="connsiteX16" fmla="*/ 1902732 w 2723060"/>
                  <a:gd name="connsiteY16" fmla="*/ 141995 h 3624123"/>
                  <a:gd name="connsiteX17" fmla="*/ 2229635 w 2723060"/>
                  <a:gd name="connsiteY17" fmla="*/ 223199 h 3624123"/>
                  <a:gd name="connsiteX18" fmla="*/ 2097157 w 2723060"/>
                  <a:gd name="connsiteY18" fmla="*/ 756519 h 3624123"/>
                  <a:gd name="connsiteX19" fmla="*/ 2335072 w 2723060"/>
                  <a:gd name="connsiteY19" fmla="*/ 840224 h 3624123"/>
                  <a:gd name="connsiteX20" fmla="*/ 2324552 w 2723060"/>
                  <a:gd name="connsiteY20" fmla="*/ 1922314 h 3624123"/>
                  <a:gd name="connsiteX21" fmla="*/ 1696129 w 2723060"/>
                  <a:gd name="connsiteY21" fmla="*/ 3139458 h 3624123"/>
                  <a:gd name="connsiteX22" fmla="*/ 1517188 w 2723060"/>
                  <a:gd name="connsiteY22" fmla="*/ 3096262 h 3624123"/>
                  <a:gd name="connsiteX23" fmla="*/ 1386066 w 2723060"/>
                  <a:gd name="connsiteY23" fmla="*/ 3624123 h 3624123"/>
                  <a:gd name="connsiteX24" fmla="*/ 1059163 w 2723060"/>
                  <a:gd name="connsiteY24" fmla="*/ 3542919 h 3624123"/>
                  <a:gd name="connsiteX25" fmla="*/ 1189748 w 2723060"/>
                  <a:gd name="connsiteY25" fmla="*/ 3017219 h 3624123"/>
                  <a:gd name="connsiteX26" fmla="*/ 956179 w 2723060"/>
                  <a:gd name="connsiteY26" fmla="*/ 2960836 h 3624123"/>
                  <a:gd name="connsiteX27" fmla="*/ 824545 w 2723060"/>
                  <a:gd name="connsiteY27" fmla="*/ 3490760 h 3624123"/>
                  <a:gd name="connsiteX28" fmla="*/ 497641 w 2723060"/>
                  <a:gd name="connsiteY28" fmla="*/ 3409556 h 3624123"/>
                  <a:gd name="connsiteX29" fmla="*/ 628739 w 2723060"/>
                  <a:gd name="connsiteY29" fmla="*/ 2881793 h 3624123"/>
                  <a:gd name="connsiteX30" fmla="*/ 0 w 2723060"/>
                  <a:gd name="connsiteY30" fmla="*/ 2730017 h 3624123"/>
                  <a:gd name="connsiteX31" fmla="*/ 156593 w 2723060"/>
                  <a:gd name="connsiteY31" fmla="*/ 2363814 h 3624123"/>
                  <a:gd name="connsiteX32" fmla="*/ 371795 w 2723060"/>
                  <a:gd name="connsiteY32" fmla="*/ 2423080 h 3624123"/>
                  <a:gd name="connsiteX33" fmla="*/ 531510 w 2723060"/>
                  <a:gd name="connsiteY33" fmla="*/ 2341701 h 3624123"/>
                  <a:gd name="connsiteX34" fmla="*/ 874781 w 2723060"/>
                  <a:gd name="connsiteY34" fmla="*/ 939029 h 3624123"/>
                  <a:gd name="connsiteX35" fmla="*/ 772687 w 2723060"/>
                  <a:gd name="connsiteY35" fmla="*/ 774709 h 3624123"/>
                  <a:gd name="connsiteX36" fmla="*/ 502494 w 2723060"/>
                  <a:gd name="connsiteY36" fmla="*/ 705662 h 3624123"/>
                  <a:gd name="connsiteX37" fmla="*/ 579104 w 2723060"/>
                  <a:gd name="connsiteY37" fmla="*/ 367817 h 3624123"/>
                  <a:gd name="connsiteX38" fmla="*/ 1021286 w 2723060"/>
                  <a:gd name="connsiteY38" fmla="*/ 475515 h 3624123"/>
                  <a:gd name="connsiteX39" fmla="*/ 1215103 w 2723060"/>
                  <a:gd name="connsiteY39" fmla="*/ 521254 h 3624123"/>
                  <a:gd name="connsiteX40" fmla="*/ 1344584 w 2723060"/>
                  <a:gd name="connsiteY40" fmla="*/ 0 h 3624123"/>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218382 w 2723060"/>
                  <a:gd name="connsiteY5" fmla="*/ 1905279 h 3624123"/>
                  <a:gd name="connsiteX6" fmla="*/ 1451461 w 2723060"/>
                  <a:gd name="connsiteY6" fmla="*/ 966969 h 3624123"/>
                  <a:gd name="connsiteX7" fmla="*/ 1297825 w 2723060"/>
                  <a:gd name="connsiteY7" fmla="*/ 1585462 h 3624123"/>
                  <a:gd name="connsiteX8" fmla="*/ 1327295 w 2723060"/>
                  <a:gd name="connsiteY8" fmla="*/ 1593882 h 3624123"/>
                  <a:gd name="connsiteX9" fmla="*/ 2101069 w 2723060"/>
                  <a:gd name="connsiteY9" fmla="*/ 1442099 h 3624123"/>
                  <a:gd name="connsiteX10" fmla="*/ 1476944 w 2723060"/>
                  <a:gd name="connsiteY10" fmla="*/ 971501 h 3624123"/>
                  <a:gd name="connsiteX11" fmla="*/ 1451461 w 2723060"/>
                  <a:gd name="connsiteY11" fmla="*/ 966969 h 3624123"/>
                  <a:gd name="connsiteX12" fmla="*/ 1344584 w 2723060"/>
                  <a:gd name="connsiteY12" fmla="*/ 0 h 3624123"/>
                  <a:gd name="connsiteX13" fmla="*/ 1671487 w 2723060"/>
                  <a:gd name="connsiteY13" fmla="*/ 81203 h 3624123"/>
                  <a:gd name="connsiteX14" fmla="*/ 1542443 w 2723060"/>
                  <a:gd name="connsiteY14" fmla="*/ 600696 h 3624123"/>
                  <a:gd name="connsiteX15" fmla="*/ 1773570 w 2723060"/>
                  <a:gd name="connsiteY15" fmla="*/ 661967 h 3624123"/>
                  <a:gd name="connsiteX16" fmla="*/ 1902732 w 2723060"/>
                  <a:gd name="connsiteY16" fmla="*/ 141995 h 3624123"/>
                  <a:gd name="connsiteX17" fmla="*/ 2229635 w 2723060"/>
                  <a:gd name="connsiteY17" fmla="*/ 223199 h 3624123"/>
                  <a:gd name="connsiteX18" fmla="*/ 2097157 w 2723060"/>
                  <a:gd name="connsiteY18" fmla="*/ 756519 h 3624123"/>
                  <a:gd name="connsiteX19" fmla="*/ 2335072 w 2723060"/>
                  <a:gd name="connsiteY19" fmla="*/ 840224 h 3624123"/>
                  <a:gd name="connsiteX20" fmla="*/ 2324552 w 2723060"/>
                  <a:gd name="connsiteY20" fmla="*/ 1922314 h 3624123"/>
                  <a:gd name="connsiteX21" fmla="*/ 1696129 w 2723060"/>
                  <a:gd name="connsiteY21" fmla="*/ 3139458 h 3624123"/>
                  <a:gd name="connsiteX22" fmla="*/ 1517188 w 2723060"/>
                  <a:gd name="connsiteY22" fmla="*/ 3096262 h 3624123"/>
                  <a:gd name="connsiteX23" fmla="*/ 1386066 w 2723060"/>
                  <a:gd name="connsiteY23" fmla="*/ 3624123 h 3624123"/>
                  <a:gd name="connsiteX24" fmla="*/ 1059163 w 2723060"/>
                  <a:gd name="connsiteY24" fmla="*/ 3542919 h 3624123"/>
                  <a:gd name="connsiteX25" fmla="*/ 1189748 w 2723060"/>
                  <a:gd name="connsiteY25" fmla="*/ 3017219 h 3624123"/>
                  <a:gd name="connsiteX26" fmla="*/ 956179 w 2723060"/>
                  <a:gd name="connsiteY26" fmla="*/ 2960836 h 3624123"/>
                  <a:gd name="connsiteX27" fmla="*/ 824545 w 2723060"/>
                  <a:gd name="connsiteY27" fmla="*/ 3490760 h 3624123"/>
                  <a:gd name="connsiteX28" fmla="*/ 497641 w 2723060"/>
                  <a:gd name="connsiteY28" fmla="*/ 3409556 h 3624123"/>
                  <a:gd name="connsiteX29" fmla="*/ 628739 w 2723060"/>
                  <a:gd name="connsiteY29" fmla="*/ 2881793 h 3624123"/>
                  <a:gd name="connsiteX30" fmla="*/ 0 w 2723060"/>
                  <a:gd name="connsiteY30" fmla="*/ 2730017 h 3624123"/>
                  <a:gd name="connsiteX31" fmla="*/ 156593 w 2723060"/>
                  <a:gd name="connsiteY31" fmla="*/ 2363814 h 3624123"/>
                  <a:gd name="connsiteX32" fmla="*/ 371795 w 2723060"/>
                  <a:gd name="connsiteY32" fmla="*/ 2423080 h 3624123"/>
                  <a:gd name="connsiteX33" fmla="*/ 531510 w 2723060"/>
                  <a:gd name="connsiteY33" fmla="*/ 2341701 h 3624123"/>
                  <a:gd name="connsiteX34" fmla="*/ 874781 w 2723060"/>
                  <a:gd name="connsiteY34" fmla="*/ 939029 h 3624123"/>
                  <a:gd name="connsiteX35" fmla="*/ 772687 w 2723060"/>
                  <a:gd name="connsiteY35" fmla="*/ 774709 h 3624123"/>
                  <a:gd name="connsiteX36" fmla="*/ 502494 w 2723060"/>
                  <a:gd name="connsiteY36" fmla="*/ 705662 h 3624123"/>
                  <a:gd name="connsiteX37" fmla="*/ 579104 w 2723060"/>
                  <a:gd name="connsiteY37" fmla="*/ 367817 h 3624123"/>
                  <a:gd name="connsiteX38" fmla="*/ 1021286 w 2723060"/>
                  <a:gd name="connsiteY38" fmla="*/ 475515 h 3624123"/>
                  <a:gd name="connsiteX39" fmla="*/ 1215103 w 2723060"/>
                  <a:gd name="connsiteY39" fmla="*/ 521254 h 3624123"/>
                  <a:gd name="connsiteX40" fmla="*/ 1344584 w 2723060"/>
                  <a:gd name="connsiteY40" fmla="*/ 0 h 362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23060" h="3624123">
                    <a:moveTo>
                      <a:pt x="1218382" y="1905279"/>
                    </a:moveTo>
                    <a:lnTo>
                      <a:pt x="1051614" y="2576639"/>
                    </a:lnTo>
                    <a:lnTo>
                      <a:pt x="1081311" y="2585169"/>
                    </a:lnTo>
                    <a:cubicBezTo>
                      <a:pt x="1298969" y="2649950"/>
                      <a:pt x="1914361" y="2852449"/>
                      <a:pt x="2005664" y="2455670"/>
                    </a:cubicBezTo>
                    <a:cubicBezTo>
                      <a:pt x="2108358" y="2083382"/>
                      <a:pt x="1458666" y="1949007"/>
                      <a:pt x="1243900" y="1909857"/>
                    </a:cubicBezTo>
                    <a:lnTo>
                      <a:pt x="1218382" y="1905279"/>
                    </a:lnTo>
                    <a:close/>
                    <a:moveTo>
                      <a:pt x="1451461" y="966969"/>
                    </a:moveTo>
                    <a:lnTo>
                      <a:pt x="1297825" y="1585462"/>
                    </a:lnTo>
                    <a:lnTo>
                      <a:pt x="1327295" y="1593882"/>
                    </a:lnTo>
                    <a:cubicBezTo>
                      <a:pt x="1519222" y="1650575"/>
                      <a:pt x="2016915" y="1812926"/>
                      <a:pt x="2101069" y="1442099"/>
                    </a:cubicBezTo>
                    <a:cubicBezTo>
                      <a:pt x="2177824" y="1109186"/>
                      <a:pt x="1664178" y="1005150"/>
                      <a:pt x="1476944" y="971501"/>
                    </a:cubicBezTo>
                    <a:lnTo>
                      <a:pt x="1451461" y="966969"/>
                    </a:lnTo>
                    <a:close/>
                    <a:moveTo>
                      <a:pt x="1344584" y="0"/>
                    </a:moveTo>
                    <a:lnTo>
                      <a:pt x="1671487" y="81203"/>
                    </a:lnTo>
                    <a:lnTo>
                      <a:pt x="1542443" y="600696"/>
                    </a:lnTo>
                    <a:lnTo>
                      <a:pt x="1773570" y="661967"/>
                    </a:lnTo>
                    <a:lnTo>
                      <a:pt x="1902732" y="141995"/>
                    </a:lnTo>
                    <a:lnTo>
                      <a:pt x="2229635" y="223199"/>
                    </a:lnTo>
                    <a:lnTo>
                      <a:pt x="2097157" y="756519"/>
                    </a:lnTo>
                    <a:cubicBezTo>
                      <a:pt x="2174081" y="779658"/>
                      <a:pt x="2255767" y="812322"/>
                      <a:pt x="2335072" y="840224"/>
                    </a:cubicBezTo>
                    <a:cubicBezTo>
                      <a:pt x="2999363" y="1160478"/>
                      <a:pt x="2684151" y="1877269"/>
                      <a:pt x="2324552" y="1922314"/>
                    </a:cubicBezTo>
                    <a:cubicBezTo>
                      <a:pt x="3020600" y="2255035"/>
                      <a:pt x="2529999" y="3321640"/>
                      <a:pt x="1696129" y="3139458"/>
                    </a:cubicBezTo>
                    <a:lnTo>
                      <a:pt x="1517188" y="3096262"/>
                    </a:lnTo>
                    <a:lnTo>
                      <a:pt x="1386066" y="3624123"/>
                    </a:lnTo>
                    <a:lnTo>
                      <a:pt x="1059163" y="3542919"/>
                    </a:lnTo>
                    <a:lnTo>
                      <a:pt x="1189748" y="3017219"/>
                    </a:lnTo>
                    <a:lnTo>
                      <a:pt x="956179" y="2960836"/>
                    </a:lnTo>
                    <a:lnTo>
                      <a:pt x="824545" y="3490760"/>
                    </a:lnTo>
                    <a:lnTo>
                      <a:pt x="497641" y="3409556"/>
                    </a:lnTo>
                    <a:lnTo>
                      <a:pt x="628739" y="2881793"/>
                    </a:lnTo>
                    <a:lnTo>
                      <a:pt x="0" y="2730017"/>
                    </a:lnTo>
                    <a:lnTo>
                      <a:pt x="156593" y="2363814"/>
                    </a:lnTo>
                    <a:cubicBezTo>
                      <a:pt x="275674" y="2398365"/>
                      <a:pt x="261590" y="2400365"/>
                      <a:pt x="371795" y="2423080"/>
                    </a:cubicBezTo>
                    <a:cubicBezTo>
                      <a:pt x="457460" y="2444548"/>
                      <a:pt x="500452" y="2427767"/>
                      <a:pt x="531510" y="2341701"/>
                    </a:cubicBezTo>
                    <a:cubicBezTo>
                      <a:pt x="598079" y="2089920"/>
                      <a:pt x="822255" y="1188850"/>
                      <a:pt x="874781" y="939029"/>
                    </a:cubicBezTo>
                    <a:cubicBezTo>
                      <a:pt x="885877" y="854924"/>
                      <a:pt x="836708" y="809166"/>
                      <a:pt x="772687" y="774709"/>
                    </a:cubicBezTo>
                    <a:cubicBezTo>
                      <a:pt x="651057" y="727032"/>
                      <a:pt x="597490" y="720787"/>
                      <a:pt x="502494" y="705662"/>
                    </a:cubicBezTo>
                    <a:lnTo>
                      <a:pt x="579104" y="367817"/>
                    </a:lnTo>
                    <a:cubicBezTo>
                      <a:pt x="724942" y="405705"/>
                      <a:pt x="872814" y="440818"/>
                      <a:pt x="1021286" y="475515"/>
                    </a:cubicBezTo>
                    <a:lnTo>
                      <a:pt x="1215103" y="521254"/>
                    </a:lnTo>
                    <a:lnTo>
                      <a:pt x="134458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21">
                <a:extLst>
                  <a:ext uri="{FF2B5EF4-FFF2-40B4-BE49-F238E27FC236}">
                    <a16:creationId xmlns:a16="http://schemas.microsoft.com/office/drawing/2014/main" id="{9D043CA0-9D29-DE03-8AFF-E2F048238C67}"/>
                  </a:ext>
                </a:extLst>
              </p:cNvPr>
              <p:cNvSpPr/>
              <p:nvPr/>
            </p:nvSpPr>
            <p:spPr>
              <a:xfrm rot="15759340">
                <a:off x="7438742" y="1955435"/>
                <a:ext cx="617189" cy="345743"/>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21">
                <a:extLst>
                  <a:ext uri="{FF2B5EF4-FFF2-40B4-BE49-F238E27FC236}">
                    <a16:creationId xmlns:a16="http://schemas.microsoft.com/office/drawing/2014/main" id="{F54874C9-D054-307F-317A-E9792F515BD8}"/>
                  </a:ext>
                </a:extLst>
              </p:cNvPr>
              <p:cNvSpPr/>
              <p:nvPr/>
            </p:nvSpPr>
            <p:spPr>
              <a:xfrm rot="11980498">
                <a:off x="6900650" y="2402545"/>
                <a:ext cx="617189" cy="345743"/>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21">
                <a:extLst>
                  <a:ext uri="{FF2B5EF4-FFF2-40B4-BE49-F238E27FC236}">
                    <a16:creationId xmlns:a16="http://schemas.microsoft.com/office/drawing/2014/main" id="{665207D4-D36D-BB06-8894-19A2D8E74877}"/>
                  </a:ext>
                </a:extLst>
              </p:cNvPr>
              <p:cNvSpPr/>
              <p:nvPr/>
            </p:nvSpPr>
            <p:spPr>
              <a:xfrm rot="19265083">
                <a:off x="7027522" y="3061057"/>
                <a:ext cx="617189" cy="345743"/>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Rectangle 21">
                <a:extLst>
                  <a:ext uri="{FF2B5EF4-FFF2-40B4-BE49-F238E27FC236}">
                    <a16:creationId xmlns:a16="http://schemas.microsoft.com/office/drawing/2014/main" id="{09C8FD55-902B-957B-E6AA-A0C97EB95346}"/>
                  </a:ext>
                </a:extLst>
              </p:cNvPr>
              <p:cNvSpPr/>
              <p:nvPr/>
            </p:nvSpPr>
            <p:spPr>
              <a:xfrm rot="9071228" flipH="1">
                <a:off x="8136495" y="2287450"/>
                <a:ext cx="617189" cy="345743"/>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ectangle 21">
                <a:extLst>
                  <a:ext uri="{FF2B5EF4-FFF2-40B4-BE49-F238E27FC236}">
                    <a16:creationId xmlns:a16="http://schemas.microsoft.com/office/drawing/2014/main" id="{048657D1-6D8E-40B8-3DD7-C06A2F30AC86}"/>
                  </a:ext>
                </a:extLst>
              </p:cNvPr>
              <p:cNvSpPr/>
              <p:nvPr/>
            </p:nvSpPr>
            <p:spPr>
              <a:xfrm rot="2334917" flipH="1">
                <a:off x="8141497" y="2988765"/>
                <a:ext cx="617189" cy="345743"/>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4" name="그룹 50">
              <a:extLst>
                <a:ext uri="{FF2B5EF4-FFF2-40B4-BE49-F238E27FC236}">
                  <a16:creationId xmlns:a16="http://schemas.microsoft.com/office/drawing/2014/main" id="{D22A73AE-4C50-F41A-DE13-55C0FFDF3600}"/>
                </a:ext>
              </a:extLst>
            </p:cNvPr>
            <p:cNvGrpSpPr/>
            <p:nvPr/>
          </p:nvGrpSpPr>
          <p:grpSpPr>
            <a:xfrm rot="10800000" flipV="1">
              <a:off x="5220126" y="4614419"/>
              <a:ext cx="2408772" cy="1065203"/>
              <a:chOff x="1774163" y="2217893"/>
              <a:chExt cx="1927508" cy="852379"/>
            </a:xfrm>
            <a:solidFill>
              <a:schemeClr val="bg1"/>
            </a:solidFill>
          </p:grpSpPr>
          <p:sp>
            <p:nvSpPr>
              <p:cNvPr id="35" name="Freeform 18">
                <a:extLst>
                  <a:ext uri="{FF2B5EF4-FFF2-40B4-BE49-F238E27FC236}">
                    <a16:creationId xmlns:a16="http://schemas.microsoft.com/office/drawing/2014/main" id="{2802983B-A945-CD8A-5FB4-71D8A6A109BA}"/>
                  </a:ext>
                </a:extLst>
              </p:cNvPr>
              <p:cNvSpPr/>
              <p:nvPr/>
            </p:nvSpPr>
            <p:spPr>
              <a:xfrm flipH="1">
                <a:off x="1774163" y="2350717"/>
                <a:ext cx="1600825" cy="719555"/>
              </a:xfrm>
              <a:custGeom>
                <a:avLst/>
                <a:gdLst>
                  <a:gd name="connsiteX0" fmla="*/ 4126727 w 4126727"/>
                  <a:gd name="connsiteY0" fmla="*/ 866693 h 1836752"/>
                  <a:gd name="connsiteX1" fmla="*/ 2782957 w 4126727"/>
                  <a:gd name="connsiteY1" fmla="*/ 0 h 1836752"/>
                  <a:gd name="connsiteX2" fmla="*/ 2703444 w 4126727"/>
                  <a:gd name="connsiteY2" fmla="*/ 7952 h 1836752"/>
                  <a:gd name="connsiteX3" fmla="*/ 1375576 w 4126727"/>
                  <a:gd name="connsiteY3" fmla="*/ 326004 h 1836752"/>
                  <a:gd name="connsiteX4" fmla="*/ 0 w 4126727"/>
                  <a:gd name="connsiteY4" fmla="*/ 477079 h 1836752"/>
                  <a:gd name="connsiteX5" fmla="*/ 1574358 w 4126727"/>
                  <a:gd name="connsiteY5" fmla="*/ 898498 h 1836752"/>
                  <a:gd name="connsiteX6" fmla="*/ 2576223 w 4126727"/>
                  <a:gd name="connsiteY6" fmla="*/ 1280160 h 1836752"/>
                  <a:gd name="connsiteX7" fmla="*/ 3267986 w 4126727"/>
                  <a:gd name="connsiteY7" fmla="*/ 1836752 h 1836752"/>
                  <a:gd name="connsiteX8" fmla="*/ 4126727 w 4126727"/>
                  <a:gd name="connsiteY8" fmla="*/ 866693 h 1836752"/>
                  <a:gd name="connsiteX0" fmla="*/ 4126727 w 4126727"/>
                  <a:gd name="connsiteY0" fmla="*/ 884466 h 1854525"/>
                  <a:gd name="connsiteX1" fmla="*/ 2782957 w 4126727"/>
                  <a:gd name="connsiteY1" fmla="*/ 17773 h 1854525"/>
                  <a:gd name="connsiteX2" fmla="*/ 2703444 w 4126727"/>
                  <a:gd name="connsiteY2" fmla="*/ 25725 h 1854525"/>
                  <a:gd name="connsiteX3" fmla="*/ 1375576 w 4126727"/>
                  <a:gd name="connsiteY3" fmla="*/ 343777 h 1854525"/>
                  <a:gd name="connsiteX4" fmla="*/ 0 w 4126727"/>
                  <a:gd name="connsiteY4" fmla="*/ 494852 h 1854525"/>
                  <a:gd name="connsiteX5" fmla="*/ 1574358 w 4126727"/>
                  <a:gd name="connsiteY5" fmla="*/ 916271 h 1854525"/>
                  <a:gd name="connsiteX6" fmla="*/ 2576223 w 4126727"/>
                  <a:gd name="connsiteY6" fmla="*/ 1297933 h 1854525"/>
                  <a:gd name="connsiteX7" fmla="*/ 3267986 w 4126727"/>
                  <a:gd name="connsiteY7" fmla="*/ 1854525 h 1854525"/>
                  <a:gd name="connsiteX8" fmla="*/ 4126727 w 4126727"/>
                  <a:gd name="connsiteY8" fmla="*/ 884466 h 1854525"/>
                  <a:gd name="connsiteX0" fmla="*/ 1375576 w 4126727"/>
                  <a:gd name="connsiteY0" fmla="*/ 331865 h 1842613"/>
                  <a:gd name="connsiteX1" fmla="*/ 0 w 4126727"/>
                  <a:gd name="connsiteY1" fmla="*/ 482940 h 1842613"/>
                  <a:gd name="connsiteX2" fmla="*/ 1574358 w 4126727"/>
                  <a:gd name="connsiteY2" fmla="*/ 904359 h 1842613"/>
                  <a:gd name="connsiteX3" fmla="*/ 2576223 w 4126727"/>
                  <a:gd name="connsiteY3" fmla="*/ 1286021 h 1842613"/>
                  <a:gd name="connsiteX4" fmla="*/ 3267986 w 4126727"/>
                  <a:gd name="connsiteY4" fmla="*/ 1842613 h 1842613"/>
                  <a:gd name="connsiteX5" fmla="*/ 4126727 w 4126727"/>
                  <a:gd name="connsiteY5" fmla="*/ 872554 h 1842613"/>
                  <a:gd name="connsiteX6" fmla="*/ 2782957 w 4126727"/>
                  <a:gd name="connsiteY6" fmla="*/ 5861 h 1842613"/>
                  <a:gd name="connsiteX7" fmla="*/ 2794884 w 4126727"/>
                  <a:gd name="connsiteY7" fmla="*/ 105253 h 1842613"/>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90578 h 1901326"/>
                  <a:gd name="connsiteX1" fmla="*/ 0 w 4063117"/>
                  <a:gd name="connsiteY1" fmla="*/ 541653 h 1901326"/>
                  <a:gd name="connsiteX2" fmla="*/ 1574358 w 4063117"/>
                  <a:gd name="connsiteY2" fmla="*/ 963072 h 1901326"/>
                  <a:gd name="connsiteX3" fmla="*/ 2576223 w 4063117"/>
                  <a:gd name="connsiteY3" fmla="*/ 1344734 h 1901326"/>
                  <a:gd name="connsiteX4" fmla="*/ 3267986 w 4063117"/>
                  <a:gd name="connsiteY4" fmla="*/ 1901326 h 1901326"/>
                  <a:gd name="connsiteX5" fmla="*/ 4063117 w 4063117"/>
                  <a:gd name="connsiteY5" fmla="*/ 994878 h 1901326"/>
                  <a:gd name="connsiteX6" fmla="*/ 2782957 w 4063117"/>
                  <a:gd name="connsiteY6" fmla="*/ 64574 h 1901326"/>
                  <a:gd name="connsiteX7" fmla="*/ 2178658 w 4063117"/>
                  <a:gd name="connsiteY7" fmla="*/ 96380 h 1901326"/>
                  <a:gd name="connsiteX8" fmla="*/ 1375576 w 4063117"/>
                  <a:gd name="connsiteY8" fmla="*/ 390578 h 1901326"/>
                  <a:gd name="connsiteX0" fmla="*/ 1375576 w 4063117"/>
                  <a:gd name="connsiteY0" fmla="*/ 383650 h 1894398"/>
                  <a:gd name="connsiteX1" fmla="*/ 0 w 4063117"/>
                  <a:gd name="connsiteY1" fmla="*/ 534725 h 1894398"/>
                  <a:gd name="connsiteX2" fmla="*/ 1574358 w 4063117"/>
                  <a:gd name="connsiteY2" fmla="*/ 956144 h 1894398"/>
                  <a:gd name="connsiteX3" fmla="*/ 2576223 w 4063117"/>
                  <a:gd name="connsiteY3" fmla="*/ 1337806 h 1894398"/>
                  <a:gd name="connsiteX4" fmla="*/ 3267986 w 4063117"/>
                  <a:gd name="connsiteY4" fmla="*/ 1894398 h 1894398"/>
                  <a:gd name="connsiteX5" fmla="*/ 4063117 w 4063117"/>
                  <a:gd name="connsiteY5" fmla="*/ 987950 h 1894398"/>
                  <a:gd name="connsiteX6" fmla="*/ 2782957 w 4063117"/>
                  <a:gd name="connsiteY6" fmla="*/ 57646 h 1894398"/>
                  <a:gd name="connsiteX7" fmla="*/ 2178658 w 4063117"/>
                  <a:gd name="connsiteY7" fmla="*/ 89452 h 1894398"/>
                  <a:gd name="connsiteX8" fmla="*/ 1375576 w 4063117"/>
                  <a:gd name="connsiteY8" fmla="*/ 383650 h 1894398"/>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625109 w 4112003"/>
                  <a:gd name="connsiteY3" fmla="*/ 1280160 h 1836752"/>
                  <a:gd name="connsiteX4" fmla="*/ 3316872 w 4112003"/>
                  <a:gd name="connsiteY4" fmla="*/ 1836752 h 1836752"/>
                  <a:gd name="connsiteX5" fmla="*/ 4112003 w 4112003"/>
                  <a:gd name="connsiteY5" fmla="*/ 930304 h 1836752"/>
                  <a:gd name="connsiteX6" fmla="*/ 2831843 w 4112003"/>
                  <a:gd name="connsiteY6" fmla="*/ 0 h 1836752"/>
                  <a:gd name="connsiteX7" fmla="*/ 2227544 w 4112003"/>
                  <a:gd name="connsiteY7" fmla="*/ 31806 h 1836752"/>
                  <a:gd name="connsiteX8" fmla="*/ 1424462 w 4112003"/>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132129 w 4112003"/>
                  <a:gd name="connsiteY3" fmla="*/ 993914 h 1836752"/>
                  <a:gd name="connsiteX4" fmla="*/ 2625109 w 4112003"/>
                  <a:gd name="connsiteY4" fmla="*/ 1280160 h 1836752"/>
                  <a:gd name="connsiteX5" fmla="*/ 3316872 w 4112003"/>
                  <a:gd name="connsiteY5" fmla="*/ 1836752 h 1836752"/>
                  <a:gd name="connsiteX6" fmla="*/ 4112003 w 4112003"/>
                  <a:gd name="connsiteY6" fmla="*/ 930304 h 1836752"/>
                  <a:gd name="connsiteX7" fmla="*/ 2831843 w 4112003"/>
                  <a:gd name="connsiteY7" fmla="*/ 0 h 1836752"/>
                  <a:gd name="connsiteX8" fmla="*/ 2227544 w 4112003"/>
                  <a:gd name="connsiteY8" fmla="*/ 31806 h 1836752"/>
                  <a:gd name="connsiteX9" fmla="*/ 1424462 w 4112003"/>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38408 h 1849156"/>
                  <a:gd name="connsiteX1" fmla="*/ 59649 w 4122766"/>
                  <a:gd name="connsiteY1" fmla="*/ 489483 h 1849156"/>
                  <a:gd name="connsiteX2" fmla="*/ 1634007 w 4122766"/>
                  <a:gd name="connsiteY2" fmla="*/ 910902 h 1849156"/>
                  <a:gd name="connsiteX3" fmla="*/ 2142892 w 4122766"/>
                  <a:gd name="connsiteY3" fmla="*/ 1006318 h 1849156"/>
                  <a:gd name="connsiteX4" fmla="*/ 2635872 w 4122766"/>
                  <a:gd name="connsiteY4" fmla="*/ 1292564 h 1849156"/>
                  <a:gd name="connsiteX5" fmla="*/ 3327635 w 4122766"/>
                  <a:gd name="connsiteY5" fmla="*/ 1849156 h 1849156"/>
                  <a:gd name="connsiteX6" fmla="*/ 4122766 w 4122766"/>
                  <a:gd name="connsiteY6" fmla="*/ 942708 h 1849156"/>
                  <a:gd name="connsiteX7" fmla="*/ 2842606 w 4122766"/>
                  <a:gd name="connsiteY7" fmla="*/ 12404 h 1849156"/>
                  <a:gd name="connsiteX8" fmla="*/ 2238307 w 4122766"/>
                  <a:gd name="connsiteY8" fmla="*/ 44210 h 1849156"/>
                  <a:gd name="connsiteX9" fmla="*/ 1435225 w 4122766"/>
                  <a:gd name="connsiteY9" fmla="*/ 338408 h 1849156"/>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39809 h 1850557"/>
                  <a:gd name="connsiteX1" fmla="*/ 59649 w 4122766"/>
                  <a:gd name="connsiteY1" fmla="*/ 490884 h 1850557"/>
                  <a:gd name="connsiteX2" fmla="*/ 1634007 w 4122766"/>
                  <a:gd name="connsiteY2" fmla="*/ 912303 h 1850557"/>
                  <a:gd name="connsiteX3" fmla="*/ 2142892 w 4122766"/>
                  <a:gd name="connsiteY3" fmla="*/ 1007719 h 1850557"/>
                  <a:gd name="connsiteX4" fmla="*/ 2635872 w 4122766"/>
                  <a:gd name="connsiteY4" fmla="*/ 1293965 h 1850557"/>
                  <a:gd name="connsiteX5" fmla="*/ 3327635 w 4122766"/>
                  <a:gd name="connsiteY5" fmla="*/ 1850557 h 1850557"/>
                  <a:gd name="connsiteX6" fmla="*/ 4122766 w 4122766"/>
                  <a:gd name="connsiteY6" fmla="*/ 944109 h 1850557"/>
                  <a:gd name="connsiteX7" fmla="*/ 2842606 w 4122766"/>
                  <a:gd name="connsiteY7" fmla="*/ 13805 h 1850557"/>
                  <a:gd name="connsiteX8" fmla="*/ 2166745 w 4122766"/>
                  <a:gd name="connsiteY8" fmla="*/ 93319 h 1850557"/>
                  <a:gd name="connsiteX9" fmla="*/ 1435225 w 4122766"/>
                  <a:gd name="connsiteY9" fmla="*/ 339809 h 1850557"/>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76690 h 1887438"/>
                  <a:gd name="connsiteX1" fmla="*/ 59649 w 4122766"/>
                  <a:gd name="connsiteY1" fmla="*/ 527765 h 1887438"/>
                  <a:gd name="connsiteX2" fmla="*/ 1634007 w 4122766"/>
                  <a:gd name="connsiteY2" fmla="*/ 949184 h 1887438"/>
                  <a:gd name="connsiteX3" fmla="*/ 2142892 w 4122766"/>
                  <a:gd name="connsiteY3" fmla="*/ 1044600 h 1887438"/>
                  <a:gd name="connsiteX4" fmla="*/ 2635872 w 4122766"/>
                  <a:gd name="connsiteY4" fmla="*/ 1330846 h 1887438"/>
                  <a:gd name="connsiteX5" fmla="*/ 3327635 w 4122766"/>
                  <a:gd name="connsiteY5" fmla="*/ 1887438 h 1887438"/>
                  <a:gd name="connsiteX6" fmla="*/ 4122766 w 4122766"/>
                  <a:gd name="connsiteY6" fmla="*/ 980990 h 1887438"/>
                  <a:gd name="connsiteX7" fmla="*/ 2842606 w 4122766"/>
                  <a:gd name="connsiteY7" fmla="*/ 18881 h 1887438"/>
                  <a:gd name="connsiteX8" fmla="*/ 2166745 w 4122766"/>
                  <a:gd name="connsiteY8" fmla="*/ 130200 h 1887438"/>
                  <a:gd name="connsiteX9" fmla="*/ 1435225 w 4122766"/>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548408 w 4067107"/>
                  <a:gd name="connsiteY4" fmla="*/ 1275187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089096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747240"/>
                  <a:gd name="connsiteX1" fmla="*/ 59649 w 4067107"/>
                  <a:gd name="connsiteY1" fmla="*/ 527765 h 1747240"/>
                  <a:gd name="connsiteX2" fmla="*/ 1634007 w 4067107"/>
                  <a:gd name="connsiteY2" fmla="*/ 949184 h 1747240"/>
                  <a:gd name="connsiteX3" fmla="*/ 2142892 w 4067107"/>
                  <a:gd name="connsiteY3" fmla="*/ 1044600 h 1747240"/>
                  <a:gd name="connsiteX4" fmla="*/ 2476846 w 4067107"/>
                  <a:gd name="connsiteY4" fmla="*/ 1378554 h 1747240"/>
                  <a:gd name="connsiteX5" fmla="*/ 3004138 w 4067107"/>
                  <a:gd name="connsiteY5" fmla="*/ 1747240 h 1747240"/>
                  <a:gd name="connsiteX6" fmla="*/ 4067107 w 4067107"/>
                  <a:gd name="connsiteY6" fmla="*/ 1036649 h 1747240"/>
                  <a:gd name="connsiteX7" fmla="*/ 2842606 w 4067107"/>
                  <a:gd name="connsiteY7" fmla="*/ 18881 h 1747240"/>
                  <a:gd name="connsiteX8" fmla="*/ 2166745 w 4067107"/>
                  <a:gd name="connsiteY8" fmla="*/ 130200 h 1747240"/>
                  <a:gd name="connsiteX9" fmla="*/ 1435225 w 4067107"/>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3004138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2806187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7153" h="1747240">
                    <a:moveTo>
                      <a:pt x="1435225" y="376690"/>
                    </a:moveTo>
                    <a:cubicBezTo>
                      <a:pt x="921041" y="355486"/>
                      <a:pt x="168317" y="374040"/>
                      <a:pt x="59649" y="527765"/>
                    </a:cubicBezTo>
                    <a:cubicBezTo>
                      <a:pt x="-282257" y="890874"/>
                      <a:pt x="926341" y="920030"/>
                      <a:pt x="1634007" y="949184"/>
                    </a:cubicBezTo>
                    <a:cubicBezTo>
                      <a:pt x="1755927" y="988940"/>
                      <a:pt x="2020972" y="1004844"/>
                      <a:pt x="2142892" y="1044600"/>
                    </a:cubicBezTo>
                    <a:lnTo>
                      <a:pt x="2476846" y="1378554"/>
                    </a:lnTo>
                    <a:lnTo>
                      <a:pt x="2806187" y="1747240"/>
                    </a:lnTo>
                    <a:lnTo>
                      <a:pt x="3887153" y="784714"/>
                    </a:lnTo>
                    <a:cubicBezTo>
                      <a:pt x="3502840" y="495816"/>
                      <a:pt x="3512746" y="372650"/>
                      <a:pt x="2842606" y="18881"/>
                    </a:cubicBezTo>
                    <a:cubicBezTo>
                      <a:pt x="2541783" y="-38103"/>
                      <a:pt x="2417210" y="44060"/>
                      <a:pt x="2166745" y="130200"/>
                    </a:cubicBezTo>
                    <a:cubicBezTo>
                      <a:pt x="1932182" y="184534"/>
                      <a:pt x="1811587" y="315730"/>
                      <a:pt x="1435225" y="376690"/>
                    </a:cubicBezTo>
                    <a:close/>
                  </a:path>
                </a:pathLst>
              </a:custGeom>
              <a:solidFill>
                <a:srgbClr val="FEC88A"/>
              </a:solidFill>
              <a:ln w="342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a:solidFill>
                    <a:schemeClr val="tx1"/>
                  </a:solidFill>
                </a:endParaRPr>
              </a:p>
            </p:txBody>
          </p:sp>
          <p:sp>
            <p:nvSpPr>
              <p:cNvPr id="36" name="Freeform 19">
                <a:extLst>
                  <a:ext uri="{FF2B5EF4-FFF2-40B4-BE49-F238E27FC236}">
                    <a16:creationId xmlns:a16="http://schemas.microsoft.com/office/drawing/2014/main" id="{42144653-04A4-A8A5-0233-204FD308594A}"/>
                  </a:ext>
                </a:extLst>
              </p:cNvPr>
              <p:cNvSpPr/>
              <p:nvPr/>
            </p:nvSpPr>
            <p:spPr>
              <a:xfrm flipH="1">
                <a:off x="2156087" y="2217893"/>
                <a:ext cx="1545584" cy="794676"/>
              </a:xfrm>
              <a:custGeom>
                <a:avLst/>
                <a:gdLst>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35267 h 1979038"/>
                  <a:gd name="connsiteX1" fmla="*/ 659958 w 3347499"/>
                  <a:gd name="connsiteY1" fmla="*/ 78676 h 1979038"/>
                  <a:gd name="connsiteX2" fmla="*/ 373711 w 3347499"/>
                  <a:gd name="connsiteY2" fmla="*/ 23017 h 1979038"/>
                  <a:gd name="connsiteX3" fmla="*/ 95416 w 3347499"/>
                  <a:gd name="connsiteY3" fmla="*/ 38919 h 1979038"/>
                  <a:gd name="connsiteX4" fmla="*/ 111318 w 3347499"/>
                  <a:gd name="connsiteY4" fmla="*/ 134335 h 1979038"/>
                  <a:gd name="connsiteX5" fmla="*/ 0 w 3347499"/>
                  <a:gd name="connsiteY5" fmla="*/ 197946 h 1979038"/>
                  <a:gd name="connsiteX6" fmla="*/ 779228 w 3347499"/>
                  <a:gd name="connsiteY6" fmla="*/ 1247518 h 1979038"/>
                  <a:gd name="connsiteX7" fmla="*/ 1900362 w 3347499"/>
                  <a:gd name="connsiteY7" fmla="*/ 1979038 h 1979038"/>
                  <a:gd name="connsiteX8" fmla="*/ 3347499 w 3347499"/>
                  <a:gd name="connsiteY8" fmla="*/ 1637132 h 1979038"/>
                  <a:gd name="connsiteX9" fmla="*/ 1304013 w 3347499"/>
                  <a:gd name="connsiteY9" fmla="*/ 635267 h 1979038"/>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11318 w 3347499"/>
                  <a:gd name="connsiteY4" fmla="*/ 153906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811033 w 3347499"/>
                  <a:gd name="connsiteY6" fmla="*/ 1243235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863437"/>
                  <a:gd name="connsiteX1" fmla="*/ 659958 w 3347499"/>
                  <a:gd name="connsiteY1" fmla="*/ 98247 h 1863437"/>
                  <a:gd name="connsiteX2" fmla="*/ 373711 w 3347499"/>
                  <a:gd name="connsiteY2" fmla="*/ 42588 h 1863437"/>
                  <a:gd name="connsiteX3" fmla="*/ 95416 w 3347499"/>
                  <a:gd name="connsiteY3" fmla="*/ 58490 h 1863437"/>
                  <a:gd name="connsiteX4" fmla="*/ 174928 w 3347499"/>
                  <a:gd name="connsiteY4" fmla="*/ 177759 h 1863437"/>
                  <a:gd name="connsiteX5" fmla="*/ 0 w 3347499"/>
                  <a:gd name="connsiteY5" fmla="*/ 217517 h 1863437"/>
                  <a:gd name="connsiteX6" fmla="*/ 811033 w 3347499"/>
                  <a:gd name="connsiteY6" fmla="*/ 1243235 h 1863437"/>
                  <a:gd name="connsiteX7" fmla="*/ 1924216 w 3347499"/>
                  <a:gd name="connsiteY7" fmla="*/ 1863437 h 1863437"/>
                  <a:gd name="connsiteX8" fmla="*/ 3347499 w 3347499"/>
                  <a:gd name="connsiteY8" fmla="*/ 1656703 h 1863437"/>
                  <a:gd name="connsiteX9" fmla="*/ 1304013 w 3347499"/>
                  <a:gd name="connsiteY9" fmla="*/ 654838 h 1863437"/>
                  <a:gd name="connsiteX0" fmla="*/ 1304013 w 3347499"/>
                  <a:gd name="connsiteY0" fmla="*/ 654838 h 1982707"/>
                  <a:gd name="connsiteX1" fmla="*/ 659958 w 3347499"/>
                  <a:gd name="connsiteY1" fmla="*/ 98247 h 1982707"/>
                  <a:gd name="connsiteX2" fmla="*/ 373711 w 3347499"/>
                  <a:gd name="connsiteY2" fmla="*/ 42588 h 1982707"/>
                  <a:gd name="connsiteX3" fmla="*/ 95416 w 3347499"/>
                  <a:gd name="connsiteY3" fmla="*/ 58490 h 1982707"/>
                  <a:gd name="connsiteX4" fmla="*/ 174928 w 3347499"/>
                  <a:gd name="connsiteY4" fmla="*/ 177759 h 1982707"/>
                  <a:gd name="connsiteX5" fmla="*/ 0 w 3347499"/>
                  <a:gd name="connsiteY5" fmla="*/ 217517 h 1982707"/>
                  <a:gd name="connsiteX6" fmla="*/ 811033 w 3347499"/>
                  <a:gd name="connsiteY6" fmla="*/ 1243235 h 1982707"/>
                  <a:gd name="connsiteX7" fmla="*/ 2146852 w 3347499"/>
                  <a:gd name="connsiteY7" fmla="*/ 1982707 h 1982707"/>
                  <a:gd name="connsiteX8" fmla="*/ 3347499 w 3347499"/>
                  <a:gd name="connsiteY8" fmla="*/ 1656703 h 1982707"/>
                  <a:gd name="connsiteX9" fmla="*/ 1304013 w 3347499"/>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1304013 w 3387256"/>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304013 w 3387256"/>
                  <a:gd name="connsiteY10" fmla="*/ 654838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72207 w 3753016"/>
                  <a:gd name="connsiteY11" fmla="*/ 630984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5192 h 1985110"/>
                  <a:gd name="connsiteX1" fmla="*/ 699714 w 3753016"/>
                  <a:gd name="connsiteY1" fmla="*/ 92698 h 1985110"/>
                  <a:gd name="connsiteX2" fmla="*/ 397565 w 3753016"/>
                  <a:gd name="connsiteY2" fmla="*/ 37040 h 1985110"/>
                  <a:gd name="connsiteX3" fmla="*/ 95416 w 3753016"/>
                  <a:gd name="connsiteY3" fmla="*/ 60893 h 1985110"/>
                  <a:gd name="connsiteX4" fmla="*/ 119269 w 3753016"/>
                  <a:gd name="connsiteY4" fmla="*/ 172211 h 1985110"/>
                  <a:gd name="connsiteX5" fmla="*/ 0 w 3753016"/>
                  <a:gd name="connsiteY5" fmla="*/ 219920 h 1985110"/>
                  <a:gd name="connsiteX6" fmla="*/ 811033 w 3753016"/>
                  <a:gd name="connsiteY6" fmla="*/ 1245638 h 1985110"/>
                  <a:gd name="connsiteX7" fmla="*/ 2146852 w 3753016"/>
                  <a:gd name="connsiteY7" fmla="*/ 1985110 h 1985110"/>
                  <a:gd name="connsiteX8" fmla="*/ 3753016 w 3753016"/>
                  <a:gd name="connsiteY8" fmla="*/ 1500080 h 1985110"/>
                  <a:gd name="connsiteX9" fmla="*/ 2409244 w 3753016"/>
                  <a:gd name="connsiteY9" fmla="*/ 1293347 h 1985110"/>
                  <a:gd name="connsiteX10" fmla="*/ 755373 w 3753016"/>
                  <a:gd name="connsiteY10" fmla="*/ 871927 h 1985110"/>
                  <a:gd name="connsiteX11" fmla="*/ 1311965 w 3753016"/>
                  <a:gd name="connsiteY11" fmla="*/ 665192 h 1985110"/>
                  <a:gd name="connsiteX0" fmla="*/ 1311965 w 3753016"/>
                  <a:gd name="connsiteY0" fmla="*/ 670630 h 1990548"/>
                  <a:gd name="connsiteX1" fmla="*/ 699714 w 3753016"/>
                  <a:gd name="connsiteY1" fmla="*/ 98136 h 1990548"/>
                  <a:gd name="connsiteX2" fmla="*/ 453224 w 3753016"/>
                  <a:gd name="connsiteY2" fmla="*/ 26576 h 1990548"/>
                  <a:gd name="connsiteX3" fmla="*/ 95416 w 3753016"/>
                  <a:gd name="connsiteY3" fmla="*/ 66331 h 1990548"/>
                  <a:gd name="connsiteX4" fmla="*/ 119269 w 3753016"/>
                  <a:gd name="connsiteY4" fmla="*/ 177649 h 1990548"/>
                  <a:gd name="connsiteX5" fmla="*/ 0 w 3753016"/>
                  <a:gd name="connsiteY5" fmla="*/ 225358 h 1990548"/>
                  <a:gd name="connsiteX6" fmla="*/ 811033 w 3753016"/>
                  <a:gd name="connsiteY6" fmla="*/ 1251076 h 1990548"/>
                  <a:gd name="connsiteX7" fmla="*/ 2146852 w 3753016"/>
                  <a:gd name="connsiteY7" fmla="*/ 1990548 h 1990548"/>
                  <a:gd name="connsiteX8" fmla="*/ 3753016 w 3753016"/>
                  <a:gd name="connsiteY8" fmla="*/ 1505518 h 1990548"/>
                  <a:gd name="connsiteX9" fmla="*/ 2409244 w 3753016"/>
                  <a:gd name="connsiteY9" fmla="*/ 1298785 h 1990548"/>
                  <a:gd name="connsiteX10" fmla="*/ 755373 w 3753016"/>
                  <a:gd name="connsiteY10" fmla="*/ 877365 h 1990548"/>
                  <a:gd name="connsiteX11" fmla="*/ 1311965 w 3753016"/>
                  <a:gd name="connsiteY11" fmla="*/ 670630 h 1990548"/>
                  <a:gd name="connsiteX0" fmla="*/ 1311965 w 3753016"/>
                  <a:gd name="connsiteY0" fmla="*/ 671729 h 1991647"/>
                  <a:gd name="connsiteX1" fmla="*/ 699714 w 3753016"/>
                  <a:gd name="connsiteY1" fmla="*/ 99235 h 1991647"/>
                  <a:gd name="connsiteX2" fmla="*/ 453224 w 3753016"/>
                  <a:gd name="connsiteY2" fmla="*/ 27675 h 1991647"/>
                  <a:gd name="connsiteX3" fmla="*/ 95416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37304 w 3778355"/>
                  <a:gd name="connsiteY0" fmla="*/ 671729 h 1991647"/>
                  <a:gd name="connsiteX1" fmla="*/ 725053 w 3778355"/>
                  <a:gd name="connsiteY1" fmla="*/ 99235 h 1991647"/>
                  <a:gd name="connsiteX2" fmla="*/ 478563 w 3778355"/>
                  <a:gd name="connsiteY2" fmla="*/ 27675 h 1991647"/>
                  <a:gd name="connsiteX3" fmla="*/ 152560 w 3778355"/>
                  <a:gd name="connsiteY3" fmla="*/ 67430 h 1991647"/>
                  <a:gd name="connsiteX4" fmla="*/ 232072 w 3778355"/>
                  <a:gd name="connsiteY4" fmla="*/ 186702 h 1991647"/>
                  <a:gd name="connsiteX5" fmla="*/ 25339 w 3778355"/>
                  <a:gd name="connsiteY5" fmla="*/ 226457 h 1991647"/>
                  <a:gd name="connsiteX6" fmla="*/ 836372 w 3778355"/>
                  <a:gd name="connsiteY6" fmla="*/ 1252175 h 1991647"/>
                  <a:gd name="connsiteX7" fmla="*/ 2172191 w 3778355"/>
                  <a:gd name="connsiteY7" fmla="*/ 1991647 h 1991647"/>
                  <a:gd name="connsiteX8" fmla="*/ 3778355 w 3778355"/>
                  <a:gd name="connsiteY8" fmla="*/ 1506617 h 1991647"/>
                  <a:gd name="connsiteX9" fmla="*/ 2434583 w 3778355"/>
                  <a:gd name="connsiteY9" fmla="*/ 1299884 h 1991647"/>
                  <a:gd name="connsiteX10" fmla="*/ 780712 w 3778355"/>
                  <a:gd name="connsiteY10" fmla="*/ 878464 h 1991647"/>
                  <a:gd name="connsiteX11" fmla="*/ 1337304 w 3778355"/>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206733 w 3753016"/>
                  <a:gd name="connsiteY4" fmla="*/ 186702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9647"/>
                  <a:gd name="connsiteX1" fmla="*/ 699714 w 3753016"/>
                  <a:gd name="connsiteY1" fmla="*/ 99235 h 1929647"/>
                  <a:gd name="connsiteX2" fmla="*/ 453224 w 3753016"/>
                  <a:gd name="connsiteY2" fmla="*/ 27675 h 1929647"/>
                  <a:gd name="connsiteX3" fmla="*/ 127221 w 3753016"/>
                  <a:gd name="connsiteY3" fmla="*/ 67430 h 1929647"/>
                  <a:gd name="connsiteX4" fmla="*/ 166977 w 3753016"/>
                  <a:gd name="connsiteY4" fmla="*/ 154897 h 1929647"/>
                  <a:gd name="connsiteX5" fmla="*/ 0 w 3753016"/>
                  <a:gd name="connsiteY5" fmla="*/ 226457 h 1929647"/>
                  <a:gd name="connsiteX6" fmla="*/ 818984 w 3753016"/>
                  <a:gd name="connsiteY6" fmla="*/ 1347591 h 1929647"/>
                  <a:gd name="connsiteX7" fmla="*/ 2011680 w 3753016"/>
                  <a:gd name="connsiteY7" fmla="*/ 1928037 h 1929647"/>
                  <a:gd name="connsiteX8" fmla="*/ 3753016 w 3753016"/>
                  <a:gd name="connsiteY8" fmla="*/ 1506617 h 1929647"/>
                  <a:gd name="connsiteX9" fmla="*/ 2409244 w 3753016"/>
                  <a:gd name="connsiteY9" fmla="*/ 1299884 h 1929647"/>
                  <a:gd name="connsiteX10" fmla="*/ 755373 w 3753016"/>
                  <a:gd name="connsiteY10" fmla="*/ 878464 h 1929647"/>
                  <a:gd name="connsiteX11" fmla="*/ 1311965 w 3753016"/>
                  <a:gd name="connsiteY11" fmla="*/ 671729 h 192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3016" h="1929647">
                    <a:moveTo>
                      <a:pt x="1311965" y="671729"/>
                    </a:moveTo>
                    <a:cubicBezTo>
                      <a:pt x="1166191" y="480897"/>
                      <a:pt x="893195" y="-35936"/>
                      <a:pt x="699714" y="99235"/>
                    </a:cubicBezTo>
                    <a:cubicBezTo>
                      <a:pt x="667909" y="136342"/>
                      <a:pt x="636104" y="-73042"/>
                      <a:pt x="453224" y="27675"/>
                    </a:cubicBezTo>
                    <a:cubicBezTo>
                      <a:pt x="360459" y="32976"/>
                      <a:pt x="331304" y="-57141"/>
                      <a:pt x="127221" y="67430"/>
                    </a:cubicBezTo>
                    <a:cubicBezTo>
                      <a:pt x="74212" y="88634"/>
                      <a:pt x="188181" y="128392"/>
                      <a:pt x="166977" y="154897"/>
                    </a:cubicBezTo>
                    <a:cubicBezTo>
                      <a:pt x="145773" y="181402"/>
                      <a:pt x="70236" y="131041"/>
                      <a:pt x="0" y="226457"/>
                    </a:cubicBezTo>
                    <a:cubicBezTo>
                      <a:pt x="272995" y="600168"/>
                      <a:pt x="673210" y="1283981"/>
                      <a:pt x="818984" y="1347591"/>
                    </a:cubicBezTo>
                    <a:cubicBezTo>
                      <a:pt x="1216549" y="1541073"/>
                      <a:pt x="1741336" y="1885630"/>
                      <a:pt x="2011680" y="1928037"/>
                    </a:cubicBezTo>
                    <a:cubicBezTo>
                      <a:pt x="2266121" y="1954542"/>
                      <a:pt x="3172571" y="1647090"/>
                      <a:pt x="3753016" y="1506617"/>
                    </a:cubicBezTo>
                    <a:cubicBezTo>
                      <a:pt x="3697357" y="1407226"/>
                      <a:pt x="3208351" y="1168688"/>
                      <a:pt x="2409244" y="1299884"/>
                    </a:cubicBezTo>
                    <a:cubicBezTo>
                      <a:pt x="489003" y="1295909"/>
                      <a:pt x="734169" y="972555"/>
                      <a:pt x="755373" y="878464"/>
                    </a:cubicBezTo>
                    <a:cubicBezTo>
                      <a:pt x="816333" y="727390"/>
                      <a:pt x="1115833" y="695583"/>
                      <a:pt x="1311965" y="671729"/>
                    </a:cubicBezTo>
                    <a:close/>
                  </a:path>
                </a:pathLst>
              </a:custGeom>
              <a:solidFill>
                <a:srgbClr val="FEC88A"/>
              </a:solidFill>
              <a:ln w="342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a:solidFill>
                    <a:schemeClr val="tx1"/>
                  </a:solidFill>
                </a:endParaRPr>
              </a:p>
            </p:txBody>
          </p:sp>
        </p:grpSp>
        <p:sp>
          <p:nvSpPr>
            <p:cNvPr id="39" name="직사각형 51">
              <a:extLst>
                <a:ext uri="{FF2B5EF4-FFF2-40B4-BE49-F238E27FC236}">
                  <a16:creationId xmlns:a16="http://schemas.microsoft.com/office/drawing/2014/main" id="{890C3A9D-736D-515B-0D20-C61BC5619FD5}"/>
                </a:ext>
              </a:extLst>
            </p:cNvPr>
            <p:cNvSpPr/>
            <p:nvPr/>
          </p:nvSpPr>
          <p:spPr>
            <a:xfrm rot="13659860" flipV="1">
              <a:off x="7239725" y="5098226"/>
              <a:ext cx="357080" cy="886408"/>
            </a:xfrm>
            <a:prstGeom prst="rect">
              <a:avLst/>
            </a:prstGeom>
            <a:solidFill>
              <a:schemeClr val="accent1"/>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050" name="Picture 2" descr="Services | Elixir Group">
              <a:extLst>
                <a:ext uri="{FF2B5EF4-FFF2-40B4-BE49-F238E27FC236}">
                  <a16:creationId xmlns:a16="http://schemas.microsoft.com/office/drawing/2014/main" id="{596FBBD5-17A5-1A20-C17E-A709774255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6160"/>
            <a:stretch>
              <a:fillRect/>
            </a:stretch>
          </p:blipFill>
          <p:spPr bwMode="auto">
            <a:xfrm>
              <a:off x="5870284" y="1973590"/>
              <a:ext cx="646596" cy="606541"/>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TextBox 40">
            <a:extLst>
              <a:ext uri="{FF2B5EF4-FFF2-40B4-BE49-F238E27FC236}">
                <a16:creationId xmlns:a16="http://schemas.microsoft.com/office/drawing/2014/main" id="{828E77C2-59FF-5AD2-7F93-637FF4D64A06}"/>
              </a:ext>
            </a:extLst>
          </p:cNvPr>
          <p:cNvSpPr txBox="1"/>
          <p:nvPr/>
        </p:nvSpPr>
        <p:spPr>
          <a:xfrm>
            <a:off x="76342" y="4800284"/>
            <a:ext cx="4987950" cy="1419876"/>
          </a:xfrm>
          <a:prstGeom prst="rect">
            <a:avLst/>
          </a:prstGeom>
          <a:noFill/>
        </p:spPr>
        <p:txBody>
          <a:bodyPr wrap="square" lIns="91440" tIns="45720" rIns="91440" bIns="45720" rtlCol="0" anchor="t">
            <a:spAutoFit/>
          </a:bodyPr>
          <a:lstStyle/>
          <a:p>
            <a:pPr algn="just"/>
            <a:r>
              <a:rPr lang="en-US" sz="1600" b="1">
                <a:solidFill>
                  <a:schemeClr val="bg1">
                    <a:lumMod val="50000"/>
                  </a:schemeClr>
                </a:solidFill>
              </a:rPr>
              <a:t>Innovative Aspects</a:t>
            </a:r>
          </a:p>
          <a:p>
            <a:pPr marL="285750" indent="-285750" algn="just">
              <a:lnSpc>
                <a:spcPct val="150000"/>
              </a:lnSpc>
              <a:buFont typeface="Arial" panose="020B0604020202020204" pitchFamily="34" charset="0"/>
              <a:buChar char="•"/>
            </a:pPr>
            <a:r>
              <a:rPr lang="en-US" sz="1200"/>
              <a:t>First-of-its-kind LCA/CFP methodology for Serbia’s chemical sector</a:t>
            </a:r>
          </a:p>
          <a:p>
            <a:pPr marL="285750" indent="-285750" algn="just">
              <a:lnSpc>
                <a:spcPct val="150000"/>
              </a:lnSpc>
              <a:buFont typeface="Arial" panose="020B0604020202020204" pitchFamily="34" charset="0"/>
              <a:buChar char="•"/>
            </a:pPr>
            <a:r>
              <a:rPr lang="en-US" sz="1200"/>
              <a:t>Potential to scale from product-level to company-wide assessments</a:t>
            </a:r>
          </a:p>
          <a:p>
            <a:pPr marL="285750" indent="-285750" algn="just">
              <a:lnSpc>
                <a:spcPct val="150000"/>
              </a:lnSpc>
              <a:buFont typeface="Arial" panose="020B0604020202020204" pitchFamily="34" charset="0"/>
              <a:buChar char="•"/>
            </a:pPr>
            <a:r>
              <a:rPr lang="en-US" sz="1200"/>
              <a:t>Supports long-term climate policy compliance and carbon cost mitigation</a:t>
            </a:r>
          </a:p>
        </p:txBody>
      </p:sp>
      <p:sp>
        <p:nvSpPr>
          <p:cNvPr id="44" name="TextBox 43">
            <a:extLst>
              <a:ext uri="{FF2B5EF4-FFF2-40B4-BE49-F238E27FC236}">
                <a16:creationId xmlns:a16="http://schemas.microsoft.com/office/drawing/2014/main" id="{1B0DDACC-BA33-C0A3-A27A-F6C6E9834266}"/>
              </a:ext>
            </a:extLst>
          </p:cNvPr>
          <p:cNvSpPr txBox="1"/>
          <p:nvPr/>
        </p:nvSpPr>
        <p:spPr>
          <a:xfrm>
            <a:off x="7225803" y="1459485"/>
            <a:ext cx="4273985" cy="619657"/>
          </a:xfrm>
          <a:prstGeom prst="rect">
            <a:avLst/>
          </a:prstGeom>
          <a:noFill/>
        </p:spPr>
        <p:txBody>
          <a:bodyPr wrap="square" lIns="91440" tIns="45720" rIns="91440" bIns="45720" rtlCol="0" anchor="t">
            <a:spAutoFit/>
          </a:bodyPr>
          <a:lstStyle/>
          <a:p>
            <a:pPr algn="r">
              <a:lnSpc>
                <a:spcPct val="150000"/>
              </a:lnSpc>
            </a:pPr>
            <a:r>
              <a:rPr lang="en-US" altLang="ko-KR" sz="1200">
                <a:cs typeface="Arial" pitchFamily="34" charset="0"/>
              </a:rPr>
              <a:t>Coordination with the EU Green deal resulted in Elixir Group publishing </a:t>
            </a:r>
            <a:r>
              <a:rPr lang="en-US" altLang="ko-KR" sz="1200">
                <a:cs typeface="Arial" pitchFamily="34" charset="0"/>
                <a:hlinkClick r:id="rId4"/>
              </a:rPr>
              <a:t>sustainability report</a:t>
            </a:r>
            <a:r>
              <a:rPr lang="en-US" altLang="ko-KR" sz="1200">
                <a:cs typeface="Arial" pitchFamily="34" charset="0"/>
              </a:rPr>
              <a:t> starting from 2022</a:t>
            </a:r>
            <a:endParaRPr lang="en-US"/>
          </a:p>
        </p:txBody>
      </p:sp>
      <p:sp>
        <p:nvSpPr>
          <p:cNvPr id="52" name="Right Triangle 17">
            <a:extLst>
              <a:ext uri="{FF2B5EF4-FFF2-40B4-BE49-F238E27FC236}">
                <a16:creationId xmlns:a16="http://schemas.microsoft.com/office/drawing/2014/main" id="{246408E5-664D-1F6C-3286-D5F9CCC5C1A4}"/>
              </a:ext>
            </a:extLst>
          </p:cNvPr>
          <p:cNvSpPr>
            <a:spLocks noChangeAspect="1"/>
          </p:cNvSpPr>
          <p:nvPr/>
        </p:nvSpPr>
        <p:spPr>
          <a:xfrm>
            <a:off x="11579036" y="1496048"/>
            <a:ext cx="460776" cy="548640"/>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B40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56" name="Graphic 55" descr="Open hand with plant outline">
            <a:extLst>
              <a:ext uri="{FF2B5EF4-FFF2-40B4-BE49-F238E27FC236}">
                <a16:creationId xmlns:a16="http://schemas.microsoft.com/office/drawing/2014/main" id="{F106E10F-673F-2B30-408F-2B9B167EF1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10197" y="2304865"/>
            <a:ext cx="548640" cy="548640"/>
          </a:xfrm>
          <a:prstGeom prst="rect">
            <a:avLst/>
          </a:prstGeom>
        </p:spPr>
      </p:pic>
      <p:sp>
        <p:nvSpPr>
          <p:cNvPr id="57" name="TextBox 56">
            <a:extLst>
              <a:ext uri="{FF2B5EF4-FFF2-40B4-BE49-F238E27FC236}">
                <a16:creationId xmlns:a16="http://schemas.microsoft.com/office/drawing/2014/main" id="{13722073-7F6E-009E-58E2-F569E6322507}"/>
              </a:ext>
            </a:extLst>
          </p:cNvPr>
          <p:cNvSpPr txBox="1"/>
          <p:nvPr/>
        </p:nvSpPr>
        <p:spPr>
          <a:xfrm>
            <a:off x="7084046" y="2522647"/>
            <a:ext cx="4273985" cy="276999"/>
          </a:xfrm>
          <a:prstGeom prst="rect">
            <a:avLst/>
          </a:prstGeom>
          <a:noFill/>
        </p:spPr>
        <p:txBody>
          <a:bodyPr wrap="square" rtlCol="0">
            <a:spAutoFit/>
          </a:bodyPr>
          <a:lstStyle/>
          <a:p>
            <a:pPr algn="r"/>
            <a:r>
              <a:rPr lang="en-US" altLang="ko-KR" sz="1200" dirty="0">
                <a:cs typeface="Arial" pitchFamily="34" charset="0"/>
              </a:rPr>
              <a:t>In 2025, the company issued its first green bond of EUR 35 Mn</a:t>
            </a:r>
          </a:p>
        </p:txBody>
      </p:sp>
      <p:sp>
        <p:nvSpPr>
          <p:cNvPr id="58" name="TextBox 57">
            <a:extLst>
              <a:ext uri="{FF2B5EF4-FFF2-40B4-BE49-F238E27FC236}">
                <a16:creationId xmlns:a16="http://schemas.microsoft.com/office/drawing/2014/main" id="{69399C41-9E37-700B-79D7-62226567D530}"/>
              </a:ext>
            </a:extLst>
          </p:cNvPr>
          <p:cNvSpPr txBox="1"/>
          <p:nvPr/>
        </p:nvSpPr>
        <p:spPr>
          <a:xfrm>
            <a:off x="6914911" y="774113"/>
            <a:ext cx="4500270" cy="338554"/>
          </a:xfrm>
          <a:prstGeom prst="rect">
            <a:avLst/>
          </a:prstGeom>
          <a:noFill/>
        </p:spPr>
        <p:txBody>
          <a:bodyPr wrap="square" rtlCol="0">
            <a:spAutoFit/>
          </a:bodyPr>
          <a:lstStyle/>
          <a:p>
            <a:pPr algn="just"/>
            <a:r>
              <a:rPr lang="en-US" sz="1600" b="1">
                <a:solidFill>
                  <a:schemeClr val="bg1">
                    <a:lumMod val="50000"/>
                  </a:schemeClr>
                </a:solidFill>
              </a:rPr>
              <a:t>Reporting and Compliance Initiatives</a:t>
            </a:r>
          </a:p>
        </p:txBody>
      </p:sp>
      <p:pic>
        <p:nvPicPr>
          <p:cNvPr id="2052" name="Picture 4" descr="Prahovo 2027 | Elixir Group">
            <a:extLst>
              <a:ext uri="{FF2B5EF4-FFF2-40B4-BE49-F238E27FC236}">
                <a16:creationId xmlns:a16="http://schemas.microsoft.com/office/drawing/2014/main" id="{455A9E4F-CC8F-7C43-48A1-6E0550EC0333}"/>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02973" y="3174400"/>
            <a:ext cx="979714" cy="548640"/>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201B5AAB-7DDF-61BA-9809-A2540E192B53}"/>
              </a:ext>
            </a:extLst>
          </p:cNvPr>
          <p:cNvSpPr txBox="1"/>
          <p:nvPr/>
        </p:nvSpPr>
        <p:spPr>
          <a:xfrm>
            <a:off x="6786896" y="3041417"/>
            <a:ext cx="4356212" cy="896656"/>
          </a:xfrm>
          <a:prstGeom prst="rect">
            <a:avLst/>
          </a:prstGeom>
          <a:noFill/>
        </p:spPr>
        <p:txBody>
          <a:bodyPr wrap="square" lIns="91440" tIns="45720" rIns="91440" bIns="45720" rtlCol="0" anchor="t">
            <a:spAutoFit/>
          </a:bodyPr>
          <a:lstStyle/>
          <a:p>
            <a:pPr algn="r">
              <a:lnSpc>
                <a:spcPct val="150000"/>
              </a:lnSpc>
            </a:pPr>
            <a:r>
              <a:rPr lang="en-US" altLang="ko-KR" sz="1200" b="1" dirty="0" err="1">
                <a:ea typeface="맑은 고딕"/>
                <a:cs typeface="Arial"/>
              </a:rPr>
              <a:t>Prahovo</a:t>
            </a:r>
            <a:r>
              <a:rPr lang="en-US" altLang="ko-KR" sz="1200" b="1" dirty="0">
                <a:ea typeface="맑은 고딕"/>
                <a:cs typeface="Arial"/>
              </a:rPr>
              <a:t> 2027:</a:t>
            </a:r>
            <a:r>
              <a:rPr lang="en-US" altLang="ko-KR" sz="1200" dirty="0">
                <a:ea typeface="맑은 고딕"/>
                <a:cs typeface="Arial"/>
              </a:rPr>
              <a:t> EUR 300 Mn investment in sustainable transformation, which includes, 3 greenfield plants and a Water to Energy Plant</a:t>
            </a:r>
            <a:endParaRPr lang="en-US" dirty="0">
              <a:ea typeface="맑은 고딕"/>
              <a:cs typeface="Arial"/>
            </a:endParaRPr>
          </a:p>
        </p:txBody>
      </p:sp>
      <p:grpSp>
        <p:nvGrpSpPr>
          <p:cNvPr id="1032" name="Group 1031">
            <a:extLst>
              <a:ext uri="{FF2B5EF4-FFF2-40B4-BE49-F238E27FC236}">
                <a16:creationId xmlns:a16="http://schemas.microsoft.com/office/drawing/2014/main" id="{19EFE61C-19D0-DB58-74DE-51634E167E9F}"/>
              </a:ext>
            </a:extLst>
          </p:cNvPr>
          <p:cNvGrpSpPr/>
          <p:nvPr/>
        </p:nvGrpSpPr>
        <p:grpSpPr>
          <a:xfrm>
            <a:off x="11497861" y="4228200"/>
            <a:ext cx="731520" cy="731520"/>
            <a:chOff x="8792024" y="4626597"/>
            <a:chExt cx="1159032" cy="1034427"/>
          </a:xfrm>
          <a:solidFill>
            <a:srgbClr val="0B4058"/>
          </a:solidFill>
        </p:grpSpPr>
        <p:pic>
          <p:nvPicPr>
            <p:cNvPr id="1024" name="Graphic 1023" descr="Earth globe: Africa and Europe with solid fill">
              <a:extLst>
                <a:ext uri="{FF2B5EF4-FFF2-40B4-BE49-F238E27FC236}">
                  <a16:creationId xmlns:a16="http://schemas.microsoft.com/office/drawing/2014/main" id="{C54939D1-C7ED-612A-A49A-881D458B38F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92024" y="4746624"/>
              <a:ext cx="914400" cy="914400"/>
            </a:xfrm>
            <a:prstGeom prst="rect">
              <a:avLst/>
            </a:prstGeom>
          </p:spPr>
        </p:pic>
        <p:pic>
          <p:nvPicPr>
            <p:cNvPr id="1030" name="Graphic 1029" descr="Production with solid fill">
              <a:extLst>
                <a:ext uri="{FF2B5EF4-FFF2-40B4-BE49-F238E27FC236}">
                  <a16:creationId xmlns:a16="http://schemas.microsoft.com/office/drawing/2014/main" id="{108405D5-12E5-F8EB-A019-7E0D72DD2162}"/>
                </a:ext>
              </a:extLst>
            </p:cNvPr>
            <p:cNvPicPr>
              <a:picLocks noChangeAspect="1"/>
            </p:cNvPicPr>
            <p:nvPr/>
          </p:nvPicPr>
          <p:blipFill>
            <a:blip r:embed="rId10">
              <a:extLst>
                <a:ext uri="{96DAC541-7B7A-43D3-8B79-37D633B846F1}">
                  <asvg:svgBlip xmlns:asvg="http://schemas.microsoft.com/office/drawing/2016/SVG/main" r:embed="rId11"/>
                </a:ext>
              </a:extLst>
            </a:blip>
            <a:srcRect b="54259"/>
            <a:stretch>
              <a:fillRect/>
            </a:stretch>
          </p:blipFill>
          <p:spPr>
            <a:xfrm>
              <a:off x="9338694" y="4626597"/>
              <a:ext cx="612362" cy="280098"/>
            </a:xfrm>
            <a:prstGeom prst="rect">
              <a:avLst/>
            </a:prstGeom>
          </p:spPr>
        </p:pic>
        <p:pic>
          <p:nvPicPr>
            <p:cNvPr id="1031" name="Graphic 1030" descr="Production with solid fill">
              <a:extLst>
                <a:ext uri="{FF2B5EF4-FFF2-40B4-BE49-F238E27FC236}">
                  <a16:creationId xmlns:a16="http://schemas.microsoft.com/office/drawing/2014/main" id="{A4D00749-B2E6-BC2B-E2E0-6E69693F4007}"/>
                </a:ext>
              </a:extLst>
            </p:cNvPr>
            <p:cNvPicPr>
              <a:picLocks noChangeAspect="1"/>
            </p:cNvPicPr>
            <p:nvPr/>
          </p:nvPicPr>
          <p:blipFill>
            <a:blip r:embed="rId10">
              <a:extLst>
                <a:ext uri="{96DAC541-7B7A-43D3-8B79-37D633B846F1}">
                  <asvg:svgBlip xmlns:asvg="http://schemas.microsoft.com/office/drawing/2016/SVG/main" r:embed="rId11"/>
                </a:ext>
              </a:extLst>
            </a:blip>
            <a:srcRect b="54259"/>
            <a:stretch>
              <a:fillRect/>
            </a:stretch>
          </p:blipFill>
          <p:spPr>
            <a:xfrm>
              <a:off x="8972007" y="4647551"/>
              <a:ext cx="612362" cy="280098"/>
            </a:xfrm>
            <a:prstGeom prst="rect">
              <a:avLst/>
            </a:prstGeom>
          </p:spPr>
        </p:pic>
      </p:grpSp>
      <p:sp>
        <p:nvSpPr>
          <p:cNvPr id="1033" name="TextBox 1032">
            <a:extLst>
              <a:ext uri="{FF2B5EF4-FFF2-40B4-BE49-F238E27FC236}">
                <a16:creationId xmlns:a16="http://schemas.microsoft.com/office/drawing/2014/main" id="{99603262-DBCD-CBD6-A5F4-E4D3D696E3E2}"/>
              </a:ext>
            </a:extLst>
          </p:cNvPr>
          <p:cNvSpPr txBox="1"/>
          <p:nvPr/>
        </p:nvSpPr>
        <p:spPr>
          <a:xfrm>
            <a:off x="6541032" y="4225896"/>
            <a:ext cx="4954332" cy="896656"/>
          </a:xfrm>
          <a:prstGeom prst="rect">
            <a:avLst/>
          </a:prstGeom>
          <a:noFill/>
        </p:spPr>
        <p:txBody>
          <a:bodyPr wrap="square" lIns="91440" tIns="45720" rIns="91440" bIns="45720" rtlCol="0" anchor="t">
            <a:spAutoFit/>
          </a:bodyPr>
          <a:lstStyle/>
          <a:p>
            <a:pPr marL="171450" indent="-171450" algn="r">
              <a:lnSpc>
                <a:spcPct val="150000"/>
              </a:lnSpc>
              <a:buFont typeface="Arial" panose="020B0604020202020204" pitchFamily="34" charset="0"/>
              <a:buChar char="•"/>
            </a:pPr>
            <a:r>
              <a:rPr lang="en-US" altLang="ko-KR" sz="1200">
                <a:cs typeface="Arial" pitchFamily="34" charset="0"/>
              </a:rPr>
              <a:t>Actively tracking Scope 1, 2, and preparing for Scope 3 emissions.</a:t>
            </a:r>
            <a:endParaRPr lang="en-US"/>
          </a:p>
          <a:p>
            <a:pPr marL="171450" indent="-171450" algn="r">
              <a:lnSpc>
                <a:spcPct val="150000"/>
              </a:lnSpc>
              <a:buFont typeface="Arial" panose="020B0604020202020204" pitchFamily="34" charset="0"/>
              <a:buChar char="•"/>
            </a:pPr>
            <a:r>
              <a:rPr lang="en-US" altLang="ko-KR" sz="1200">
                <a:cs typeface="Arial" pitchFamily="34" charset="0"/>
              </a:rPr>
              <a:t>50% reduction in energy use per ton of phosphoric acid via advanced tech.</a:t>
            </a:r>
          </a:p>
        </p:txBody>
      </p:sp>
    </p:spTree>
    <p:extLst>
      <p:ext uri="{BB962C8B-B14F-4D97-AF65-F5344CB8AC3E}">
        <p14:creationId xmlns:p14="http://schemas.microsoft.com/office/powerpoint/2010/main" val="926166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C02B8-2498-2BE4-393C-763B697880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DBAF9C-260E-B301-5335-5B8C35F8DF3A}"/>
              </a:ext>
            </a:extLst>
          </p:cNvPr>
          <p:cNvSpPr>
            <a:spLocks noGrp="1"/>
          </p:cNvSpPr>
          <p:nvPr>
            <p:ph type="title"/>
          </p:nvPr>
        </p:nvSpPr>
        <p:spPr>
          <a:xfrm>
            <a:off x="76199" y="155576"/>
            <a:ext cx="11794393" cy="520700"/>
          </a:xfrm>
        </p:spPr>
        <p:txBody>
          <a:bodyPr vert="horz" lIns="91440" tIns="45720" rIns="91440" bIns="45720" rtlCol="0" anchor="ctr">
            <a:noAutofit/>
          </a:bodyPr>
          <a:lstStyle/>
          <a:p>
            <a:r>
              <a:rPr lang="en-US" sz="2000" dirty="0"/>
              <a:t>Case Study: De-carbonization in the Western Balkans – North Macedonia, Bosnia, Kosovo and Albania</a:t>
            </a:r>
          </a:p>
        </p:txBody>
      </p:sp>
      <p:cxnSp>
        <p:nvCxnSpPr>
          <p:cNvPr id="5" name="Straight Connector 4">
            <a:extLst>
              <a:ext uri="{FF2B5EF4-FFF2-40B4-BE49-F238E27FC236}">
                <a16:creationId xmlns:a16="http://schemas.microsoft.com/office/drawing/2014/main" id="{7F50BE54-AF35-0E39-9F94-C0129A5F6F7C}"/>
              </a:ext>
            </a:extLst>
          </p:cNvPr>
          <p:cNvCxnSpPr/>
          <p:nvPr/>
        </p:nvCxnSpPr>
        <p:spPr>
          <a:xfrm>
            <a:off x="171450" y="676276"/>
            <a:ext cx="11795760" cy="0"/>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2862729-BA57-86DD-0BC7-0D2B6791D085}"/>
              </a:ext>
            </a:extLst>
          </p:cNvPr>
          <p:cNvCxnSpPr/>
          <p:nvPr/>
        </p:nvCxnSpPr>
        <p:spPr>
          <a:xfrm>
            <a:off x="1457325" y="6219826"/>
            <a:ext cx="10515600" cy="0"/>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67BC27AC-A4EC-78D6-5BDA-2E6470F36871}"/>
              </a:ext>
            </a:extLst>
          </p:cNvPr>
          <p:cNvSpPr txBox="1"/>
          <p:nvPr/>
        </p:nvSpPr>
        <p:spPr>
          <a:xfrm>
            <a:off x="79009" y="676577"/>
            <a:ext cx="5216706" cy="5584628"/>
          </a:xfrm>
          <a:prstGeom prst="rect">
            <a:avLst/>
          </a:prstGeom>
          <a:noFill/>
        </p:spPr>
        <p:txBody>
          <a:bodyPr wrap="square" lIns="91440" tIns="45720" rIns="91440" bIns="45720" rtlCol="0" anchor="t">
            <a:spAutoFit/>
          </a:bodyPr>
          <a:lstStyle/>
          <a:p>
            <a:pPr algn="just"/>
            <a:r>
              <a:rPr lang="en-US" sz="1600" b="1" dirty="0"/>
              <a:t>North Macedonia</a:t>
            </a:r>
          </a:p>
          <a:p>
            <a:pPr marL="285750" indent="-285750" algn="just">
              <a:lnSpc>
                <a:spcPct val="150000"/>
              </a:lnSpc>
              <a:buFont typeface="Arial" panose="020B0604020202020204" pitchFamily="34" charset="0"/>
              <a:buChar char="•"/>
            </a:pPr>
            <a:r>
              <a:rPr lang="en-US" sz="1200" b="1" dirty="0"/>
              <a:t>Company Name:</a:t>
            </a:r>
            <a:r>
              <a:rPr lang="en-US" sz="1200" dirty="0"/>
              <a:t> </a:t>
            </a:r>
            <a:r>
              <a:rPr lang="en-US" sz="1200" dirty="0">
                <a:ea typeface="+mn-lt"/>
                <a:cs typeface="+mn-lt"/>
              </a:rPr>
              <a:t>Alkaloid ad Skopje</a:t>
            </a:r>
          </a:p>
          <a:p>
            <a:pPr marL="285750" indent="-285750" algn="just">
              <a:lnSpc>
                <a:spcPct val="150000"/>
              </a:lnSpc>
              <a:buFont typeface="Arial" panose="020B0604020202020204" pitchFamily="34" charset="0"/>
              <a:buChar char="•"/>
            </a:pPr>
            <a:r>
              <a:rPr lang="en-US" sz="1200" b="1" dirty="0"/>
              <a:t>Objective: </a:t>
            </a:r>
            <a:r>
              <a:rPr lang="en-US" sz="1200" dirty="0"/>
              <a:t>To align with the EU Green Deal and Climate Action Plan for the Western Balkans</a:t>
            </a:r>
          </a:p>
          <a:p>
            <a:pPr marL="285750" indent="-285750" algn="just">
              <a:lnSpc>
                <a:spcPct val="150000"/>
              </a:lnSpc>
              <a:buFont typeface="Arial" panose="020B0604020202020204" pitchFamily="34" charset="0"/>
              <a:buChar char="•"/>
            </a:pPr>
            <a:r>
              <a:rPr lang="en-US" sz="1200" b="1" dirty="0"/>
              <a:t>Initiatives: </a:t>
            </a:r>
            <a:endParaRPr lang="en-US" dirty="0"/>
          </a:p>
          <a:p>
            <a:pPr marL="742950" lvl="1" indent="-285750" algn="just">
              <a:lnSpc>
                <a:spcPct val="150000"/>
              </a:lnSpc>
              <a:buFont typeface="Courier New,monospace" panose="020B0604020202020204" pitchFamily="34" charset="0"/>
              <a:buChar char="o"/>
            </a:pPr>
            <a:r>
              <a:rPr lang="en-US" sz="1200" dirty="0"/>
              <a:t>Modernization of production facilities with energy-efficient systems</a:t>
            </a:r>
            <a:endParaRPr lang="en-US" dirty="0"/>
          </a:p>
          <a:p>
            <a:pPr marL="742950" lvl="1" indent="-285750" algn="just">
              <a:lnSpc>
                <a:spcPct val="150000"/>
              </a:lnSpc>
              <a:buFont typeface="Courier New,monospace" panose="020B0604020202020204" pitchFamily="34" charset="0"/>
              <a:buChar char="o"/>
            </a:pPr>
            <a:r>
              <a:rPr lang="en-US" sz="1200" dirty="0"/>
              <a:t>Transition to renewable energy sources for selected production processes</a:t>
            </a:r>
          </a:p>
          <a:p>
            <a:pPr marL="742950" lvl="1" indent="-285750" algn="just">
              <a:lnSpc>
                <a:spcPct val="150000"/>
              </a:lnSpc>
              <a:buFont typeface="Courier New,monospace" panose="020B0604020202020204" pitchFamily="34" charset="0"/>
              <a:buChar char="o"/>
            </a:pPr>
            <a:r>
              <a:rPr lang="en-US" sz="1200" dirty="0"/>
              <a:t>Implementation of circular economy principles through waste reduction and water reuse</a:t>
            </a:r>
          </a:p>
          <a:p>
            <a:pPr marL="742950" lvl="1" indent="-285750" algn="just">
              <a:lnSpc>
                <a:spcPct val="150000"/>
              </a:lnSpc>
              <a:buFont typeface="Courier New,monospace" panose="020B0604020202020204" pitchFamily="34" charset="0"/>
              <a:buChar char="o"/>
            </a:pPr>
            <a:r>
              <a:rPr lang="en-US" sz="1200" dirty="0"/>
              <a:t>Since 2022, the company is reporting on ESG metrics in accordance to General Reporting Initiatives</a:t>
            </a:r>
          </a:p>
          <a:p>
            <a:pPr marL="285750" indent="-285750" algn="just">
              <a:lnSpc>
                <a:spcPct val="150000"/>
              </a:lnSpc>
              <a:buFont typeface="Arial,Sans-Serif" panose="020B0604020202020204" pitchFamily="34" charset="0"/>
              <a:buChar char="•"/>
            </a:pPr>
            <a:r>
              <a:rPr lang="en-US" sz="1200" b="1" dirty="0">
                <a:ea typeface="+mn-lt"/>
                <a:cs typeface="+mn-lt"/>
              </a:rPr>
              <a:t>Progress:</a:t>
            </a:r>
            <a:endParaRPr lang="en-US" dirty="0"/>
          </a:p>
          <a:p>
            <a:pPr marL="742950" lvl="1" indent="-285750" algn="just">
              <a:lnSpc>
                <a:spcPct val="150000"/>
              </a:lnSpc>
              <a:buFont typeface="Courier New" panose="020B0604020202020204" pitchFamily="34" charset="0"/>
              <a:buChar char="o"/>
            </a:pPr>
            <a:r>
              <a:rPr lang="en-US" sz="1200" dirty="0"/>
              <a:t>Achieved measurable reductions in CO₂ emissions (approx. 20% reduction over 5 years)</a:t>
            </a:r>
            <a:endParaRPr lang="en-US" dirty="0"/>
          </a:p>
          <a:p>
            <a:pPr marL="742950" lvl="1" indent="-285750" algn="just">
              <a:lnSpc>
                <a:spcPct val="150000"/>
              </a:lnSpc>
              <a:buFont typeface="Courier New" panose="020B0604020202020204" pitchFamily="34" charset="0"/>
              <a:buChar char="o"/>
            </a:pPr>
            <a:r>
              <a:rPr lang="en-US" sz="1200" dirty="0"/>
              <a:t>Increased use of green energy in operations (solar Park Projects with 11K MW Production)</a:t>
            </a:r>
            <a:endParaRPr lang="en-US" dirty="0"/>
          </a:p>
          <a:p>
            <a:pPr marL="742950" lvl="1" indent="-285750" algn="just">
              <a:lnSpc>
                <a:spcPct val="150000"/>
              </a:lnSpc>
              <a:buFont typeface="Courier New" panose="020B0604020202020204" pitchFamily="34" charset="0"/>
              <a:buChar char="o"/>
            </a:pPr>
            <a:r>
              <a:rPr lang="en-US" sz="1200" dirty="0"/>
              <a:t>Strengthened ESG reporting practices to meet EU CSRD requirements</a:t>
            </a:r>
            <a:endParaRPr lang="en-US" dirty="0"/>
          </a:p>
        </p:txBody>
      </p:sp>
      <p:sp>
        <p:nvSpPr>
          <p:cNvPr id="4" name="TextBox 3">
            <a:extLst>
              <a:ext uri="{FF2B5EF4-FFF2-40B4-BE49-F238E27FC236}">
                <a16:creationId xmlns:a16="http://schemas.microsoft.com/office/drawing/2014/main" id="{1EEFB3B3-BAB5-16EB-59A2-DAAE5F554033}"/>
              </a:ext>
            </a:extLst>
          </p:cNvPr>
          <p:cNvSpPr txBox="1"/>
          <p:nvPr/>
        </p:nvSpPr>
        <p:spPr>
          <a:xfrm>
            <a:off x="6618694" y="676576"/>
            <a:ext cx="5373014" cy="5482527"/>
          </a:xfrm>
          <a:prstGeom prst="rect">
            <a:avLst/>
          </a:prstGeom>
          <a:noFill/>
        </p:spPr>
        <p:txBody>
          <a:bodyPr wrap="square" lIns="91440" tIns="45720" rIns="91440" bIns="45720" rtlCol="0" anchor="t">
            <a:spAutoFit/>
          </a:bodyPr>
          <a:lstStyle/>
          <a:p>
            <a:pPr algn="just"/>
            <a:r>
              <a:rPr lang="en-US" sz="1600" b="1" dirty="0">
                <a:ea typeface="+mn-lt"/>
                <a:cs typeface="+mn-lt"/>
              </a:rPr>
              <a:t>Bosnia, Kosovo and Albania </a:t>
            </a:r>
            <a:endParaRPr lang="en-US" sz="1600" b="1" dirty="0"/>
          </a:p>
          <a:p>
            <a:pPr algn="just">
              <a:buFont typeface="Arial" panose="020B0604020202020204" pitchFamily="34" charset="0"/>
              <a:buChar char="•"/>
            </a:pPr>
            <a:r>
              <a:rPr lang="en-US" sz="1200" b="1" dirty="0"/>
              <a:t>Company Name:</a:t>
            </a:r>
            <a:r>
              <a:rPr lang="en-US" sz="1200" dirty="0"/>
              <a:t> </a:t>
            </a:r>
            <a:r>
              <a:rPr lang="en-US" sz="1200" dirty="0">
                <a:ea typeface="+mn-lt"/>
                <a:cs typeface="+mn-lt"/>
              </a:rPr>
              <a:t>ProCredit Bank </a:t>
            </a:r>
          </a:p>
          <a:p>
            <a:pPr marL="285750" indent="-285750" algn="just">
              <a:lnSpc>
                <a:spcPct val="150000"/>
              </a:lnSpc>
              <a:buFont typeface="Arial" panose="020B0604020202020204" pitchFamily="34" charset="0"/>
              <a:buChar char="•"/>
            </a:pPr>
            <a:r>
              <a:rPr lang="en-US" sz="1200" b="1" dirty="0"/>
              <a:t>Strategic ESG Initiatives: </a:t>
            </a:r>
            <a:endParaRPr lang="en-US" sz="1200" b="1" dirty="0">
              <a:ea typeface="+mn-lt"/>
              <a:cs typeface="+mn-lt"/>
            </a:endParaRPr>
          </a:p>
          <a:p>
            <a:pPr marL="742950" lvl="1" indent="-285750" algn="just">
              <a:lnSpc>
                <a:spcPct val="150000"/>
              </a:lnSpc>
              <a:buFont typeface="Courier New" panose="020B0604020202020204" pitchFamily="34" charset="0"/>
              <a:buChar char="o"/>
            </a:pPr>
            <a:r>
              <a:rPr lang="en-US" sz="1200" b="1" dirty="0">
                <a:ea typeface="+mn-lt"/>
                <a:cs typeface="+mn-lt"/>
              </a:rPr>
              <a:t>Environmental Management &amp; Certification:</a:t>
            </a:r>
            <a:r>
              <a:rPr lang="en-US" sz="1200" dirty="0">
                <a:ea typeface="+mn-lt"/>
                <a:cs typeface="+mn-lt"/>
              </a:rPr>
              <a:t> ISO 14001 </a:t>
            </a:r>
            <a:r>
              <a:rPr lang="en-US" sz="1200">
                <a:ea typeface="+mn-lt"/>
                <a:cs typeface="+mn-lt"/>
              </a:rPr>
              <a:t>EMS in Albania; EDGE certification in Kosovo.</a:t>
            </a:r>
          </a:p>
          <a:p>
            <a:pPr marL="742950" lvl="1" indent="-285750" algn="just">
              <a:lnSpc>
                <a:spcPct val="150000"/>
              </a:lnSpc>
              <a:buFont typeface="Courier New" panose="020B0604020202020204" pitchFamily="34" charset="0"/>
              <a:buChar char="o"/>
            </a:pPr>
            <a:r>
              <a:rPr lang="en-US" sz="1200" b="1" dirty="0">
                <a:ea typeface="+mn-lt"/>
                <a:cs typeface="+mn-lt"/>
              </a:rPr>
              <a:t>Green Lending &amp; Eco-Credit Lines</a:t>
            </a:r>
            <a:r>
              <a:rPr lang="en-US" sz="1200" dirty="0">
                <a:ea typeface="+mn-lt"/>
                <a:cs typeface="+mn-lt"/>
              </a:rPr>
              <a:t>: Financing for energy efficiency, renewable energy, tech upgrade for SMEs.</a:t>
            </a:r>
            <a:endParaRPr lang="en-US" sz="1200" dirty="0"/>
          </a:p>
          <a:p>
            <a:pPr marL="742950" lvl="1" indent="-285750" algn="just">
              <a:lnSpc>
                <a:spcPct val="150000"/>
              </a:lnSpc>
              <a:buFont typeface="Courier New" panose="020B0604020202020204" pitchFamily="34" charset="0"/>
              <a:buChar char="o"/>
            </a:pPr>
            <a:r>
              <a:rPr lang="en-US" sz="1200" b="1" dirty="0">
                <a:ea typeface="+mn-lt"/>
                <a:cs typeface="+mn-lt"/>
              </a:rPr>
              <a:t>Internal Operations Improvements</a:t>
            </a:r>
            <a:r>
              <a:rPr lang="en-US" sz="1200" dirty="0">
                <a:ea typeface="+mn-lt"/>
                <a:cs typeface="+mn-lt"/>
              </a:rPr>
              <a:t>: Energy saving in branches / head offices.</a:t>
            </a:r>
          </a:p>
          <a:p>
            <a:pPr marL="742950" lvl="1" indent="-285750" algn="just">
              <a:lnSpc>
                <a:spcPct val="150000"/>
              </a:lnSpc>
              <a:buFont typeface="Courier New" panose="020B0604020202020204" pitchFamily="34" charset="0"/>
              <a:buChar char="o"/>
            </a:pPr>
            <a:r>
              <a:rPr lang="en-US" sz="1200" b="1" dirty="0">
                <a:ea typeface="+mn-lt"/>
                <a:cs typeface="+mn-lt"/>
              </a:rPr>
              <a:t>Working with Donors / International Partners</a:t>
            </a:r>
            <a:r>
              <a:rPr lang="en-US" sz="1200" dirty="0">
                <a:ea typeface="+mn-lt"/>
                <a:cs typeface="+mn-lt"/>
              </a:rPr>
              <a:t>: EBRD, EFSE, WBIF supporting loans &amp; credit lines linked to environmental criteria.</a:t>
            </a:r>
            <a:endParaRPr lang="en-US" sz="1200"/>
          </a:p>
          <a:p>
            <a:pPr marL="285750" indent="-285750" algn="just">
              <a:lnSpc>
                <a:spcPct val="150000"/>
              </a:lnSpc>
              <a:buFont typeface="Arial" panose="020B0604020202020204" pitchFamily="34" charset="0"/>
              <a:buChar char="•"/>
            </a:pPr>
            <a:r>
              <a:rPr lang="en-US" sz="1200" b="1" dirty="0"/>
              <a:t>Impact &amp; Relevance: </a:t>
            </a:r>
            <a:endParaRPr lang="en-US" dirty="0"/>
          </a:p>
          <a:p>
            <a:pPr marL="742950" lvl="1" indent="-285750" algn="just">
              <a:lnSpc>
                <a:spcPct val="150000"/>
              </a:lnSpc>
              <a:buFont typeface="Courier New,monospace" panose="020B0604020202020204" pitchFamily="34" charset="0"/>
              <a:buChar char="o"/>
            </a:pPr>
            <a:r>
              <a:rPr lang="en-US" sz="1200" dirty="0">
                <a:ea typeface="+mn-lt"/>
                <a:cs typeface="+mn-lt"/>
              </a:rPr>
              <a:t>Reduced carbon footprint in operations (e.g., building energy savings, fewer emissions from fleet) in Kosovo via EDGE certification (~294 t CO₂/year).</a:t>
            </a:r>
            <a:endParaRPr lang="en-US" dirty="0"/>
          </a:p>
          <a:p>
            <a:pPr marL="742950" lvl="1" indent="-285750" algn="just">
              <a:lnSpc>
                <a:spcPct val="150000"/>
              </a:lnSpc>
              <a:buFont typeface="Courier New,monospace" panose="020B0604020202020204" pitchFamily="34" charset="0"/>
              <a:buChar char="o"/>
            </a:pPr>
            <a:r>
              <a:rPr lang="en-US" sz="1200" dirty="0">
                <a:ea typeface="+mn-lt"/>
                <a:cs typeface="+mn-lt"/>
              </a:rPr>
              <a:t>Increased accessibility for SMEs &amp; households to finance green upgrades and helping reduce costs and energy consumption.</a:t>
            </a:r>
          </a:p>
          <a:p>
            <a:pPr marL="742950" lvl="1" indent="-285750" algn="just">
              <a:lnSpc>
                <a:spcPct val="150000"/>
              </a:lnSpc>
              <a:buFont typeface="Courier New,monospace" panose="020B0604020202020204" pitchFamily="34" charset="0"/>
              <a:buChar char="o"/>
            </a:pPr>
            <a:r>
              <a:rPr lang="en-US" sz="1200" dirty="0">
                <a:ea typeface="+mn-lt"/>
                <a:cs typeface="+mn-lt"/>
              </a:rPr>
              <a:t>Better alignment with EU / international regulatory expectations (Green Agenda, CSRD, CBAM, etc.) through proactive green policies.</a:t>
            </a:r>
            <a:endParaRPr lang="en-US" sz="1200" dirty="0"/>
          </a:p>
        </p:txBody>
      </p:sp>
      <p:pic>
        <p:nvPicPr>
          <p:cNvPr id="7" name="Picture 6" descr="Alkaloid (company) - Wikipedia">
            <a:extLst>
              <a:ext uri="{FF2B5EF4-FFF2-40B4-BE49-F238E27FC236}">
                <a16:creationId xmlns:a16="http://schemas.microsoft.com/office/drawing/2014/main" id="{20E1D596-851B-4FCD-AFA3-579DE799F5A2}"/>
              </a:ext>
            </a:extLst>
          </p:cNvPr>
          <p:cNvPicPr>
            <a:picLocks noChangeAspect="1"/>
          </p:cNvPicPr>
          <p:nvPr/>
        </p:nvPicPr>
        <p:blipFill>
          <a:blip r:embed="rId3"/>
          <a:stretch>
            <a:fillRect/>
          </a:stretch>
        </p:blipFill>
        <p:spPr>
          <a:xfrm>
            <a:off x="3995615" y="779829"/>
            <a:ext cx="859694" cy="462574"/>
          </a:xfrm>
          <a:prstGeom prst="rect">
            <a:avLst/>
          </a:prstGeom>
        </p:spPr>
      </p:pic>
      <p:pic>
        <p:nvPicPr>
          <p:cNvPr id="8" name="Picture 7" descr="6,500+ Esg Stock Illustrations, Royalty-Free Vector Graphics &amp; Clip Art -  iStock | Sustainability, Social responsibility, Governance">
            <a:extLst>
              <a:ext uri="{FF2B5EF4-FFF2-40B4-BE49-F238E27FC236}">
                <a16:creationId xmlns:a16="http://schemas.microsoft.com/office/drawing/2014/main" id="{F8996C68-C0CE-7F2B-3768-97D52BD0FC8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962768" y="2118212"/>
            <a:ext cx="2276233" cy="2631345"/>
          </a:xfrm>
          <a:prstGeom prst="rect">
            <a:avLst/>
          </a:prstGeom>
        </p:spPr>
      </p:pic>
      <p:pic>
        <p:nvPicPr>
          <p:cNvPr id="9" name="Picture 8" descr="File:Logo ProCredit Bank.svg - Wikimedia Commons">
            <a:extLst>
              <a:ext uri="{FF2B5EF4-FFF2-40B4-BE49-F238E27FC236}">
                <a16:creationId xmlns:a16="http://schemas.microsoft.com/office/drawing/2014/main" id="{862DA0F1-9B1F-3A98-15FB-1A96338532FF}"/>
              </a:ext>
            </a:extLst>
          </p:cNvPr>
          <p:cNvPicPr>
            <a:picLocks noChangeAspect="1"/>
          </p:cNvPicPr>
          <p:nvPr/>
        </p:nvPicPr>
        <p:blipFill>
          <a:blip r:embed="rId6"/>
          <a:stretch>
            <a:fillRect/>
          </a:stretch>
        </p:blipFill>
        <p:spPr>
          <a:xfrm>
            <a:off x="9775580" y="817196"/>
            <a:ext cx="2097456" cy="387841"/>
          </a:xfrm>
          <a:prstGeom prst="rect">
            <a:avLst/>
          </a:prstGeom>
        </p:spPr>
      </p:pic>
    </p:spTree>
    <p:extLst>
      <p:ext uri="{BB962C8B-B14F-4D97-AF65-F5344CB8AC3E}">
        <p14:creationId xmlns:p14="http://schemas.microsoft.com/office/powerpoint/2010/main" val="335820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1910B1-3C43-8724-1CDD-E9B49BFD2B2D}"/>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35D901-830F-79A9-FD3D-15CA9DA1F04E}"/>
              </a:ext>
            </a:extLst>
          </p:cNvPr>
          <p:cNvSpPr>
            <a:spLocks noGrp="1"/>
          </p:cNvSpPr>
          <p:nvPr>
            <p:ph type="title"/>
          </p:nvPr>
        </p:nvSpPr>
        <p:spPr>
          <a:xfrm>
            <a:off x="645064" y="441315"/>
            <a:ext cx="4282983" cy="1200361"/>
          </a:xfrm>
        </p:spPr>
        <p:txBody>
          <a:bodyPr vert="horz" lIns="91440" tIns="45720" rIns="91440" bIns="45720" rtlCol="0" anchor="b">
            <a:normAutofit/>
          </a:bodyPr>
          <a:lstStyle/>
          <a:p>
            <a:r>
              <a:rPr lang="en-US" sz="2500" kern="1200">
                <a:solidFill>
                  <a:schemeClr val="tx1"/>
                </a:solidFill>
                <a:latin typeface="+mj-lt"/>
                <a:ea typeface="+mj-ea"/>
                <a:cs typeface="+mj-cs"/>
              </a:rPr>
              <a:t>The effect of EU  Green Agenda on companies involved and their changes in ESG reporting </a:t>
            </a:r>
          </a:p>
        </p:txBody>
      </p:sp>
      <p:sp>
        <p:nvSpPr>
          <p:cNvPr id="14" name="Rectangle 13">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16EF46C-471A-9D9F-DD07-10FF2631EBC8}"/>
              </a:ext>
            </a:extLst>
          </p:cNvPr>
          <p:cNvSpPr txBox="1"/>
          <p:nvPr/>
        </p:nvSpPr>
        <p:spPr>
          <a:xfrm>
            <a:off x="144531" y="2021227"/>
            <a:ext cx="5294569" cy="374764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marL="228600" indent="-228600">
              <a:spcBef>
                <a:spcPts val="1000"/>
              </a:spcBef>
              <a:buFont typeface="Arial" panose="020B0604020202020204" pitchFamily="34" charset="0"/>
              <a:buChar char="•"/>
            </a:pPr>
            <a:r>
              <a:rPr lang="en-US" sz="900" dirty="0"/>
              <a:t>Companies involved in EU green agenda are more likely to  report </a:t>
            </a:r>
            <a:r>
              <a:rPr lang="en-US" sz="900" b="1" dirty="0"/>
              <a:t>on Environmental reporting </a:t>
            </a:r>
            <a:r>
              <a:rPr lang="en-US" sz="900" dirty="0"/>
              <a:t>from 2021 onwards</a:t>
            </a:r>
          </a:p>
          <a:p>
            <a:pPr marL="228600" indent="-228600">
              <a:spcBef>
                <a:spcPts val="1000"/>
              </a:spcBef>
              <a:buFont typeface="Arial" panose="020B0604020202020204" pitchFamily="34" charset="0"/>
              <a:buChar char="•"/>
            </a:pPr>
            <a:r>
              <a:rPr lang="en-US" sz="900" b="1" dirty="0">
                <a:ea typeface="+mn-lt"/>
                <a:cs typeface="+mn-lt"/>
              </a:rPr>
              <a:t>Why 2021?</a:t>
            </a:r>
            <a:endParaRPr lang="en-US" sz="900" dirty="0">
              <a:ea typeface="+mn-lt"/>
              <a:cs typeface="+mn-lt"/>
            </a:endParaRPr>
          </a:p>
          <a:p>
            <a:pPr marL="685800" lvl="1" indent="-228600">
              <a:spcBef>
                <a:spcPts val="1000"/>
              </a:spcBef>
              <a:buFont typeface="Courier New" panose="020B0604020202020204" pitchFamily="34" charset="0"/>
              <a:buChar char="o"/>
            </a:pPr>
            <a:r>
              <a:rPr lang="en-US" sz="900" dirty="0">
                <a:ea typeface="+mn-lt"/>
                <a:cs typeface="+mn-lt"/>
              </a:rPr>
              <a:t>First year of EU Green Agenda implementation created a learning curve for Western Balkan companies.</a:t>
            </a:r>
          </a:p>
          <a:p>
            <a:pPr marL="685800" lvl="1" indent="-228600">
              <a:spcBef>
                <a:spcPts val="1000"/>
              </a:spcBef>
              <a:buFont typeface="Courier New" panose="020B0604020202020204" pitchFamily="34" charset="0"/>
              <a:buChar char="o"/>
            </a:pPr>
            <a:r>
              <a:rPr lang="en-US" sz="900" dirty="0">
                <a:ea typeface="+mn-lt"/>
                <a:cs typeface="+mn-lt"/>
              </a:rPr>
              <a:t>Result: 2021 acted as a transition/baseline year — visible ESG reporting improvements appeared mainly in 2022–2023.</a:t>
            </a:r>
          </a:p>
          <a:p>
            <a:pPr marL="685800" lvl="1" indent="-228600">
              <a:spcBef>
                <a:spcPts val="1000"/>
              </a:spcBef>
              <a:buFont typeface="Courier New" panose="020B0604020202020204" pitchFamily="34" charset="0"/>
              <a:buChar char="o"/>
            </a:pPr>
            <a:r>
              <a:rPr lang="en-US" sz="900" dirty="0">
                <a:ea typeface="+mn-lt"/>
                <a:cs typeface="+mn-lt"/>
              </a:rPr>
              <a:t>Firms faced delays due to:</a:t>
            </a:r>
          </a:p>
          <a:p>
            <a:pPr marL="1143000" lvl="2" indent="-228600">
              <a:spcBef>
                <a:spcPts val="1000"/>
              </a:spcBef>
              <a:buFont typeface="Wingdings" panose="020B0604020202020204" pitchFamily="34" charset="0"/>
              <a:buChar char="§"/>
            </a:pPr>
            <a:r>
              <a:rPr lang="en-US" sz="900" dirty="0">
                <a:ea typeface="+mn-lt"/>
                <a:cs typeface="+mn-lt"/>
              </a:rPr>
              <a:t>lack of ESG expertise and systems,</a:t>
            </a:r>
          </a:p>
          <a:p>
            <a:pPr marL="1143000" lvl="2" indent="-228600">
              <a:spcBef>
                <a:spcPts val="1000"/>
              </a:spcBef>
              <a:buFont typeface="Wingdings" panose="020B0604020202020204" pitchFamily="34" charset="0"/>
              <a:buChar char="§"/>
            </a:pPr>
            <a:r>
              <a:rPr lang="en-US" sz="900" dirty="0">
                <a:ea typeface="+mn-lt"/>
                <a:cs typeface="+mn-lt"/>
              </a:rPr>
              <a:t>challenges in collecting reliable data,</a:t>
            </a:r>
          </a:p>
          <a:p>
            <a:pPr marL="1143000" lvl="2" indent="-228600">
              <a:spcBef>
                <a:spcPts val="1000"/>
              </a:spcBef>
              <a:buFont typeface="Wingdings" panose="020B0604020202020204" pitchFamily="34" charset="0"/>
              <a:buChar char="§"/>
            </a:pPr>
            <a:r>
              <a:rPr lang="en-US" sz="900" dirty="0">
                <a:ea typeface="+mn-lt"/>
                <a:cs typeface="+mn-lt"/>
              </a:rPr>
              <a:t>COVID-19 financial constraints.</a:t>
            </a:r>
            <a:endParaRPr lang="en-US" sz="900" dirty="0"/>
          </a:p>
          <a:p>
            <a:pPr marL="228600" indent="-228600">
              <a:spcBef>
                <a:spcPts val="1000"/>
              </a:spcBef>
              <a:buFont typeface="Arial" panose="020B0604020202020204" pitchFamily="34" charset="0"/>
              <a:buChar char="•"/>
            </a:pPr>
            <a:r>
              <a:rPr lang="en-US" sz="900" dirty="0"/>
              <a:t>Companies not involved in EU green agenda projects are less likely to improve their reporting in any of the three categories </a:t>
            </a:r>
          </a:p>
          <a:p>
            <a:pPr marL="228600" indent="-228600">
              <a:spcBef>
                <a:spcPts val="1000"/>
              </a:spcBef>
              <a:buFont typeface="Arial" panose="020B0604020202020204" pitchFamily="34" charset="0"/>
              <a:buChar char="•"/>
            </a:pPr>
            <a:r>
              <a:rPr lang="en-US" sz="900" dirty="0"/>
              <a:t>EU and US ownership positively affect the ESG reporting</a:t>
            </a:r>
          </a:p>
          <a:p>
            <a:pPr marL="228600" indent="-228600">
              <a:spcBef>
                <a:spcPts val="1000"/>
              </a:spcBef>
              <a:buFont typeface="Arial" panose="020B0604020202020204" pitchFamily="34" charset="0"/>
              <a:buChar char="•"/>
            </a:pPr>
            <a:r>
              <a:rPr lang="en-US" sz="900" dirty="0"/>
              <a:t>UK ownership has a negative effect, but this is based on very few observations.</a:t>
            </a:r>
          </a:p>
        </p:txBody>
      </p:sp>
      <p:sp>
        <p:nvSpPr>
          <p:cNvPr id="16" name="Rectangle 15">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8787C35D-82D9-7DC1-77D2-7770309C4FDA}"/>
              </a:ext>
            </a:extLst>
          </p:cNvPr>
          <p:cNvGraphicFramePr>
            <a:graphicFrameLocks noGrp="1"/>
          </p:cNvGraphicFramePr>
          <p:nvPr>
            <p:extLst>
              <p:ext uri="{D42A27DB-BD31-4B8C-83A1-F6EECF244321}">
                <p14:modId xmlns:p14="http://schemas.microsoft.com/office/powerpoint/2010/main" val="2812612911"/>
              </p:ext>
            </p:extLst>
          </p:nvPr>
        </p:nvGraphicFramePr>
        <p:xfrm>
          <a:off x="5797609" y="441315"/>
          <a:ext cx="6162407" cy="5594073"/>
        </p:xfrm>
        <a:graphic>
          <a:graphicData uri="http://schemas.openxmlformats.org/drawingml/2006/table">
            <a:tbl>
              <a:tblPr>
                <a:tableStyleId>{8EC20E35-A176-4012-BC5E-935CFFF8708E}</a:tableStyleId>
              </a:tblPr>
              <a:tblGrid>
                <a:gridCol w="2420848">
                  <a:extLst>
                    <a:ext uri="{9D8B030D-6E8A-4147-A177-3AD203B41FA5}">
                      <a16:colId xmlns:a16="http://schemas.microsoft.com/office/drawing/2014/main" val="2426046107"/>
                    </a:ext>
                  </a:extLst>
                </a:gridCol>
                <a:gridCol w="847520">
                  <a:extLst>
                    <a:ext uri="{9D8B030D-6E8A-4147-A177-3AD203B41FA5}">
                      <a16:colId xmlns:a16="http://schemas.microsoft.com/office/drawing/2014/main" val="3390398642"/>
                    </a:ext>
                  </a:extLst>
                </a:gridCol>
                <a:gridCol w="161124">
                  <a:extLst>
                    <a:ext uri="{9D8B030D-6E8A-4147-A177-3AD203B41FA5}">
                      <a16:colId xmlns:a16="http://schemas.microsoft.com/office/drawing/2014/main" val="2651225279"/>
                    </a:ext>
                  </a:extLst>
                </a:gridCol>
                <a:gridCol w="998259">
                  <a:extLst>
                    <a:ext uri="{9D8B030D-6E8A-4147-A177-3AD203B41FA5}">
                      <a16:colId xmlns:a16="http://schemas.microsoft.com/office/drawing/2014/main" val="3940978456"/>
                    </a:ext>
                  </a:extLst>
                </a:gridCol>
                <a:gridCol w="124786">
                  <a:extLst>
                    <a:ext uri="{9D8B030D-6E8A-4147-A177-3AD203B41FA5}">
                      <a16:colId xmlns:a16="http://schemas.microsoft.com/office/drawing/2014/main" val="2889891605"/>
                    </a:ext>
                  </a:extLst>
                </a:gridCol>
                <a:gridCol w="602571">
                  <a:extLst>
                    <a:ext uri="{9D8B030D-6E8A-4147-A177-3AD203B41FA5}">
                      <a16:colId xmlns:a16="http://schemas.microsoft.com/office/drawing/2014/main" val="1055679932"/>
                    </a:ext>
                  </a:extLst>
                </a:gridCol>
                <a:gridCol w="161124">
                  <a:extLst>
                    <a:ext uri="{9D8B030D-6E8A-4147-A177-3AD203B41FA5}">
                      <a16:colId xmlns:a16="http://schemas.microsoft.com/office/drawing/2014/main" val="2112360595"/>
                    </a:ext>
                  </a:extLst>
                </a:gridCol>
                <a:gridCol w="846175">
                  <a:extLst>
                    <a:ext uri="{9D8B030D-6E8A-4147-A177-3AD203B41FA5}">
                      <a16:colId xmlns:a16="http://schemas.microsoft.com/office/drawing/2014/main" val="1596774407"/>
                    </a:ext>
                  </a:extLst>
                </a:gridCol>
              </a:tblGrid>
              <a:tr h="341806">
                <a:tc>
                  <a:txBody>
                    <a:bodyPr/>
                    <a:lstStyle/>
                    <a:p>
                      <a:pPr algn="l" fontAlgn="b"/>
                      <a:endParaRPr lang="en-GB" sz="900" b="1" i="0" u="none" strike="noStrike" dirty="0">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b="1" u="none" strike="noStrike">
                          <a:effectLst/>
                        </a:rPr>
                        <a:t>Overall ESG Score</a:t>
                      </a:r>
                      <a:endParaRPr lang="en-GB" sz="900" b="1"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r>
                        <a:rPr lang="en-GB" sz="900" b="1" u="none" strike="noStrike">
                          <a:effectLst/>
                        </a:rPr>
                        <a:t>  </a:t>
                      </a:r>
                      <a:endParaRPr lang="en-GB" sz="900" b="1"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r>
                        <a:rPr lang="en-GB" sz="900" b="1" u="none" strike="noStrike">
                          <a:effectLst/>
                        </a:rPr>
                        <a:t>Environmental Score</a:t>
                      </a:r>
                      <a:endParaRPr lang="en-GB" sz="900" b="1"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1"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r>
                        <a:rPr lang="en-GB" sz="900" b="1" u="none" strike="noStrike">
                          <a:effectLst/>
                        </a:rPr>
                        <a:t>Social Score</a:t>
                      </a:r>
                      <a:endParaRPr lang="en-GB" sz="900" b="1"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1"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r>
                        <a:rPr lang="en-GB" sz="900" b="1" u="none" strike="noStrike">
                          <a:effectLst/>
                        </a:rPr>
                        <a:t>Governance score</a:t>
                      </a:r>
                      <a:endParaRPr lang="en-GB" sz="900" b="1" i="0" u="none" strike="noStrike">
                        <a:solidFill>
                          <a:srgbClr val="000000"/>
                        </a:solidFill>
                        <a:effectLst/>
                        <a:latin typeface="Aptos Narrow" panose="020B0004020202020204" pitchFamily="34" charset="0"/>
                      </a:endParaRPr>
                    </a:p>
                  </a:txBody>
                  <a:tcPr marL="2777" marR="2777" marT="2777" marB="0" anchor="b"/>
                </a:tc>
                <a:extLst>
                  <a:ext uri="{0D108BD9-81ED-4DB2-BD59-A6C34878D82A}">
                    <a16:rowId xmlns:a16="http://schemas.microsoft.com/office/drawing/2014/main" val="2255708531"/>
                  </a:ext>
                </a:extLst>
              </a:tr>
              <a:tr h="189892">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extLst>
                  <a:ext uri="{0D108BD9-81ED-4DB2-BD59-A6C34878D82A}">
                    <a16:rowId xmlns:a16="http://schemas.microsoft.com/office/drawing/2014/main" val="511841602"/>
                  </a:ext>
                </a:extLst>
              </a:tr>
              <a:tr h="189892">
                <a:tc>
                  <a:txBody>
                    <a:bodyPr/>
                    <a:lstStyle/>
                    <a:p>
                      <a:pPr algn="l" fontAlgn="b"/>
                      <a:r>
                        <a:rPr lang="en-GB" sz="900" u="none" strike="noStrike">
                          <a:effectLst/>
                        </a:rPr>
                        <a:t>EU _ Ownership </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0.031</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r>
                        <a:rPr lang="en-GB" sz="900" u="none" strike="noStrike">
                          <a:effectLst/>
                        </a:rPr>
                        <a:t>  </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b="1" u="none" strike="noStrike" dirty="0">
                          <a:effectLst/>
                        </a:rPr>
                        <a:t>0.05*</a:t>
                      </a:r>
                      <a:endParaRPr lang="en-GB" sz="900" b="1" i="0" u="none" strike="noStrike" dirty="0">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1"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b="1" u="none" strike="noStrike">
                          <a:effectLst/>
                        </a:rPr>
                        <a:t>0.03*</a:t>
                      </a:r>
                      <a:endParaRPr lang="en-GB" sz="900" b="1"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0.013</a:t>
                      </a:r>
                      <a:endParaRPr lang="en-GB" sz="900" b="0" i="0" u="none" strike="noStrike">
                        <a:solidFill>
                          <a:srgbClr val="000000"/>
                        </a:solidFill>
                        <a:effectLst/>
                        <a:latin typeface="Aptos Narrow" panose="020B0004020202020204" pitchFamily="34" charset="0"/>
                      </a:endParaRPr>
                    </a:p>
                  </a:txBody>
                  <a:tcPr marL="2777" marR="2777" marT="2777" marB="0" anchor="b"/>
                </a:tc>
                <a:extLst>
                  <a:ext uri="{0D108BD9-81ED-4DB2-BD59-A6C34878D82A}">
                    <a16:rowId xmlns:a16="http://schemas.microsoft.com/office/drawing/2014/main" val="1454135723"/>
                  </a:ext>
                </a:extLst>
              </a:tr>
              <a:tr h="189892">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(0.021)</a:t>
                      </a:r>
                      <a:endParaRPr lang="en-GB" sz="900" b="0" i="1"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r>
                        <a:rPr lang="en-GB" sz="900" u="none" strike="noStrike">
                          <a:effectLst/>
                        </a:rPr>
                        <a:t>  </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b="1" u="none" strike="noStrike">
                          <a:effectLst/>
                        </a:rPr>
                        <a:t>(0.028)</a:t>
                      </a:r>
                      <a:endParaRPr lang="en-GB" sz="900" b="1" i="1"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1" i="0" u="none" strike="noStrike" dirty="0">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b="1" u="none" strike="noStrike" dirty="0">
                          <a:effectLst/>
                        </a:rPr>
                        <a:t>(0.018)</a:t>
                      </a:r>
                      <a:endParaRPr lang="en-GB" sz="900" b="1" i="1" u="none" strike="noStrike" dirty="0">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(0.017)</a:t>
                      </a:r>
                      <a:endParaRPr lang="en-GB" sz="900" b="0" i="1" u="none" strike="noStrike">
                        <a:solidFill>
                          <a:srgbClr val="000000"/>
                        </a:solidFill>
                        <a:effectLst/>
                        <a:latin typeface="Aptos Narrow" panose="020B0004020202020204" pitchFamily="34" charset="0"/>
                      </a:endParaRPr>
                    </a:p>
                  </a:txBody>
                  <a:tcPr marL="2777" marR="2777" marT="2777" marB="0" anchor="b"/>
                </a:tc>
                <a:extLst>
                  <a:ext uri="{0D108BD9-81ED-4DB2-BD59-A6C34878D82A}">
                    <a16:rowId xmlns:a16="http://schemas.microsoft.com/office/drawing/2014/main" val="1125711902"/>
                  </a:ext>
                </a:extLst>
              </a:tr>
              <a:tr h="208881">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1"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1" u="none" strike="noStrike">
                        <a:solidFill>
                          <a:srgbClr val="000000"/>
                        </a:solidFill>
                        <a:effectLst/>
                        <a:latin typeface="Aptos Narrow" panose="020B0004020202020204" pitchFamily="34" charset="0"/>
                      </a:endParaRPr>
                    </a:p>
                  </a:txBody>
                  <a:tcPr marL="2777" marR="2777" marT="2777" marB="0" anchor="b"/>
                </a:tc>
                <a:extLst>
                  <a:ext uri="{0D108BD9-81ED-4DB2-BD59-A6C34878D82A}">
                    <a16:rowId xmlns:a16="http://schemas.microsoft.com/office/drawing/2014/main" val="4143231446"/>
                  </a:ext>
                </a:extLst>
              </a:tr>
              <a:tr h="189892">
                <a:tc>
                  <a:txBody>
                    <a:bodyPr/>
                    <a:lstStyle/>
                    <a:p>
                      <a:pPr algn="l" fontAlgn="b"/>
                      <a:r>
                        <a:rPr lang="en-GB" sz="900" u="none" strike="noStrike">
                          <a:effectLst/>
                        </a:rPr>
                        <a:t>UK _ Ownership </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dirty="0">
                          <a:effectLst/>
                        </a:rPr>
                        <a:t>-0.087***</a:t>
                      </a:r>
                      <a:endParaRPr lang="en-GB" sz="900" b="0" i="0" u="none" strike="noStrike" dirty="0">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-0.127***</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-0.068***</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-0.066***</a:t>
                      </a:r>
                      <a:endParaRPr lang="en-GB" sz="900" b="0" i="0" u="none" strike="noStrike">
                        <a:solidFill>
                          <a:srgbClr val="000000"/>
                        </a:solidFill>
                        <a:effectLst/>
                        <a:latin typeface="Aptos Narrow" panose="020B0004020202020204" pitchFamily="34" charset="0"/>
                      </a:endParaRPr>
                    </a:p>
                  </a:txBody>
                  <a:tcPr marL="2777" marR="2777" marT="2777" marB="0" anchor="b"/>
                </a:tc>
                <a:extLst>
                  <a:ext uri="{0D108BD9-81ED-4DB2-BD59-A6C34878D82A}">
                    <a16:rowId xmlns:a16="http://schemas.microsoft.com/office/drawing/2014/main" val="2858600918"/>
                  </a:ext>
                </a:extLst>
              </a:tr>
              <a:tr h="189892">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(0.024)</a:t>
                      </a:r>
                      <a:endParaRPr lang="en-GB" sz="900" b="0" i="1"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r>
                        <a:rPr lang="en-GB" sz="900" u="none" strike="noStrike">
                          <a:effectLst/>
                        </a:rPr>
                        <a:t>  </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(0.033)</a:t>
                      </a:r>
                      <a:endParaRPr lang="en-GB" sz="900" b="0" i="1"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dirty="0">
                          <a:effectLst/>
                        </a:rPr>
                        <a:t>(0.021)</a:t>
                      </a:r>
                      <a:endParaRPr lang="en-GB" sz="900" b="0" i="1" u="none" strike="noStrike" dirty="0">
                        <a:solidFill>
                          <a:srgbClr val="000000"/>
                        </a:solidFill>
                        <a:effectLst/>
                        <a:latin typeface="Aptos Narrow" panose="020B0004020202020204" pitchFamily="34" charset="0"/>
                      </a:endParaRPr>
                    </a:p>
                  </a:txBody>
                  <a:tcPr marL="2777" marR="2777" marT="2777" marB="0" anchor="b"/>
                </a:tc>
                <a:tc>
                  <a:txBody>
                    <a:bodyPr/>
                    <a:lstStyle/>
                    <a:p>
                      <a:pPr algn="l" fontAlgn="b"/>
                      <a:r>
                        <a:rPr lang="en-GB" sz="900" u="none" strike="noStrike" dirty="0">
                          <a:effectLst/>
                        </a:rPr>
                        <a:t>  </a:t>
                      </a:r>
                      <a:endParaRPr lang="en-GB" sz="900" b="0" i="0" u="none" strike="noStrike" dirty="0">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dirty="0">
                          <a:effectLst/>
                        </a:rPr>
                        <a:t>(0.020)</a:t>
                      </a:r>
                      <a:endParaRPr lang="en-GB" sz="900" b="0" i="1" u="none" strike="noStrike" dirty="0">
                        <a:solidFill>
                          <a:srgbClr val="000000"/>
                        </a:solidFill>
                        <a:effectLst/>
                        <a:latin typeface="Aptos Narrow" panose="020B0004020202020204" pitchFamily="34" charset="0"/>
                      </a:endParaRPr>
                    </a:p>
                  </a:txBody>
                  <a:tcPr marL="2777" marR="2777" marT="2777" marB="0" anchor="b"/>
                </a:tc>
                <a:extLst>
                  <a:ext uri="{0D108BD9-81ED-4DB2-BD59-A6C34878D82A}">
                    <a16:rowId xmlns:a16="http://schemas.microsoft.com/office/drawing/2014/main" val="50875820"/>
                  </a:ext>
                </a:extLst>
              </a:tr>
              <a:tr h="208881">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1"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1" u="none" strike="noStrike">
                        <a:solidFill>
                          <a:srgbClr val="000000"/>
                        </a:solidFill>
                        <a:effectLst/>
                        <a:latin typeface="Aptos Narrow" panose="020B0004020202020204" pitchFamily="34" charset="0"/>
                      </a:endParaRPr>
                    </a:p>
                  </a:txBody>
                  <a:tcPr marL="2777" marR="2777" marT="2777" marB="0" anchor="b"/>
                </a:tc>
                <a:extLst>
                  <a:ext uri="{0D108BD9-81ED-4DB2-BD59-A6C34878D82A}">
                    <a16:rowId xmlns:a16="http://schemas.microsoft.com/office/drawing/2014/main" val="144523669"/>
                  </a:ext>
                </a:extLst>
              </a:tr>
              <a:tr h="189892">
                <a:tc>
                  <a:txBody>
                    <a:bodyPr/>
                    <a:lstStyle/>
                    <a:p>
                      <a:pPr algn="l" fontAlgn="b"/>
                      <a:r>
                        <a:rPr lang="en-GB" sz="900" u="none" strike="noStrike" err="1">
                          <a:effectLst/>
                        </a:rPr>
                        <a:t>US_Ownership</a:t>
                      </a:r>
                      <a:endParaRPr lang="en-GB" sz="900" b="0" i="0" u="none" strike="noStrike" err="1">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b="1" u="none" strike="noStrike" dirty="0">
                          <a:effectLst/>
                        </a:rPr>
                        <a:t>0.074***</a:t>
                      </a:r>
                      <a:endParaRPr lang="en-GB" sz="900" b="1" i="0" u="none" strike="noStrike" dirty="0">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1"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b="1" u="none" strike="noStrike" dirty="0">
                          <a:effectLst/>
                        </a:rPr>
                        <a:t>0.092***</a:t>
                      </a:r>
                      <a:endParaRPr lang="en-GB" sz="900" b="1" i="0" u="none" strike="noStrike" dirty="0">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1" i="0" u="none" strike="noStrike" dirty="0">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b="1" u="none" strike="noStrike" dirty="0">
                          <a:effectLst/>
                        </a:rPr>
                        <a:t>0.059***</a:t>
                      </a:r>
                      <a:endParaRPr lang="en-GB" sz="900" b="1" i="0" u="none" strike="noStrike" dirty="0">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1" i="0" u="none" strike="noStrike" dirty="0">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b="1" u="none" strike="noStrike">
                          <a:effectLst/>
                        </a:rPr>
                        <a:t>0.071***</a:t>
                      </a:r>
                      <a:endParaRPr lang="en-GB" sz="900" b="1" i="0" u="none" strike="noStrike">
                        <a:solidFill>
                          <a:srgbClr val="000000"/>
                        </a:solidFill>
                        <a:effectLst/>
                        <a:latin typeface="Aptos Narrow" panose="020B0004020202020204" pitchFamily="34" charset="0"/>
                      </a:endParaRPr>
                    </a:p>
                  </a:txBody>
                  <a:tcPr marL="2777" marR="2777" marT="2777" marB="0" anchor="b"/>
                </a:tc>
                <a:extLst>
                  <a:ext uri="{0D108BD9-81ED-4DB2-BD59-A6C34878D82A}">
                    <a16:rowId xmlns:a16="http://schemas.microsoft.com/office/drawing/2014/main" val="47031343"/>
                  </a:ext>
                </a:extLst>
              </a:tr>
              <a:tr h="189892">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b="1" u="none" strike="noStrike">
                          <a:effectLst/>
                        </a:rPr>
                        <a:t>(0.023)</a:t>
                      </a:r>
                      <a:endParaRPr lang="en-GB" sz="900" b="1" i="1"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r>
                        <a:rPr lang="en-GB" sz="900" b="1" u="none" strike="noStrike">
                          <a:effectLst/>
                        </a:rPr>
                        <a:t>  </a:t>
                      </a:r>
                      <a:endParaRPr lang="en-GB" sz="900" b="1"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b="1" u="none" strike="noStrike">
                          <a:effectLst/>
                        </a:rPr>
                        <a:t>(0.031)</a:t>
                      </a:r>
                      <a:endParaRPr lang="en-GB" sz="900" b="1" i="1"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1"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b="1" u="none" strike="noStrike">
                          <a:effectLst/>
                        </a:rPr>
                        <a:t>(0.019)</a:t>
                      </a:r>
                      <a:endParaRPr lang="en-GB" sz="900" b="1" i="1"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r>
                        <a:rPr lang="en-GB" sz="900" b="1" u="none" strike="noStrike">
                          <a:effectLst/>
                        </a:rPr>
                        <a:t>  </a:t>
                      </a:r>
                      <a:endParaRPr lang="en-GB" sz="900" b="1"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b="1" u="none" strike="noStrike" dirty="0">
                          <a:effectLst/>
                        </a:rPr>
                        <a:t>(0.019)</a:t>
                      </a:r>
                      <a:endParaRPr lang="en-GB" sz="900" b="1" i="1" u="none" strike="noStrike" dirty="0">
                        <a:solidFill>
                          <a:srgbClr val="000000"/>
                        </a:solidFill>
                        <a:effectLst/>
                        <a:latin typeface="Aptos Narrow" panose="020B0004020202020204" pitchFamily="34" charset="0"/>
                      </a:endParaRPr>
                    </a:p>
                  </a:txBody>
                  <a:tcPr marL="2777" marR="2777" marT="2777" marB="0" anchor="b"/>
                </a:tc>
                <a:extLst>
                  <a:ext uri="{0D108BD9-81ED-4DB2-BD59-A6C34878D82A}">
                    <a16:rowId xmlns:a16="http://schemas.microsoft.com/office/drawing/2014/main" val="2902683193"/>
                  </a:ext>
                </a:extLst>
              </a:tr>
              <a:tr h="208881">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1"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1" u="none" strike="noStrike">
                        <a:solidFill>
                          <a:srgbClr val="000000"/>
                        </a:solidFill>
                        <a:effectLst/>
                        <a:latin typeface="Aptos Narrow" panose="020B0004020202020204" pitchFamily="34" charset="0"/>
                      </a:endParaRPr>
                    </a:p>
                  </a:txBody>
                  <a:tcPr marL="2777" marR="2777" marT="2777" marB="0" anchor="b"/>
                </a:tc>
                <a:extLst>
                  <a:ext uri="{0D108BD9-81ED-4DB2-BD59-A6C34878D82A}">
                    <a16:rowId xmlns:a16="http://schemas.microsoft.com/office/drawing/2014/main" val="3842889422"/>
                  </a:ext>
                </a:extLst>
              </a:tr>
              <a:tr h="189892">
                <a:tc>
                  <a:txBody>
                    <a:bodyPr/>
                    <a:lstStyle/>
                    <a:p>
                      <a:pPr algn="l" fontAlgn="b"/>
                      <a:r>
                        <a:rPr lang="en-GB" sz="900" u="none" strike="noStrike" dirty="0">
                          <a:effectLst/>
                        </a:rPr>
                        <a:t>EU Green Agenda involvement  and reporting before year 2021</a:t>
                      </a:r>
                      <a:endParaRPr lang="en-GB" sz="900" b="0" i="0" u="none" strike="noStrike" dirty="0">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-0.168 ***</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r>
                        <a:rPr lang="en-GB" sz="900" u="none" strike="noStrike">
                          <a:effectLst/>
                        </a:rPr>
                        <a:t>  </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-0.264***</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-0.122***</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-0.117***</a:t>
                      </a:r>
                      <a:endParaRPr lang="en-GB" sz="900" b="0" i="0" u="none" strike="noStrike">
                        <a:solidFill>
                          <a:srgbClr val="000000"/>
                        </a:solidFill>
                        <a:effectLst/>
                        <a:latin typeface="Aptos Narrow" panose="020B0004020202020204" pitchFamily="34" charset="0"/>
                      </a:endParaRPr>
                    </a:p>
                  </a:txBody>
                  <a:tcPr marL="2777" marR="2777" marT="2777" marB="0" anchor="b"/>
                </a:tc>
                <a:extLst>
                  <a:ext uri="{0D108BD9-81ED-4DB2-BD59-A6C34878D82A}">
                    <a16:rowId xmlns:a16="http://schemas.microsoft.com/office/drawing/2014/main" val="2738530835"/>
                  </a:ext>
                </a:extLst>
              </a:tr>
              <a:tr h="189892">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dirty="0">
                          <a:effectLst/>
                        </a:rPr>
                        <a:t>(0.030)</a:t>
                      </a:r>
                      <a:endParaRPr lang="en-GB" sz="900" b="0" i="1" u="none" strike="noStrike" dirty="0">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(0.041)</a:t>
                      </a:r>
                      <a:endParaRPr lang="en-GB" sz="900" b="0" i="1"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(0.026)</a:t>
                      </a:r>
                      <a:endParaRPr lang="en-GB" sz="900" b="0" i="1"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r>
                        <a:rPr lang="en-GB" sz="900" u="none" strike="noStrike">
                          <a:effectLst/>
                        </a:rPr>
                        <a:t>  </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(0.025)</a:t>
                      </a:r>
                      <a:endParaRPr lang="en-GB" sz="900" b="0" i="1" u="none" strike="noStrike">
                        <a:solidFill>
                          <a:srgbClr val="000000"/>
                        </a:solidFill>
                        <a:effectLst/>
                        <a:latin typeface="Aptos Narrow" panose="020B0004020202020204" pitchFamily="34" charset="0"/>
                      </a:endParaRPr>
                    </a:p>
                  </a:txBody>
                  <a:tcPr marL="2777" marR="2777" marT="2777" marB="0" anchor="b"/>
                </a:tc>
                <a:extLst>
                  <a:ext uri="{0D108BD9-81ED-4DB2-BD59-A6C34878D82A}">
                    <a16:rowId xmlns:a16="http://schemas.microsoft.com/office/drawing/2014/main" val="3966023984"/>
                  </a:ext>
                </a:extLst>
              </a:tr>
              <a:tr h="189892">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r>
                        <a:rPr lang="en-GB" sz="900" u="none" strike="noStrike">
                          <a:effectLst/>
                        </a:rPr>
                        <a:t>  </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dirty="0">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extLst>
                  <a:ext uri="{0D108BD9-81ED-4DB2-BD59-A6C34878D82A}">
                    <a16:rowId xmlns:a16="http://schemas.microsoft.com/office/drawing/2014/main" val="4158470385"/>
                  </a:ext>
                </a:extLst>
              </a:tr>
              <a:tr h="189892">
                <a:tc>
                  <a:txBody>
                    <a:bodyPr/>
                    <a:lstStyle/>
                    <a:p>
                      <a:pPr algn="l" fontAlgn="b"/>
                      <a:r>
                        <a:rPr lang="en-GB" sz="900" u="none" strike="noStrike" dirty="0">
                          <a:effectLst/>
                        </a:rPr>
                        <a:t>Companies reporting from year 2021</a:t>
                      </a:r>
                      <a:endParaRPr lang="en-GB" sz="900" b="0" i="0" u="none" strike="noStrike" dirty="0">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-0.044*</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r>
                        <a:rPr lang="en-GB" sz="900" u="none" strike="noStrike">
                          <a:effectLst/>
                        </a:rPr>
                        <a:t>  </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-0.073**</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dirty="0">
                          <a:effectLst/>
                        </a:rPr>
                        <a:t>-0.036*</a:t>
                      </a:r>
                      <a:endParaRPr lang="en-GB" sz="900" b="0" i="0" u="none" strike="noStrike" dirty="0">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dirty="0">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dirty="0">
                          <a:effectLst/>
                        </a:rPr>
                        <a:t>-0.022**</a:t>
                      </a:r>
                      <a:endParaRPr lang="en-GB" sz="900" b="0" i="0" u="none" strike="noStrike" dirty="0">
                        <a:solidFill>
                          <a:srgbClr val="000000"/>
                        </a:solidFill>
                        <a:effectLst/>
                        <a:latin typeface="Aptos Narrow" panose="020B0004020202020204" pitchFamily="34" charset="0"/>
                      </a:endParaRPr>
                    </a:p>
                  </a:txBody>
                  <a:tcPr marL="2777" marR="2777" marT="2777" marB="0" anchor="b"/>
                </a:tc>
                <a:extLst>
                  <a:ext uri="{0D108BD9-81ED-4DB2-BD59-A6C34878D82A}">
                    <a16:rowId xmlns:a16="http://schemas.microsoft.com/office/drawing/2014/main" val="2038561661"/>
                  </a:ext>
                </a:extLst>
              </a:tr>
              <a:tr h="189892">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(0.023)</a:t>
                      </a:r>
                      <a:endParaRPr lang="en-GB" sz="900" b="0" i="1"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r>
                        <a:rPr lang="en-GB" sz="900" u="none" strike="noStrike">
                          <a:effectLst/>
                        </a:rPr>
                        <a:t>  </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(0.031)</a:t>
                      </a:r>
                      <a:endParaRPr lang="en-GB" sz="900" b="0" i="1"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(0.019)</a:t>
                      </a:r>
                      <a:endParaRPr lang="en-GB" sz="900" b="0" i="1"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(0.019)</a:t>
                      </a:r>
                      <a:endParaRPr lang="en-GB" sz="900" b="0" i="1" u="none" strike="noStrike">
                        <a:solidFill>
                          <a:srgbClr val="000000"/>
                        </a:solidFill>
                        <a:effectLst/>
                        <a:latin typeface="Aptos Narrow" panose="020B0004020202020204" pitchFamily="34" charset="0"/>
                      </a:endParaRPr>
                    </a:p>
                  </a:txBody>
                  <a:tcPr marL="2777" marR="2777" marT="2777" marB="0" anchor="b"/>
                </a:tc>
                <a:extLst>
                  <a:ext uri="{0D108BD9-81ED-4DB2-BD59-A6C34878D82A}">
                    <a16:rowId xmlns:a16="http://schemas.microsoft.com/office/drawing/2014/main" val="4293225031"/>
                  </a:ext>
                </a:extLst>
              </a:tr>
              <a:tr h="189892">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r>
                        <a:rPr lang="en-GB" sz="900" u="none" strike="noStrike">
                          <a:effectLst/>
                        </a:rPr>
                        <a:t>  </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extLst>
                  <a:ext uri="{0D108BD9-81ED-4DB2-BD59-A6C34878D82A}">
                    <a16:rowId xmlns:a16="http://schemas.microsoft.com/office/drawing/2014/main" val="1295850163"/>
                  </a:ext>
                </a:extLst>
              </a:tr>
              <a:tr h="341806">
                <a:tc>
                  <a:txBody>
                    <a:bodyPr/>
                    <a:lstStyle/>
                    <a:p>
                      <a:pPr algn="l" fontAlgn="b"/>
                      <a:r>
                        <a:rPr lang="en-GB" sz="900" b="0" u="none" strike="noStrike" dirty="0">
                          <a:effectLst/>
                        </a:rPr>
                        <a:t>EU Green Agenda involvement and reporting  from year 2021</a:t>
                      </a:r>
                      <a:endParaRPr lang="en-GB" sz="900" b="0" i="0" u="none" strike="noStrike" dirty="0">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b="0" u="none" strike="noStrike" dirty="0">
                          <a:effectLst/>
                        </a:rPr>
                        <a:t>0.056</a:t>
                      </a:r>
                      <a:endParaRPr lang="en-GB" sz="900" b="0" i="0" u="none" strike="noStrike" dirty="0">
                        <a:solidFill>
                          <a:srgbClr val="000000"/>
                        </a:solidFill>
                        <a:effectLst/>
                        <a:latin typeface="Aptos Narrow" panose="020B0004020202020204" pitchFamily="34" charset="0"/>
                      </a:endParaRPr>
                    </a:p>
                  </a:txBody>
                  <a:tcPr marL="2777" marR="2777" marT="2777" marB="0" anchor="b"/>
                </a:tc>
                <a:tc>
                  <a:txBody>
                    <a:bodyPr/>
                    <a:lstStyle/>
                    <a:p>
                      <a:pPr algn="l" fontAlgn="b"/>
                      <a:r>
                        <a:rPr lang="en-GB" sz="900" b="1" u="none" strike="noStrike">
                          <a:effectLst/>
                        </a:rPr>
                        <a:t>  </a:t>
                      </a:r>
                      <a:endParaRPr lang="en-GB" sz="900" b="1"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b="1" u="none" strike="noStrike" dirty="0">
                          <a:effectLst/>
                        </a:rPr>
                        <a:t>0.101**</a:t>
                      </a:r>
                      <a:endParaRPr lang="en-GB" sz="900" b="1" i="0" u="none" strike="noStrike" dirty="0">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1" i="0" u="none" strike="noStrike" dirty="0">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b="0" u="none" strike="noStrike" dirty="0">
                          <a:effectLst/>
                        </a:rPr>
                        <a:t>0.038</a:t>
                      </a:r>
                      <a:endParaRPr lang="en-GB" sz="900" b="0" i="0" u="none" strike="noStrike" dirty="0">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dirty="0">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b="0" u="none" strike="noStrike" dirty="0">
                          <a:effectLst/>
                        </a:rPr>
                        <a:t>0.03</a:t>
                      </a:r>
                      <a:endParaRPr lang="en-GB" sz="900" b="0" i="0" u="none" strike="noStrike" dirty="0">
                        <a:solidFill>
                          <a:srgbClr val="000000"/>
                        </a:solidFill>
                        <a:effectLst/>
                        <a:latin typeface="Aptos Narrow" panose="020B0004020202020204" pitchFamily="34" charset="0"/>
                      </a:endParaRPr>
                    </a:p>
                  </a:txBody>
                  <a:tcPr marL="2777" marR="2777" marT="2777" marB="0" anchor="b"/>
                </a:tc>
                <a:extLst>
                  <a:ext uri="{0D108BD9-81ED-4DB2-BD59-A6C34878D82A}">
                    <a16:rowId xmlns:a16="http://schemas.microsoft.com/office/drawing/2014/main" val="3808269935"/>
                  </a:ext>
                </a:extLst>
              </a:tr>
              <a:tr h="189892">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b="0" u="none" strike="noStrike" dirty="0">
                          <a:effectLst/>
                        </a:rPr>
                        <a:t>(0.034)</a:t>
                      </a:r>
                      <a:endParaRPr lang="en-GB" sz="900" b="0" i="1" u="none" strike="noStrike" dirty="0">
                        <a:solidFill>
                          <a:srgbClr val="000000"/>
                        </a:solidFill>
                        <a:effectLst/>
                        <a:latin typeface="Aptos Narrow" panose="020B0004020202020204" pitchFamily="34" charset="0"/>
                      </a:endParaRPr>
                    </a:p>
                  </a:txBody>
                  <a:tcPr marL="2777" marR="2777" marT="2777" marB="0" anchor="b"/>
                </a:tc>
                <a:tc>
                  <a:txBody>
                    <a:bodyPr/>
                    <a:lstStyle/>
                    <a:p>
                      <a:pPr algn="l" fontAlgn="b"/>
                      <a:r>
                        <a:rPr lang="en-GB" sz="900" b="1" u="none" strike="noStrike" dirty="0">
                          <a:effectLst/>
                        </a:rPr>
                        <a:t>  </a:t>
                      </a:r>
                      <a:endParaRPr lang="en-GB" sz="900" b="1" i="0" u="none" strike="noStrike" dirty="0">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b="1" u="none" strike="noStrike" dirty="0">
                          <a:effectLst/>
                        </a:rPr>
                        <a:t>(0.046)</a:t>
                      </a:r>
                      <a:endParaRPr lang="en-GB" sz="900" b="1" i="1" u="none" strike="noStrike" dirty="0">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1" i="0" u="none" strike="noStrike" dirty="0">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b="0" u="none" strike="noStrike" dirty="0">
                          <a:effectLst/>
                        </a:rPr>
                        <a:t>(0.029)</a:t>
                      </a:r>
                      <a:endParaRPr lang="en-GB" sz="900" b="0" i="1" u="none" strike="noStrike" dirty="0">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dirty="0">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b="0" u="none" strike="noStrike" dirty="0">
                          <a:effectLst/>
                        </a:rPr>
                        <a:t>(0.028)</a:t>
                      </a:r>
                      <a:endParaRPr lang="en-GB" sz="900" b="0" i="1" u="none" strike="noStrike" dirty="0">
                        <a:solidFill>
                          <a:srgbClr val="000000"/>
                        </a:solidFill>
                        <a:effectLst/>
                        <a:latin typeface="Aptos Narrow" panose="020B0004020202020204" pitchFamily="34" charset="0"/>
                      </a:endParaRPr>
                    </a:p>
                  </a:txBody>
                  <a:tcPr marL="2777" marR="2777" marT="2777" marB="0" anchor="b"/>
                </a:tc>
                <a:extLst>
                  <a:ext uri="{0D108BD9-81ED-4DB2-BD59-A6C34878D82A}">
                    <a16:rowId xmlns:a16="http://schemas.microsoft.com/office/drawing/2014/main" val="2677510135"/>
                  </a:ext>
                </a:extLst>
              </a:tr>
              <a:tr h="189892">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r>
                        <a:rPr lang="en-GB" sz="900" u="none" strike="noStrike">
                          <a:effectLst/>
                        </a:rPr>
                        <a:t>  </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extLst>
                  <a:ext uri="{0D108BD9-81ED-4DB2-BD59-A6C34878D82A}">
                    <a16:rowId xmlns:a16="http://schemas.microsoft.com/office/drawing/2014/main" val="1479280237"/>
                  </a:ext>
                </a:extLst>
              </a:tr>
              <a:tr h="189892">
                <a:tc>
                  <a:txBody>
                    <a:bodyPr/>
                    <a:lstStyle/>
                    <a:p>
                      <a:pPr algn="l" fontAlgn="b"/>
                      <a:r>
                        <a:rPr lang="en-GB" sz="900" u="none" strike="noStrike">
                          <a:effectLst/>
                        </a:rPr>
                        <a:t>Intercept</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0.236 ***</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0.345***</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0.2***</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0.164***</a:t>
                      </a:r>
                      <a:endParaRPr lang="en-GB" sz="900" b="0" i="0" u="none" strike="noStrike">
                        <a:solidFill>
                          <a:srgbClr val="000000"/>
                        </a:solidFill>
                        <a:effectLst/>
                        <a:latin typeface="Aptos Narrow" panose="020B0004020202020204" pitchFamily="34" charset="0"/>
                      </a:endParaRPr>
                    </a:p>
                  </a:txBody>
                  <a:tcPr marL="2777" marR="2777" marT="2777" marB="0" anchor="b"/>
                </a:tc>
                <a:extLst>
                  <a:ext uri="{0D108BD9-81ED-4DB2-BD59-A6C34878D82A}">
                    <a16:rowId xmlns:a16="http://schemas.microsoft.com/office/drawing/2014/main" val="783438162"/>
                  </a:ext>
                </a:extLst>
              </a:tr>
              <a:tr h="189892">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(0.025)</a:t>
                      </a:r>
                      <a:endParaRPr lang="en-GB" sz="900" b="0" i="1"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r>
                        <a:rPr lang="en-GB" sz="900" u="none" strike="noStrike">
                          <a:effectLst/>
                        </a:rPr>
                        <a:t>  </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(0.033)</a:t>
                      </a:r>
                      <a:endParaRPr lang="en-GB" sz="900" b="0" i="1"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(0.021)</a:t>
                      </a:r>
                      <a:endParaRPr lang="en-GB" sz="900" b="0" i="1"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r>
                        <a:rPr lang="en-GB" sz="900" u="none" strike="noStrike">
                          <a:effectLst/>
                        </a:rPr>
                        <a:t>  </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(0.020)</a:t>
                      </a:r>
                      <a:endParaRPr lang="en-GB" sz="900" b="0" i="1" u="none" strike="noStrike">
                        <a:solidFill>
                          <a:srgbClr val="000000"/>
                        </a:solidFill>
                        <a:effectLst/>
                        <a:latin typeface="Aptos Narrow" panose="020B0004020202020204" pitchFamily="34" charset="0"/>
                      </a:endParaRPr>
                    </a:p>
                  </a:txBody>
                  <a:tcPr marL="2777" marR="2777" marT="2777" marB="0" anchor="b"/>
                </a:tc>
                <a:extLst>
                  <a:ext uri="{0D108BD9-81ED-4DB2-BD59-A6C34878D82A}">
                    <a16:rowId xmlns:a16="http://schemas.microsoft.com/office/drawing/2014/main" val="2195059537"/>
                  </a:ext>
                </a:extLst>
              </a:tr>
              <a:tr h="208881">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1"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1"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1"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extLst>
                  <a:ext uri="{0D108BD9-81ED-4DB2-BD59-A6C34878D82A}">
                    <a16:rowId xmlns:a16="http://schemas.microsoft.com/office/drawing/2014/main" val="4255277425"/>
                  </a:ext>
                </a:extLst>
              </a:tr>
              <a:tr h="189892">
                <a:tc>
                  <a:txBody>
                    <a:bodyPr/>
                    <a:lstStyle/>
                    <a:p>
                      <a:pPr algn="l" fontAlgn="b"/>
                      <a:r>
                        <a:rPr lang="en-GB" sz="900" u="none" strike="noStrike">
                          <a:effectLst/>
                        </a:rPr>
                        <a:t>Nu of </a:t>
                      </a:r>
                      <a:r>
                        <a:rPr lang="en-GB" sz="900" u="none" strike="noStrike" err="1">
                          <a:effectLst/>
                        </a:rPr>
                        <a:t>Obs</a:t>
                      </a:r>
                      <a:endParaRPr lang="en-GB" sz="900" b="0" i="0" u="none" strike="noStrike" err="1">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233</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233</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233</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233</a:t>
                      </a:r>
                      <a:endParaRPr lang="en-GB" sz="900" b="0" i="0" u="none" strike="noStrike">
                        <a:solidFill>
                          <a:srgbClr val="000000"/>
                        </a:solidFill>
                        <a:effectLst/>
                        <a:latin typeface="Aptos Narrow" panose="020B0004020202020204" pitchFamily="34" charset="0"/>
                      </a:endParaRPr>
                    </a:p>
                  </a:txBody>
                  <a:tcPr marL="2777" marR="2777" marT="2777" marB="0" anchor="b"/>
                </a:tc>
                <a:extLst>
                  <a:ext uri="{0D108BD9-81ED-4DB2-BD59-A6C34878D82A}">
                    <a16:rowId xmlns:a16="http://schemas.microsoft.com/office/drawing/2014/main" val="850233599"/>
                  </a:ext>
                </a:extLst>
              </a:tr>
              <a:tr h="189892">
                <a:tc>
                  <a:txBody>
                    <a:bodyPr/>
                    <a:lstStyle/>
                    <a:p>
                      <a:pPr algn="l" fontAlgn="b"/>
                      <a:r>
                        <a:rPr lang="en-GB" sz="900" u="none" strike="noStrike">
                          <a:effectLst/>
                        </a:rPr>
                        <a:t>R-square</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0.363</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0.396</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0.316</a:t>
                      </a:r>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r>
                        <a:rPr lang="en-GB" sz="900" u="none" strike="noStrike">
                          <a:effectLst/>
                        </a:rPr>
                        <a:t>0.342</a:t>
                      </a:r>
                      <a:endParaRPr lang="en-GB" sz="900" b="0" i="0" u="none" strike="noStrike">
                        <a:solidFill>
                          <a:srgbClr val="000000"/>
                        </a:solidFill>
                        <a:effectLst/>
                        <a:latin typeface="Aptos Narrow" panose="020B0004020202020204" pitchFamily="34" charset="0"/>
                      </a:endParaRPr>
                    </a:p>
                  </a:txBody>
                  <a:tcPr marL="2777" marR="2777" marT="2777" marB="0" anchor="b"/>
                </a:tc>
                <a:extLst>
                  <a:ext uri="{0D108BD9-81ED-4DB2-BD59-A6C34878D82A}">
                    <a16:rowId xmlns:a16="http://schemas.microsoft.com/office/drawing/2014/main" val="1688204337"/>
                  </a:ext>
                </a:extLst>
              </a:tr>
              <a:tr h="189892">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ctr" fontAlgn="b"/>
                      <a:endParaRPr lang="en-GB" sz="900" b="0" i="0" u="none" strike="noStrike">
                        <a:solidFill>
                          <a:srgbClr val="000000"/>
                        </a:solidFill>
                        <a:effectLst/>
                        <a:latin typeface="Aptos Narrow" panose="020B0004020202020204" pitchFamily="34" charset="0"/>
                      </a:endParaRPr>
                    </a:p>
                  </a:txBody>
                  <a:tcPr marL="2777" marR="2777" marT="2777" marB="0" anchor="b"/>
                </a:tc>
                <a:extLst>
                  <a:ext uri="{0D108BD9-81ED-4DB2-BD59-A6C34878D82A}">
                    <a16:rowId xmlns:a16="http://schemas.microsoft.com/office/drawing/2014/main" val="3404418368"/>
                  </a:ext>
                </a:extLst>
              </a:tr>
              <a:tr h="189892">
                <a:tc>
                  <a:txBody>
                    <a:bodyPr/>
                    <a:lstStyle/>
                    <a:p>
                      <a:pPr algn="l" fontAlgn="b"/>
                      <a:r>
                        <a:rPr lang="nn-NO" sz="900" u="none" strike="noStrike">
                          <a:effectLst/>
                        </a:rPr>
                        <a:t>*** p&lt;0.01, ** p&lt;0.05, * p&lt;0.1</a:t>
                      </a:r>
                      <a:endParaRPr lang="nn-NO"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a:solidFill>
                          <a:srgbClr val="000000"/>
                        </a:solidFill>
                        <a:effectLst/>
                        <a:latin typeface="Aptos Narrow" panose="020B0004020202020204" pitchFamily="34" charset="0"/>
                      </a:endParaRPr>
                    </a:p>
                  </a:txBody>
                  <a:tcPr marL="2777" marR="2777" marT="2777" marB="0" anchor="b"/>
                </a:tc>
                <a:tc>
                  <a:txBody>
                    <a:bodyPr/>
                    <a:lstStyle/>
                    <a:p>
                      <a:pPr algn="l" fontAlgn="b"/>
                      <a:endParaRPr lang="en-GB" sz="900" b="0" i="0" u="none" strike="noStrike" dirty="0">
                        <a:solidFill>
                          <a:srgbClr val="000000"/>
                        </a:solidFill>
                        <a:effectLst/>
                        <a:latin typeface="Aptos Narrow" panose="020B0004020202020204" pitchFamily="34" charset="0"/>
                      </a:endParaRPr>
                    </a:p>
                  </a:txBody>
                  <a:tcPr marL="2777" marR="2777" marT="2777" marB="0" anchor="b"/>
                </a:tc>
                <a:extLst>
                  <a:ext uri="{0D108BD9-81ED-4DB2-BD59-A6C34878D82A}">
                    <a16:rowId xmlns:a16="http://schemas.microsoft.com/office/drawing/2014/main" val="741861379"/>
                  </a:ext>
                </a:extLst>
              </a:tr>
            </a:tbl>
          </a:graphicData>
        </a:graphic>
      </p:graphicFrame>
    </p:spTree>
    <p:extLst>
      <p:ext uri="{BB962C8B-B14F-4D97-AF65-F5344CB8AC3E}">
        <p14:creationId xmlns:p14="http://schemas.microsoft.com/office/powerpoint/2010/main" val="192832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B61C7-96DA-3AB4-9777-AFAA6771B0C6}"/>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335E662-9C48-2F62-3DB3-C49461D1D51A}"/>
              </a:ext>
            </a:extLst>
          </p:cNvPr>
          <p:cNvCxnSpPr/>
          <p:nvPr/>
        </p:nvCxnSpPr>
        <p:spPr>
          <a:xfrm>
            <a:off x="171450" y="676276"/>
            <a:ext cx="11795760" cy="0"/>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BF48D681-E979-0686-9F90-7262628B5EED}"/>
              </a:ext>
            </a:extLst>
          </p:cNvPr>
          <p:cNvCxnSpPr/>
          <p:nvPr/>
        </p:nvCxnSpPr>
        <p:spPr>
          <a:xfrm>
            <a:off x="1457325" y="6219826"/>
            <a:ext cx="10515600" cy="0"/>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2F56368A-31E7-1219-AFE4-6CC0C5C81CD4}"/>
              </a:ext>
            </a:extLst>
          </p:cNvPr>
          <p:cNvSpPr>
            <a:spLocks noGrp="1"/>
          </p:cNvSpPr>
          <p:nvPr>
            <p:ph type="title"/>
          </p:nvPr>
        </p:nvSpPr>
        <p:spPr>
          <a:xfrm>
            <a:off x="568284" y="142576"/>
            <a:ext cx="10515600" cy="291421"/>
          </a:xfrm>
        </p:spPr>
        <p:txBody>
          <a:bodyPr>
            <a:normAutofit fontScale="90000"/>
          </a:bodyPr>
          <a:lstStyle/>
          <a:p>
            <a:r>
              <a:rPr lang="en-GB"/>
              <a:t>GRI specific results</a:t>
            </a:r>
          </a:p>
        </p:txBody>
      </p:sp>
      <p:graphicFrame>
        <p:nvGraphicFramePr>
          <p:cNvPr id="11" name="Table 10">
            <a:extLst>
              <a:ext uri="{FF2B5EF4-FFF2-40B4-BE49-F238E27FC236}">
                <a16:creationId xmlns:a16="http://schemas.microsoft.com/office/drawing/2014/main" id="{A0EBE1AD-0ADA-CAD6-CEA4-5F986D1142E5}"/>
              </a:ext>
            </a:extLst>
          </p:cNvPr>
          <p:cNvGraphicFramePr>
            <a:graphicFrameLocks noGrp="1"/>
          </p:cNvGraphicFramePr>
          <p:nvPr>
            <p:extLst>
              <p:ext uri="{D42A27DB-BD31-4B8C-83A1-F6EECF244321}">
                <p14:modId xmlns:p14="http://schemas.microsoft.com/office/powerpoint/2010/main" val="630518901"/>
              </p:ext>
            </p:extLst>
          </p:nvPr>
        </p:nvGraphicFramePr>
        <p:xfrm>
          <a:off x="141247" y="676276"/>
          <a:ext cx="7834552" cy="4763755"/>
        </p:xfrm>
        <a:graphic>
          <a:graphicData uri="http://schemas.openxmlformats.org/drawingml/2006/table">
            <a:tbl>
              <a:tblPr/>
              <a:tblGrid>
                <a:gridCol w="2529349">
                  <a:extLst>
                    <a:ext uri="{9D8B030D-6E8A-4147-A177-3AD203B41FA5}">
                      <a16:colId xmlns:a16="http://schemas.microsoft.com/office/drawing/2014/main" val="2362501962"/>
                    </a:ext>
                  </a:extLst>
                </a:gridCol>
                <a:gridCol w="664490">
                  <a:extLst>
                    <a:ext uri="{9D8B030D-6E8A-4147-A177-3AD203B41FA5}">
                      <a16:colId xmlns:a16="http://schemas.microsoft.com/office/drawing/2014/main" val="414628273"/>
                    </a:ext>
                  </a:extLst>
                </a:gridCol>
                <a:gridCol w="696643">
                  <a:extLst>
                    <a:ext uri="{9D8B030D-6E8A-4147-A177-3AD203B41FA5}">
                      <a16:colId xmlns:a16="http://schemas.microsoft.com/office/drawing/2014/main" val="4191970881"/>
                    </a:ext>
                  </a:extLst>
                </a:gridCol>
                <a:gridCol w="1093193">
                  <a:extLst>
                    <a:ext uri="{9D8B030D-6E8A-4147-A177-3AD203B41FA5}">
                      <a16:colId xmlns:a16="http://schemas.microsoft.com/office/drawing/2014/main" val="4185548672"/>
                    </a:ext>
                  </a:extLst>
                </a:gridCol>
                <a:gridCol w="846689">
                  <a:extLst>
                    <a:ext uri="{9D8B030D-6E8A-4147-A177-3AD203B41FA5}">
                      <a16:colId xmlns:a16="http://schemas.microsoft.com/office/drawing/2014/main" val="3530041817"/>
                    </a:ext>
                  </a:extLst>
                </a:gridCol>
                <a:gridCol w="975300">
                  <a:extLst>
                    <a:ext uri="{9D8B030D-6E8A-4147-A177-3AD203B41FA5}">
                      <a16:colId xmlns:a16="http://schemas.microsoft.com/office/drawing/2014/main" val="1394303776"/>
                    </a:ext>
                  </a:extLst>
                </a:gridCol>
                <a:gridCol w="1028888">
                  <a:extLst>
                    <a:ext uri="{9D8B030D-6E8A-4147-A177-3AD203B41FA5}">
                      <a16:colId xmlns:a16="http://schemas.microsoft.com/office/drawing/2014/main" val="2319765246"/>
                    </a:ext>
                  </a:extLst>
                </a:gridCol>
              </a:tblGrid>
              <a:tr h="159363">
                <a:tc>
                  <a:txBody>
                    <a:bodyPr/>
                    <a:lstStyle/>
                    <a:p>
                      <a:pPr algn="l" fontAlgn="b"/>
                      <a:r>
                        <a:rPr lang="en-GB" sz="1000" b="1" i="0" u="none" strike="noStrike">
                          <a:solidFill>
                            <a:srgbClr val="000000"/>
                          </a:solidFill>
                          <a:effectLst/>
                          <a:latin typeface="Aptos Narrow" panose="020B0004020202020204" pitchFamily="34" charset="0"/>
                        </a:rPr>
                        <a:t>Probit regression</a:t>
                      </a:r>
                    </a:p>
                  </a:txBody>
                  <a:tcPr marL="5359" marR="5359" marT="535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GB" sz="1000" b="1" i="0" u="none" strike="noStrike">
                          <a:solidFill>
                            <a:srgbClr val="000000"/>
                          </a:solidFill>
                          <a:effectLst/>
                          <a:latin typeface="Aptos Narrow" panose="020B0004020202020204" pitchFamily="34" charset="0"/>
                        </a:rPr>
                        <a:t>GRI 305-5</a:t>
                      </a:r>
                    </a:p>
                  </a:txBody>
                  <a:tcPr marL="5359" marR="5359" marT="535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GB" sz="1000" b="1" i="0" u="none" strike="noStrike">
                          <a:solidFill>
                            <a:srgbClr val="000000"/>
                          </a:solidFill>
                          <a:effectLst/>
                          <a:latin typeface="Aptos Narrow" panose="020B0004020202020204" pitchFamily="34" charset="0"/>
                        </a:rPr>
                        <a:t>GRI401-1</a:t>
                      </a:r>
                    </a:p>
                  </a:txBody>
                  <a:tcPr marL="5359" marR="5359" marT="535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GB" sz="1000" b="1" i="0" u="none" strike="noStrike">
                          <a:solidFill>
                            <a:srgbClr val="000000"/>
                          </a:solidFill>
                          <a:effectLst/>
                          <a:latin typeface="Aptos Narrow" panose="020B0004020202020204" pitchFamily="34" charset="0"/>
                        </a:rPr>
                        <a:t>GRI403-2</a:t>
                      </a:r>
                    </a:p>
                  </a:txBody>
                  <a:tcPr marL="5359" marR="5359" marT="535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GB" sz="1000" b="1" i="0" u="none" strike="noStrike">
                          <a:solidFill>
                            <a:srgbClr val="000000"/>
                          </a:solidFill>
                          <a:effectLst/>
                          <a:latin typeface="Aptos Narrow" panose="020B0004020202020204" pitchFamily="34" charset="0"/>
                        </a:rPr>
                        <a:t>GRI 404-1</a:t>
                      </a:r>
                    </a:p>
                  </a:txBody>
                  <a:tcPr marL="5359" marR="5359" marT="535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GB" sz="1000" b="1" i="0" u="none" strike="noStrike">
                          <a:solidFill>
                            <a:srgbClr val="000000"/>
                          </a:solidFill>
                          <a:effectLst/>
                          <a:latin typeface="Aptos Narrow" panose="020B0004020202020204" pitchFamily="34" charset="0"/>
                        </a:rPr>
                        <a:t>GRI 405-1</a:t>
                      </a:r>
                    </a:p>
                  </a:txBody>
                  <a:tcPr marL="5359" marR="5359" marT="535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GB" sz="1000" b="1" i="0" u="none" strike="noStrike">
                          <a:solidFill>
                            <a:srgbClr val="000000"/>
                          </a:solidFill>
                          <a:effectLst/>
                          <a:latin typeface="Aptos Narrow" panose="020B0004020202020204" pitchFamily="34" charset="0"/>
                        </a:rPr>
                        <a:t>GRI 413-1</a:t>
                      </a:r>
                    </a:p>
                  </a:txBody>
                  <a:tcPr marL="5359" marR="5359" marT="5359"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29800683"/>
                  </a:ext>
                </a:extLst>
              </a:tr>
              <a:tr h="318725">
                <a:tc>
                  <a:txBody>
                    <a:bodyPr/>
                    <a:lstStyle/>
                    <a:p>
                      <a:pPr algn="l" fontAlgn="b"/>
                      <a:r>
                        <a:rPr lang="en-GB" sz="1000" b="0" i="0" u="none" strike="noStrike">
                          <a:solidFill>
                            <a:srgbClr val="000000"/>
                          </a:solidFill>
                          <a:effectLst/>
                          <a:latin typeface="Aptos Narrow" panose="020B0004020202020204" pitchFamily="34" charset="0"/>
                        </a:rPr>
                        <a:t> </a:t>
                      </a:r>
                    </a:p>
                  </a:txBody>
                  <a:tcPr marL="5359" marR="5359" marT="535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a:solidFill>
                            <a:srgbClr val="000000"/>
                          </a:solidFill>
                          <a:effectLst/>
                          <a:latin typeface="Aptos Narrow" panose="020B0004020202020204" pitchFamily="34" charset="0"/>
                        </a:rPr>
                        <a:t>Emissions</a:t>
                      </a:r>
                    </a:p>
                  </a:txBody>
                  <a:tcPr marL="5359" marR="5359" marT="5359"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a:solidFill>
                            <a:srgbClr val="000000"/>
                          </a:solidFill>
                          <a:effectLst/>
                          <a:latin typeface="Aptos Narrow" panose="020B0004020202020204" pitchFamily="34" charset="0"/>
                        </a:rPr>
                        <a:t>Employment</a:t>
                      </a:r>
                    </a:p>
                  </a:txBody>
                  <a:tcPr marL="5359" marR="5359" marT="5359"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GB" sz="1000" b="1" i="0" u="none" strike="noStrike">
                          <a:solidFill>
                            <a:srgbClr val="000000"/>
                          </a:solidFill>
                          <a:effectLst/>
                          <a:latin typeface="Aptos Narrow" panose="020B0004020202020204" pitchFamily="34" charset="0"/>
                        </a:rPr>
                        <a:t>Occupational Health and Safety</a:t>
                      </a:r>
                    </a:p>
                  </a:txBody>
                  <a:tcPr marL="5359" marR="5359" marT="535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GB" sz="1000" b="1" i="0" u="none" strike="noStrike">
                          <a:solidFill>
                            <a:srgbClr val="000000"/>
                          </a:solidFill>
                          <a:effectLst/>
                          <a:latin typeface="Aptos Narrow" panose="020B0004020202020204" pitchFamily="34" charset="0"/>
                        </a:rPr>
                        <a:t>Training and Education</a:t>
                      </a:r>
                    </a:p>
                  </a:txBody>
                  <a:tcPr marL="5359" marR="5359" marT="535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GB" sz="1000" b="1" i="0" u="none" strike="noStrike">
                          <a:solidFill>
                            <a:srgbClr val="000000"/>
                          </a:solidFill>
                          <a:effectLst/>
                          <a:latin typeface="Aptos Narrow" panose="020B0004020202020204" pitchFamily="34" charset="0"/>
                        </a:rPr>
                        <a:t>Diversity and Equal Opportunity</a:t>
                      </a:r>
                    </a:p>
                  </a:txBody>
                  <a:tcPr marL="5359" marR="5359" marT="535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a:solidFill>
                            <a:srgbClr val="000000"/>
                          </a:solidFill>
                          <a:effectLst/>
                          <a:latin typeface="Aptos Narrow" panose="020B0004020202020204" pitchFamily="34" charset="0"/>
                        </a:rPr>
                        <a:t>Local communities</a:t>
                      </a:r>
                    </a:p>
                  </a:txBody>
                  <a:tcPr marL="5359" marR="5359" marT="5359" marB="0" anchor="ctr">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6503216"/>
                  </a:ext>
                </a:extLst>
              </a:tr>
              <a:tr h="159363">
                <a:tc>
                  <a:txBody>
                    <a:bodyPr/>
                    <a:lstStyle/>
                    <a:p>
                      <a:pPr algn="l" fontAlgn="b"/>
                      <a:r>
                        <a:rPr lang="en-GB" sz="1000" b="0" i="0" u="none" strike="noStrike">
                          <a:solidFill>
                            <a:srgbClr val="000000"/>
                          </a:solidFill>
                          <a:effectLst/>
                          <a:latin typeface="Aptos Narrow" panose="020B0004020202020204" pitchFamily="34" charset="0"/>
                        </a:rPr>
                        <a:t>EU _ Ownership </a:t>
                      </a:r>
                    </a:p>
                  </a:txBody>
                  <a:tcPr marL="5359" marR="5359" marT="535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-0.157</a:t>
                      </a:r>
                    </a:p>
                  </a:txBody>
                  <a:tcPr marL="5359" marR="5359" marT="535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GB" sz="1000" b="1" i="0" u="none" strike="noStrike" dirty="0">
                          <a:solidFill>
                            <a:srgbClr val="000000"/>
                          </a:solidFill>
                          <a:effectLst/>
                          <a:latin typeface="Aptos Narrow" panose="020B0004020202020204" pitchFamily="34" charset="0"/>
                        </a:rPr>
                        <a:t>1.415***</a:t>
                      </a:r>
                    </a:p>
                  </a:txBody>
                  <a:tcPr marL="5359" marR="5359" marT="535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GB" sz="1000" b="1" i="0" u="none" strike="noStrike">
                          <a:solidFill>
                            <a:srgbClr val="000000"/>
                          </a:solidFill>
                          <a:effectLst/>
                          <a:latin typeface="Aptos Narrow" panose="020B0004020202020204" pitchFamily="34" charset="0"/>
                        </a:rPr>
                        <a:t>1.02***</a:t>
                      </a:r>
                    </a:p>
                  </a:txBody>
                  <a:tcPr marL="5359" marR="5359" marT="535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0.364</a:t>
                      </a:r>
                    </a:p>
                  </a:txBody>
                  <a:tcPr marL="5359" marR="5359" marT="535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0.323</a:t>
                      </a:r>
                    </a:p>
                  </a:txBody>
                  <a:tcPr marL="5359" marR="5359" marT="535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-1.15***</a:t>
                      </a:r>
                    </a:p>
                  </a:txBody>
                  <a:tcPr marL="5359" marR="5359" marT="5359"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503776240"/>
                  </a:ext>
                </a:extLst>
              </a:tr>
              <a:tr h="159363">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r>
                        <a:rPr lang="en-GB" sz="1000" b="0" i="1" u="none" strike="noStrike" dirty="0">
                          <a:solidFill>
                            <a:srgbClr val="000000"/>
                          </a:solidFill>
                          <a:effectLst/>
                          <a:latin typeface="Aptos Narrow" panose="020B0004020202020204" pitchFamily="34" charset="0"/>
                        </a:rPr>
                        <a:t>(0.233)</a:t>
                      </a:r>
                    </a:p>
                  </a:txBody>
                  <a:tcPr marL="5359" marR="5359" marT="5359" marB="0" anchor="b">
                    <a:lnL>
                      <a:noFill/>
                    </a:lnL>
                    <a:lnR>
                      <a:noFill/>
                    </a:lnR>
                    <a:lnT>
                      <a:noFill/>
                    </a:lnT>
                    <a:lnB>
                      <a:noFill/>
                    </a:lnB>
                    <a:noFill/>
                  </a:tcPr>
                </a:tc>
                <a:tc>
                  <a:txBody>
                    <a:bodyPr/>
                    <a:lstStyle/>
                    <a:p>
                      <a:pPr algn="ctr" fontAlgn="b"/>
                      <a:r>
                        <a:rPr lang="en-GB" sz="1000" b="1" i="1" u="none" strike="noStrike" dirty="0">
                          <a:solidFill>
                            <a:srgbClr val="000000"/>
                          </a:solidFill>
                          <a:effectLst/>
                          <a:latin typeface="Aptos Narrow" panose="020B0004020202020204" pitchFamily="34" charset="0"/>
                        </a:rPr>
                        <a:t>(0.236)</a:t>
                      </a:r>
                    </a:p>
                  </a:txBody>
                  <a:tcPr marL="5359" marR="5359" marT="5359" marB="0" anchor="b">
                    <a:lnL>
                      <a:noFill/>
                    </a:lnL>
                    <a:lnR>
                      <a:noFill/>
                    </a:lnR>
                    <a:lnT>
                      <a:noFill/>
                    </a:lnT>
                    <a:lnB>
                      <a:noFill/>
                    </a:lnB>
                    <a:noFill/>
                  </a:tcPr>
                </a:tc>
                <a:tc>
                  <a:txBody>
                    <a:bodyPr/>
                    <a:lstStyle/>
                    <a:p>
                      <a:pPr algn="ctr" fontAlgn="b"/>
                      <a:r>
                        <a:rPr lang="en-GB" sz="1000" b="1" i="1" u="none" strike="noStrike" dirty="0">
                          <a:solidFill>
                            <a:srgbClr val="000000"/>
                          </a:solidFill>
                          <a:effectLst/>
                          <a:latin typeface="Aptos Narrow" panose="020B0004020202020204" pitchFamily="34" charset="0"/>
                        </a:rPr>
                        <a:t>(0.253)</a:t>
                      </a: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(0.335)</a:t>
                      </a: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(0.233)</a:t>
                      </a: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(0.246)</a:t>
                      </a:r>
                    </a:p>
                  </a:txBody>
                  <a:tcPr marL="5359" marR="5359" marT="5359" marB="0" anchor="b">
                    <a:lnL>
                      <a:noFill/>
                    </a:lnL>
                    <a:lnR>
                      <a:noFill/>
                    </a:lnR>
                    <a:lnT>
                      <a:noFill/>
                    </a:lnT>
                    <a:lnB>
                      <a:noFill/>
                    </a:lnB>
                    <a:noFill/>
                  </a:tcPr>
                </a:tc>
                <a:extLst>
                  <a:ext uri="{0D108BD9-81ED-4DB2-BD59-A6C34878D82A}">
                    <a16:rowId xmlns:a16="http://schemas.microsoft.com/office/drawing/2014/main" val="2355234126"/>
                  </a:ext>
                </a:extLst>
              </a:tr>
              <a:tr h="159363">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dirty="0">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dirty="0">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extLst>
                  <a:ext uri="{0D108BD9-81ED-4DB2-BD59-A6C34878D82A}">
                    <a16:rowId xmlns:a16="http://schemas.microsoft.com/office/drawing/2014/main" val="3541216602"/>
                  </a:ext>
                </a:extLst>
              </a:tr>
              <a:tr h="159363">
                <a:tc>
                  <a:txBody>
                    <a:bodyPr/>
                    <a:lstStyle/>
                    <a:p>
                      <a:pPr algn="l" fontAlgn="b"/>
                      <a:r>
                        <a:rPr lang="en-GB" sz="1000" b="0" i="0" u="none" strike="noStrike">
                          <a:solidFill>
                            <a:srgbClr val="000000"/>
                          </a:solidFill>
                          <a:effectLst/>
                          <a:latin typeface="Aptos Narrow" panose="020B0004020202020204" pitchFamily="34" charset="0"/>
                        </a:rPr>
                        <a:t>UK _ Ownership </a:t>
                      </a:r>
                    </a:p>
                  </a:txBody>
                  <a:tcPr marL="5359" marR="5359" marT="5359" marB="0" anchor="b">
                    <a:lnL>
                      <a:noFill/>
                    </a:lnL>
                    <a:lnR>
                      <a:noFill/>
                    </a:lnR>
                    <a:lnT>
                      <a:noFill/>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-0.231</a:t>
                      </a:r>
                    </a:p>
                  </a:txBody>
                  <a:tcPr marL="5359" marR="5359" marT="5359" marB="0" anchor="b">
                    <a:lnL>
                      <a:noFill/>
                    </a:lnL>
                    <a:lnR>
                      <a:noFill/>
                    </a:lnR>
                    <a:lnT>
                      <a:noFill/>
                    </a:lnT>
                    <a:lnB>
                      <a:noFill/>
                    </a:lnB>
                    <a:noFill/>
                  </a:tcPr>
                </a:tc>
                <a:tc>
                  <a:txBody>
                    <a:bodyPr/>
                    <a:lstStyle/>
                    <a:p>
                      <a:pPr algn="ctr" fontAlgn="b"/>
                      <a:r>
                        <a:rPr lang="en-GB" sz="1000" b="0" i="0" u="none" strike="noStrike" dirty="0">
                          <a:solidFill>
                            <a:srgbClr val="000000"/>
                          </a:solidFill>
                          <a:effectLst/>
                          <a:latin typeface="Aptos Narrow" panose="020B0004020202020204" pitchFamily="34" charset="0"/>
                        </a:rPr>
                        <a:t>-0.378</a:t>
                      </a:r>
                    </a:p>
                  </a:txBody>
                  <a:tcPr marL="5359" marR="5359" marT="5359" marB="0" anchor="b">
                    <a:lnL>
                      <a:noFill/>
                    </a:lnL>
                    <a:lnR>
                      <a:noFill/>
                    </a:lnR>
                    <a:lnT>
                      <a:noFill/>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-1.964***</a:t>
                      </a:r>
                    </a:p>
                  </a:txBody>
                  <a:tcPr marL="5359" marR="5359" marT="5359" marB="0" anchor="b">
                    <a:lnL>
                      <a:noFill/>
                    </a:lnL>
                    <a:lnR>
                      <a:noFill/>
                    </a:lnR>
                    <a:lnT>
                      <a:noFill/>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-0.212</a:t>
                      </a:r>
                    </a:p>
                  </a:txBody>
                  <a:tcPr marL="5359" marR="5359" marT="5359" marB="0" anchor="b">
                    <a:lnL>
                      <a:noFill/>
                    </a:lnL>
                    <a:lnR>
                      <a:noFill/>
                    </a:lnR>
                    <a:lnT>
                      <a:noFill/>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-0.211</a:t>
                      </a:r>
                    </a:p>
                  </a:txBody>
                  <a:tcPr marL="5359" marR="5359" marT="5359" marB="0" anchor="b">
                    <a:lnL>
                      <a:noFill/>
                    </a:lnL>
                    <a:lnR>
                      <a:noFill/>
                    </a:lnR>
                    <a:lnT>
                      <a:noFill/>
                    </a:lnT>
                    <a:lnB>
                      <a:noFill/>
                    </a:lnB>
                    <a:noFill/>
                  </a:tcPr>
                </a:tc>
                <a:tc>
                  <a:txBody>
                    <a:bodyPr/>
                    <a:lstStyle/>
                    <a:p>
                      <a:pPr algn="ctr" fontAlgn="b"/>
                      <a:r>
                        <a:rPr lang="en-GB" sz="1000" b="1" i="0" u="none" strike="noStrike">
                          <a:solidFill>
                            <a:srgbClr val="000000"/>
                          </a:solidFill>
                          <a:effectLst/>
                          <a:latin typeface="Aptos Narrow" panose="020B0004020202020204" pitchFamily="34" charset="0"/>
                        </a:rPr>
                        <a:t>0.721**</a:t>
                      </a:r>
                    </a:p>
                  </a:txBody>
                  <a:tcPr marL="5359" marR="5359" marT="5359" marB="0" anchor="b">
                    <a:lnL>
                      <a:noFill/>
                    </a:lnL>
                    <a:lnR>
                      <a:noFill/>
                    </a:lnR>
                    <a:lnT>
                      <a:noFill/>
                    </a:lnT>
                    <a:lnB>
                      <a:noFill/>
                    </a:lnB>
                    <a:noFill/>
                  </a:tcPr>
                </a:tc>
                <a:extLst>
                  <a:ext uri="{0D108BD9-81ED-4DB2-BD59-A6C34878D82A}">
                    <a16:rowId xmlns:a16="http://schemas.microsoft.com/office/drawing/2014/main" val="3864337690"/>
                  </a:ext>
                </a:extLst>
              </a:tr>
              <a:tr h="159363">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r>
                        <a:rPr lang="en-GB" sz="1000" b="0" i="0" u="none" strike="noStrike" dirty="0">
                          <a:solidFill>
                            <a:srgbClr val="000000"/>
                          </a:solidFill>
                          <a:effectLst/>
                          <a:latin typeface="Aptos Narrow" panose="020B0004020202020204" pitchFamily="34" charset="0"/>
                        </a:rPr>
                        <a:t>(0.270)</a:t>
                      </a:r>
                    </a:p>
                  </a:txBody>
                  <a:tcPr marL="5359" marR="5359" marT="5359" marB="0" anchor="b">
                    <a:lnL>
                      <a:noFill/>
                    </a:lnL>
                    <a:lnR>
                      <a:noFill/>
                    </a:lnR>
                    <a:lnT>
                      <a:noFill/>
                    </a:lnT>
                    <a:lnB>
                      <a:noFill/>
                    </a:lnB>
                    <a:noFill/>
                  </a:tcPr>
                </a:tc>
                <a:tc>
                  <a:txBody>
                    <a:bodyPr/>
                    <a:lstStyle/>
                    <a:p>
                      <a:pPr algn="ctr" fontAlgn="b"/>
                      <a:r>
                        <a:rPr lang="en-GB" sz="1000" b="0" i="1" u="none" strike="noStrike" dirty="0">
                          <a:solidFill>
                            <a:srgbClr val="000000"/>
                          </a:solidFill>
                          <a:effectLst/>
                          <a:latin typeface="Aptos Narrow" panose="020B0004020202020204" pitchFamily="34" charset="0"/>
                        </a:rPr>
                        <a:t>(0.317)</a:t>
                      </a: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(0.323)</a:t>
                      </a: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(0.389)</a:t>
                      </a: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(0.332)</a:t>
                      </a:r>
                    </a:p>
                  </a:txBody>
                  <a:tcPr marL="5359" marR="5359" marT="5359" marB="0" anchor="b">
                    <a:lnL>
                      <a:noFill/>
                    </a:lnL>
                    <a:lnR>
                      <a:noFill/>
                    </a:lnR>
                    <a:lnT>
                      <a:noFill/>
                    </a:lnT>
                    <a:lnB>
                      <a:noFill/>
                    </a:lnB>
                    <a:noFill/>
                  </a:tcPr>
                </a:tc>
                <a:tc>
                  <a:txBody>
                    <a:bodyPr/>
                    <a:lstStyle/>
                    <a:p>
                      <a:pPr algn="ctr" fontAlgn="b"/>
                      <a:r>
                        <a:rPr lang="en-GB" sz="1000" b="1" i="1" u="none" strike="noStrike">
                          <a:solidFill>
                            <a:srgbClr val="000000"/>
                          </a:solidFill>
                          <a:effectLst/>
                          <a:latin typeface="Aptos Narrow" panose="020B0004020202020204" pitchFamily="34" charset="0"/>
                        </a:rPr>
                        <a:t>(0.327)</a:t>
                      </a:r>
                    </a:p>
                  </a:txBody>
                  <a:tcPr marL="5359" marR="5359" marT="5359" marB="0" anchor="b">
                    <a:lnL>
                      <a:noFill/>
                    </a:lnL>
                    <a:lnR>
                      <a:noFill/>
                    </a:lnR>
                    <a:lnT>
                      <a:noFill/>
                    </a:lnT>
                    <a:lnB>
                      <a:noFill/>
                    </a:lnB>
                    <a:noFill/>
                  </a:tcPr>
                </a:tc>
                <a:extLst>
                  <a:ext uri="{0D108BD9-81ED-4DB2-BD59-A6C34878D82A}">
                    <a16:rowId xmlns:a16="http://schemas.microsoft.com/office/drawing/2014/main" val="2758131308"/>
                  </a:ext>
                </a:extLst>
              </a:tr>
              <a:tr h="159363">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dirty="0">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extLst>
                  <a:ext uri="{0D108BD9-81ED-4DB2-BD59-A6C34878D82A}">
                    <a16:rowId xmlns:a16="http://schemas.microsoft.com/office/drawing/2014/main" val="1351227316"/>
                  </a:ext>
                </a:extLst>
              </a:tr>
              <a:tr h="159363">
                <a:tc>
                  <a:txBody>
                    <a:bodyPr/>
                    <a:lstStyle/>
                    <a:p>
                      <a:pPr algn="l" fontAlgn="b"/>
                      <a:r>
                        <a:rPr lang="en-GB" sz="1000" b="0" i="0" u="none" strike="noStrike">
                          <a:solidFill>
                            <a:srgbClr val="000000"/>
                          </a:solidFill>
                          <a:effectLst/>
                          <a:latin typeface="Aptos Narrow" panose="020B0004020202020204" pitchFamily="34" charset="0"/>
                        </a:rPr>
                        <a:t>US_Ownership</a:t>
                      </a:r>
                    </a:p>
                  </a:txBody>
                  <a:tcPr marL="5359" marR="5359" marT="5359" marB="0" anchor="b">
                    <a:lnL>
                      <a:noFill/>
                    </a:lnL>
                    <a:lnR>
                      <a:noFill/>
                    </a:lnR>
                    <a:lnT>
                      <a:noFill/>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0.608**</a:t>
                      </a:r>
                    </a:p>
                  </a:txBody>
                  <a:tcPr marL="5359" marR="5359" marT="5359" marB="0" anchor="b">
                    <a:lnL>
                      <a:noFill/>
                    </a:lnL>
                    <a:lnR>
                      <a:noFill/>
                    </a:lnR>
                    <a:lnT>
                      <a:noFill/>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0.148</a:t>
                      </a:r>
                    </a:p>
                  </a:txBody>
                  <a:tcPr marL="5359" marR="5359" marT="5359" marB="0" anchor="b">
                    <a:lnL>
                      <a:noFill/>
                    </a:lnL>
                    <a:lnR>
                      <a:noFill/>
                    </a:lnR>
                    <a:lnT>
                      <a:noFill/>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0.575**</a:t>
                      </a:r>
                    </a:p>
                  </a:txBody>
                  <a:tcPr marL="5359" marR="5359" marT="5359" marB="0" anchor="b">
                    <a:lnL>
                      <a:noFill/>
                    </a:lnL>
                    <a:lnR>
                      <a:noFill/>
                    </a:lnR>
                    <a:lnT>
                      <a:noFill/>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0.338</a:t>
                      </a:r>
                    </a:p>
                  </a:txBody>
                  <a:tcPr marL="5359" marR="5359" marT="5359" marB="0" anchor="b">
                    <a:lnL>
                      <a:noFill/>
                    </a:lnL>
                    <a:lnR>
                      <a:noFill/>
                    </a:lnR>
                    <a:lnT>
                      <a:noFill/>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0.5</a:t>
                      </a:r>
                    </a:p>
                  </a:txBody>
                  <a:tcPr marL="5359" marR="5359" marT="5359" marB="0" anchor="b">
                    <a:lnL>
                      <a:noFill/>
                    </a:lnL>
                    <a:lnR>
                      <a:noFill/>
                    </a:lnR>
                    <a:lnT>
                      <a:noFill/>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-1.008***</a:t>
                      </a:r>
                    </a:p>
                  </a:txBody>
                  <a:tcPr marL="5359" marR="5359" marT="5359" marB="0" anchor="b">
                    <a:lnL>
                      <a:noFill/>
                    </a:lnL>
                    <a:lnR>
                      <a:noFill/>
                    </a:lnR>
                    <a:lnT>
                      <a:noFill/>
                    </a:lnT>
                    <a:lnB>
                      <a:noFill/>
                    </a:lnB>
                    <a:noFill/>
                  </a:tcPr>
                </a:tc>
                <a:extLst>
                  <a:ext uri="{0D108BD9-81ED-4DB2-BD59-A6C34878D82A}">
                    <a16:rowId xmlns:a16="http://schemas.microsoft.com/office/drawing/2014/main" val="662077185"/>
                  </a:ext>
                </a:extLst>
              </a:tr>
              <a:tr h="159363">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(0.266)</a:t>
                      </a: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(0.293)</a:t>
                      </a: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(0.260)</a:t>
                      </a: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(0.350)</a:t>
                      </a: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(0.315)</a:t>
                      </a: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(0.281)</a:t>
                      </a:r>
                    </a:p>
                  </a:txBody>
                  <a:tcPr marL="5359" marR="5359" marT="5359" marB="0" anchor="b">
                    <a:lnL>
                      <a:noFill/>
                    </a:lnL>
                    <a:lnR>
                      <a:noFill/>
                    </a:lnR>
                    <a:lnT>
                      <a:noFill/>
                    </a:lnT>
                    <a:lnB>
                      <a:noFill/>
                    </a:lnB>
                    <a:noFill/>
                  </a:tcPr>
                </a:tc>
                <a:extLst>
                  <a:ext uri="{0D108BD9-81ED-4DB2-BD59-A6C34878D82A}">
                    <a16:rowId xmlns:a16="http://schemas.microsoft.com/office/drawing/2014/main" val="837666101"/>
                  </a:ext>
                </a:extLst>
              </a:tr>
              <a:tr h="159363">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extLst>
                  <a:ext uri="{0D108BD9-81ED-4DB2-BD59-A6C34878D82A}">
                    <a16:rowId xmlns:a16="http://schemas.microsoft.com/office/drawing/2014/main" val="2328037610"/>
                  </a:ext>
                </a:extLst>
              </a:tr>
              <a:tr h="159363">
                <a:tc>
                  <a:txBody>
                    <a:bodyPr/>
                    <a:lstStyle/>
                    <a:p>
                      <a:pPr algn="l" fontAlgn="b"/>
                      <a:r>
                        <a:rPr lang="en-GB" sz="1000" u="none" strike="noStrike" dirty="0">
                          <a:effectLst/>
                        </a:rPr>
                        <a:t>EU Green Agenda involvement  and reporting before year 2021</a:t>
                      </a:r>
                      <a:endParaRPr lang="en-GB" sz="1000" b="0" i="0" u="none" strike="noStrike" dirty="0">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r>
                        <a:rPr lang="en-GB" sz="1000" b="0" i="0" u="none" strike="noStrike" dirty="0">
                          <a:solidFill>
                            <a:srgbClr val="000000"/>
                          </a:solidFill>
                          <a:effectLst/>
                          <a:latin typeface="Aptos Narrow" panose="020B0004020202020204" pitchFamily="34" charset="0"/>
                        </a:rPr>
                        <a:t>-0.803</a:t>
                      </a:r>
                    </a:p>
                  </a:txBody>
                  <a:tcPr marL="5359" marR="5359" marT="5359" marB="0" anchor="b">
                    <a:lnL>
                      <a:noFill/>
                    </a:lnL>
                    <a:lnR>
                      <a:noFill/>
                    </a:lnR>
                    <a:lnT>
                      <a:noFill/>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-0.289</a:t>
                      </a:r>
                    </a:p>
                  </a:txBody>
                  <a:tcPr marL="5359" marR="5359" marT="5359" marB="0" anchor="b">
                    <a:lnL>
                      <a:noFill/>
                    </a:lnL>
                    <a:lnR>
                      <a:noFill/>
                    </a:lnR>
                    <a:lnT>
                      <a:noFill/>
                    </a:lnT>
                    <a:lnB>
                      <a:noFill/>
                    </a:lnB>
                    <a:noFill/>
                  </a:tcPr>
                </a:tc>
                <a:tc>
                  <a:txBody>
                    <a:bodyPr/>
                    <a:lstStyle/>
                    <a:p>
                      <a:pPr algn="ctr" fontAlgn="b"/>
                      <a:r>
                        <a:rPr lang="en-GB" sz="1000" b="0" i="0" u="none" strike="noStrike" dirty="0">
                          <a:solidFill>
                            <a:srgbClr val="000000"/>
                          </a:solidFill>
                          <a:effectLst/>
                          <a:latin typeface="Aptos Narrow" panose="020B0004020202020204" pitchFamily="34" charset="0"/>
                        </a:rPr>
                        <a:t>-1.801</a:t>
                      </a:r>
                    </a:p>
                  </a:txBody>
                  <a:tcPr marL="5359" marR="5359" marT="5359" marB="0" anchor="b">
                    <a:lnL>
                      <a:noFill/>
                    </a:lnL>
                    <a:lnR>
                      <a:noFill/>
                    </a:lnR>
                    <a:lnT>
                      <a:noFill/>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0.015</a:t>
                      </a:r>
                    </a:p>
                  </a:txBody>
                  <a:tcPr marL="5359" marR="5359" marT="5359" marB="0" anchor="b">
                    <a:lnL>
                      <a:noFill/>
                    </a:lnL>
                    <a:lnR>
                      <a:noFill/>
                    </a:lnR>
                    <a:lnT>
                      <a:noFill/>
                    </a:lnT>
                    <a:lnB>
                      <a:noFill/>
                    </a:lnB>
                    <a:noFill/>
                  </a:tcPr>
                </a:tc>
                <a:tc>
                  <a:txBody>
                    <a:bodyPr/>
                    <a:lstStyle/>
                    <a:p>
                      <a:pPr algn="ctr" fontAlgn="b"/>
                      <a:r>
                        <a:rPr lang="en-GB" sz="1000" b="0" i="0" u="none" strike="noStrike" dirty="0">
                          <a:solidFill>
                            <a:srgbClr val="000000"/>
                          </a:solidFill>
                          <a:effectLst/>
                          <a:latin typeface="Aptos Narrow" panose="020B0004020202020204" pitchFamily="34" charset="0"/>
                        </a:rPr>
                        <a:t>-1.584</a:t>
                      </a:r>
                    </a:p>
                  </a:txBody>
                  <a:tcPr marL="5359" marR="5359" marT="5359" marB="0" anchor="b">
                    <a:lnL>
                      <a:noFill/>
                    </a:lnL>
                    <a:lnR>
                      <a:noFill/>
                    </a:lnR>
                    <a:lnT>
                      <a:noFill/>
                    </a:lnT>
                    <a:lnB>
                      <a:noFill/>
                    </a:lnB>
                    <a:noFill/>
                  </a:tcPr>
                </a:tc>
                <a:tc>
                  <a:txBody>
                    <a:bodyPr/>
                    <a:lstStyle/>
                    <a:p>
                      <a:pPr algn="ctr" fontAlgn="b"/>
                      <a:r>
                        <a:rPr lang="en-GB" sz="1000" b="0" i="0" u="none" strike="noStrike" dirty="0">
                          <a:solidFill>
                            <a:srgbClr val="000000"/>
                          </a:solidFill>
                          <a:effectLst/>
                          <a:latin typeface="Aptos Narrow" panose="020B0004020202020204" pitchFamily="34" charset="0"/>
                        </a:rPr>
                        <a:t>0.878</a:t>
                      </a:r>
                    </a:p>
                  </a:txBody>
                  <a:tcPr marL="5359" marR="5359" marT="5359" marB="0" anchor="b">
                    <a:lnL>
                      <a:noFill/>
                    </a:lnL>
                    <a:lnR>
                      <a:noFill/>
                    </a:lnR>
                    <a:lnT>
                      <a:noFill/>
                    </a:lnT>
                    <a:lnB>
                      <a:noFill/>
                    </a:lnB>
                    <a:noFill/>
                  </a:tcPr>
                </a:tc>
                <a:extLst>
                  <a:ext uri="{0D108BD9-81ED-4DB2-BD59-A6C34878D82A}">
                    <a16:rowId xmlns:a16="http://schemas.microsoft.com/office/drawing/2014/main" val="2494707099"/>
                  </a:ext>
                </a:extLst>
              </a:tr>
              <a:tr h="159363">
                <a:tc>
                  <a:txBody>
                    <a:bodyPr/>
                    <a:lstStyle/>
                    <a:p>
                      <a:pPr algn="l" fontAlgn="b"/>
                      <a:endParaRPr lang="en-GB" sz="1000" b="0" i="0" u="none" strike="noStrike" dirty="0">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(0.340)</a:t>
                      </a: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(0.393)</a:t>
                      </a: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(0.368)</a:t>
                      </a: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(0.544)</a:t>
                      </a: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(0.480)</a:t>
                      </a: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(0.383)</a:t>
                      </a:r>
                    </a:p>
                  </a:txBody>
                  <a:tcPr marL="5359" marR="5359" marT="5359" marB="0" anchor="b">
                    <a:lnL>
                      <a:noFill/>
                    </a:lnL>
                    <a:lnR>
                      <a:noFill/>
                    </a:lnR>
                    <a:lnT>
                      <a:noFill/>
                    </a:lnT>
                    <a:lnB>
                      <a:noFill/>
                    </a:lnB>
                    <a:noFill/>
                  </a:tcPr>
                </a:tc>
                <a:extLst>
                  <a:ext uri="{0D108BD9-81ED-4DB2-BD59-A6C34878D82A}">
                    <a16:rowId xmlns:a16="http://schemas.microsoft.com/office/drawing/2014/main" val="3044934464"/>
                  </a:ext>
                </a:extLst>
              </a:tr>
              <a:tr h="159363">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extLst>
                  <a:ext uri="{0D108BD9-81ED-4DB2-BD59-A6C34878D82A}">
                    <a16:rowId xmlns:a16="http://schemas.microsoft.com/office/drawing/2014/main" val="853495315"/>
                  </a:ext>
                </a:extLst>
              </a:tr>
              <a:tr h="159363">
                <a:tc>
                  <a:txBody>
                    <a:bodyPr/>
                    <a:lstStyle/>
                    <a:p>
                      <a:pPr algn="l" fontAlgn="b"/>
                      <a:r>
                        <a:rPr lang="en-GB" sz="1000" u="none" strike="noStrike" dirty="0">
                          <a:effectLst/>
                        </a:rPr>
                        <a:t>Companies reporting from year 2021</a:t>
                      </a:r>
                      <a:endParaRPr lang="en-GB" sz="1000" b="0" i="0" u="none" strike="noStrike" dirty="0">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0.692***</a:t>
                      </a:r>
                    </a:p>
                  </a:txBody>
                  <a:tcPr marL="5359" marR="5359" marT="5359" marB="0" anchor="b">
                    <a:lnL>
                      <a:noFill/>
                    </a:lnL>
                    <a:lnR>
                      <a:noFill/>
                    </a:lnR>
                    <a:lnT>
                      <a:noFill/>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-0.79***</a:t>
                      </a:r>
                    </a:p>
                  </a:txBody>
                  <a:tcPr marL="5359" marR="5359" marT="5359" marB="0" anchor="b">
                    <a:lnL>
                      <a:noFill/>
                    </a:lnL>
                    <a:lnR>
                      <a:noFill/>
                    </a:lnR>
                    <a:lnT>
                      <a:noFill/>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-0.203</a:t>
                      </a:r>
                    </a:p>
                  </a:txBody>
                  <a:tcPr marL="5359" marR="5359" marT="5359" marB="0" anchor="b">
                    <a:lnL>
                      <a:noFill/>
                    </a:lnL>
                    <a:lnR>
                      <a:noFill/>
                    </a:lnR>
                    <a:lnT>
                      <a:noFill/>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-0.755**</a:t>
                      </a:r>
                    </a:p>
                  </a:txBody>
                  <a:tcPr marL="5359" marR="5359" marT="5359" marB="0" anchor="b">
                    <a:lnL>
                      <a:noFill/>
                    </a:lnL>
                    <a:lnR>
                      <a:noFill/>
                    </a:lnR>
                    <a:lnT>
                      <a:noFill/>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-1.146***</a:t>
                      </a:r>
                    </a:p>
                  </a:txBody>
                  <a:tcPr marL="5359" marR="5359" marT="5359" marB="0" anchor="b">
                    <a:lnL>
                      <a:noFill/>
                    </a:lnL>
                    <a:lnR>
                      <a:noFill/>
                    </a:lnR>
                    <a:lnT>
                      <a:noFill/>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0.821***</a:t>
                      </a:r>
                    </a:p>
                  </a:txBody>
                  <a:tcPr marL="5359" marR="5359" marT="5359" marB="0" anchor="b">
                    <a:lnL>
                      <a:noFill/>
                    </a:lnL>
                    <a:lnR>
                      <a:noFill/>
                    </a:lnR>
                    <a:lnT>
                      <a:noFill/>
                    </a:lnT>
                    <a:lnB>
                      <a:noFill/>
                    </a:lnB>
                    <a:noFill/>
                  </a:tcPr>
                </a:tc>
                <a:extLst>
                  <a:ext uri="{0D108BD9-81ED-4DB2-BD59-A6C34878D82A}">
                    <a16:rowId xmlns:a16="http://schemas.microsoft.com/office/drawing/2014/main" val="1360134890"/>
                  </a:ext>
                </a:extLst>
              </a:tr>
              <a:tr h="159363">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(0.264)</a:t>
                      </a: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(0.300)</a:t>
                      </a: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(0.264)</a:t>
                      </a: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(0.365)</a:t>
                      </a: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(0.394)</a:t>
                      </a: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(0.296)</a:t>
                      </a:r>
                    </a:p>
                  </a:txBody>
                  <a:tcPr marL="5359" marR="5359" marT="5359" marB="0" anchor="b">
                    <a:lnL>
                      <a:noFill/>
                    </a:lnL>
                    <a:lnR>
                      <a:noFill/>
                    </a:lnR>
                    <a:lnT>
                      <a:noFill/>
                    </a:lnT>
                    <a:lnB>
                      <a:noFill/>
                    </a:lnB>
                    <a:noFill/>
                  </a:tcPr>
                </a:tc>
                <a:extLst>
                  <a:ext uri="{0D108BD9-81ED-4DB2-BD59-A6C34878D82A}">
                    <a16:rowId xmlns:a16="http://schemas.microsoft.com/office/drawing/2014/main" val="1934437866"/>
                  </a:ext>
                </a:extLst>
              </a:tr>
              <a:tr h="159363">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extLst>
                  <a:ext uri="{0D108BD9-81ED-4DB2-BD59-A6C34878D82A}">
                    <a16:rowId xmlns:a16="http://schemas.microsoft.com/office/drawing/2014/main" val="224280118"/>
                  </a:ext>
                </a:extLst>
              </a:tr>
              <a:tr h="159363">
                <a:tc>
                  <a:txBody>
                    <a:bodyPr/>
                    <a:lstStyle/>
                    <a:p>
                      <a:pPr algn="l" fontAlgn="b"/>
                      <a:r>
                        <a:rPr lang="en-GB" sz="1000" b="0" i="0" u="none" strike="noStrike" dirty="0">
                          <a:solidFill>
                            <a:srgbClr val="000000"/>
                          </a:solidFill>
                          <a:effectLst/>
                          <a:latin typeface="Aptos Narrow"/>
                        </a:rPr>
                        <a:t>EU Green Agenda involvement and reporting from year 2021</a:t>
                      </a:r>
                    </a:p>
                  </a:txBody>
                  <a:tcPr marL="5359" marR="5359" marT="5359" marB="0" anchor="b">
                    <a:lnL>
                      <a:noFill/>
                    </a:lnL>
                    <a:lnR>
                      <a:noFill/>
                    </a:lnR>
                    <a:lnT>
                      <a:noFill/>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0.567</a:t>
                      </a:r>
                    </a:p>
                  </a:txBody>
                  <a:tcPr marL="5359" marR="5359" marT="5359" marB="0" anchor="b">
                    <a:lnL>
                      <a:noFill/>
                    </a:lnL>
                    <a:lnR>
                      <a:noFill/>
                    </a:lnR>
                    <a:lnT>
                      <a:noFill/>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0.68</a:t>
                      </a:r>
                    </a:p>
                  </a:txBody>
                  <a:tcPr marL="5359" marR="5359" marT="5359" marB="0" anchor="b">
                    <a:lnL>
                      <a:noFill/>
                    </a:lnL>
                    <a:lnR>
                      <a:noFill/>
                    </a:lnR>
                    <a:lnT>
                      <a:noFill/>
                    </a:lnT>
                    <a:lnB>
                      <a:noFill/>
                    </a:lnB>
                    <a:noFill/>
                  </a:tcPr>
                </a:tc>
                <a:tc>
                  <a:txBody>
                    <a:bodyPr/>
                    <a:lstStyle/>
                    <a:p>
                      <a:pPr algn="ctr" fontAlgn="b"/>
                      <a:r>
                        <a:rPr lang="en-GB" sz="1000" b="1" i="0" u="none" strike="noStrike">
                          <a:solidFill>
                            <a:srgbClr val="000000"/>
                          </a:solidFill>
                          <a:effectLst/>
                          <a:latin typeface="Aptos Narrow" panose="020B0004020202020204" pitchFamily="34" charset="0"/>
                        </a:rPr>
                        <a:t>0.933**</a:t>
                      </a:r>
                    </a:p>
                  </a:txBody>
                  <a:tcPr marL="5359" marR="5359" marT="5359" marB="0" anchor="b">
                    <a:lnL>
                      <a:noFill/>
                    </a:lnL>
                    <a:lnR>
                      <a:noFill/>
                    </a:lnR>
                    <a:lnT>
                      <a:noFill/>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0.32</a:t>
                      </a:r>
                    </a:p>
                  </a:txBody>
                  <a:tcPr marL="5359" marR="5359" marT="5359" marB="0" anchor="b">
                    <a:lnL>
                      <a:noFill/>
                    </a:lnL>
                    <a:lnR>
                      <a:noFill/>
                    </a:lnR>
                    <a:lnT>
                      <a:noFill/>
                    </a:lnT>
                    <a:lnB>
                      <a:noFill/>
                    </a:lnB>
                    <a:noFill/>
                  </a:tcPr>
                </a:tc>
                <a:tc>
                  <a:txBody>
                    <a:bodyPr/>
                    <a:lstStyle/>
                    <a:p>
                      <a:pPr algn="ctr" fontAlgn="b"/>
                      <a:r>
                        <a:rPr lang="en-GB" sz="1000" b="1" i="0" u="none" strike="noStrike">
                          <a:solidFill>
                            <a:srgbClr val="000000"/>
                          </a:solidFill>
                          <a:effectLst/>
                          <a:latin typeface="Aptos Narrow" panose="020B0004020202020204" pitchFamily="34" charset="0"/>
                        </a:rPr>
                        <a:t>1.253***</a:t>
                      </a:r>
                    </a:p>
                  </a:txBody>
                  <a:tcPr marL="5359" marR="5359" marT="5359" marB="0" anchor="b">
                    <a:lnL>
                      <a:noFill/>
                    </a:lnL>
                    <a:lnR>
                      <a:noFill/>
                    </a:lnR>
                    <a:lnT>
                      <a:noFill/>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-1.041**</a:t>
                      </a:r>
                    </a:p>
                  </a:txBody>
                  <a:tcPr marL="5359" marR="5359" marT="5359" marB="0" anchor="b">
                    <a:lnL>
                      <a:noFill/>
                    </a:lnL>
                    <a:lnR>
                      <a:noFill/>
                    </a:lnR>
                    <a:lnT>
                      <a:noFill/>
                    </a:lnT>
                    <a:lnB>
                      <a:noFill/>
                    </a:lnB>
                    <a:noFill/>
                  </a:tcPr>
                </a:tc>
                <a:extLst>
                  <a:ext uri="{0D108BD9-81ED-4DB2-BD59-A6C34878D82A}">
                    <a16:rowId xmlns:a16="http://schemas.microsoft.com/office/drawing/2014/main" val="1894531545"/>
                  </a:ext>
                </a:extLst>
              </a:tr>
              <a:tr h="159363">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(0.391)</a:t>
                      </a: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(0.440)</a:t>
                      </a:r>
                    </a:p>
                  </a:txBody>
                  <a:tcPr marL="5359" marR="5359" marT="5359" marB="0" anchor="b">
                    <a:lnL>
                      <a:noFill/>
                    </a:lnL>
                    <a:lnR>
                      <a:noFill/>
                    </a:lnR>
                    <a:lnT>
                      <a:noFill/>
                    </a:lnT>
                    <a:lnB>
                      <a:noFill/>
                    </a:lnB>
                    <a:noFill/>
                  </a:tcPr>
                </a:tc>
                <a:tc>
                  <a:txBody>
                    <a:bodyPr/>
                    <a:lstStyle/>
                    <a:p>
                      <a:pPr algn="ctr" fontAlgn="b"/>
                      <a:r>
                        <a:rPr lang="en-GB" sz="1000" b="1" i="1" u="none" strike="noStrike">
                          <a:solidFill>
                            <a:srgbClr val="000000"/>
                          </a:solidFill>
                          <a:effectLst/>
                          <a:latin typeface="Aptos Narrow" panose="020B0004020202020204" pitchFamily="34" charset="0"/>
                        </a:rPr>
                        <a:t>(0.389)</a:t>
                      </a: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(0.561)</a:t>
                      </a:r>
                    </a:p>
                  </a:txBody>
                  <a:tcPr marL="5359" marR="5359" marT="5359" marB="0" anchor="b">
                    <a:lnL>
                      <a:noFill/>
                    </a:lnL>
                    <a:lnR>
                      <a:noFill/>
                    </a:lnR>
                    <a:lnT>
                      <a:noFill/>
                    </a:lnT>
                    <a:lnB>
                      <a:noFill/>
                    </a:lnB>
                    <a:noFill/>
                  </a:tcPr>
                </a:tc>
                <a:tc>
                  <a:txBody>
                    <a:bodyPr/>
                    <a:lstStyle/>
                    <a:p>
                      <a:pPr algn="ctr" fontAlgn="b"/>
                      <a:r>
                        <a:rPr lang="en-GB" sz="1000" b="1" i="1" u="none" strike="noStrike">
                          <a:solidFill>
                            <a:srgbClr val="000000"/>
                          </a:solidFill>
                          <a:effectLst/>
                          <a:latin typeface="Aptos Narrow" panose="020B0004020202020204" pitchFamily="34" charset="0"/>
                        </a:rPr>
                        <a:t>(0.472)</a:t>
                      </a: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(0.411)</a:t>
                      </a:r>
                    </a:p>
                  </a:txBody>
                  <a:tcPr marL="5359" marR="5359" marT="5359" marB="0" anchor="b">
                    <a:lnL>
                      <a:noFill/>
                    </a:lnL>
                    <a:lnR>
                      <a:noFill/>
                    </a:lnR>
                    <a:lnT>
                      <a:noFill/>
                    </a:lnT>
                    <a:lnB>
                      <a:noFill/>
                    </a:lnB>
                    <a:noFill/>
                  </a:tcPr>
                </a:tc>
                <a:extLst>
                  <a:ext uri="{0D108BD9-81ED-4DB2-BD59-A6C34878D82A}">
                    <a16:rowId xmlns:a16="http://schemas.microsoft.com/office/drawing/2014/main" val="320777292"/>
                  </a:ext>
                </a:extLst>
              </a:tr>
              <a:tr h="159363">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extLst>
                  <a:ext uri="{0D108BD9-81ED-4DB2-BD59-A6C34878D82A}">
                    <a16:rowId xmlns:a16="http://schemas.microsoft.com/office/drawing/2014/main" val="430059729"/>
                  </a:ext>
                </a:extLst>
              </a:tr>
              <a:tr h="159363">
                <a:tc>
                  <a:txBody>
                    <a:bodyPr/>
                    <a:lstStyle/>
                    <a:p>
                      <a:pPr algn="l" fontAlgn="b"/>
                      <a:r>
                        <a:rPr lang="en-GB" sz="1000" b="0" i="0" u="none" strike="noStrike">
                          <a:solidFill>
                            <a:srgbClr val="000000"/>
                          </a:solidFill>
                          <a:effectLst/>
                          <a:latin typeface="Aptos Narrow" panose="020B0004020202020204" pitchFamily="34" charset="0"/>
                        </a:rPr>
                        <a:t>Intercept</a:t>
                      </a:r>
                    </a:p>
                  </a:txBody>
                  <a:tcPr marL="5359" marR="5359" marT="5359" marB="0" anchor="b">
                    <a:lnL>
                      <a:noFill/>
                    </a:lnL>
                    <a:lnR>
                      <a:noFill/>
                    </a:lnR>
                    <a:lnT>
                      <a:noFill/>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0.155</a:t>
                      </a:r>
                    </a:p>
                  </a:txBody>
                  <a:tcPr marL="5359" marR="5359" marT="5359" marB="0" anchor="b">
                    <a:lnL>
                      <a:noFill/>
                    </a:lnL>
                    <a:lnR>
                      <a:noFill/>
                    </a:lnR>
                    <a:lnT>
                      <a:noFill/>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0.146</a:t>
                      </a:r>
                    </a:p>
                  </a:txBody>
                  <a:tcPr marL="5359" marR="5359" marT="5359" marB="0" anchor="b">
                    <a:lnL>
                      <a:noFill/>
                    </a:lnL>
                    <a:lnR>
                      <a:noFill/>
                    </a:lnR>
                    <a:lnT>
                      <a:noFill/>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0.058</a:t>
                      </a:r>
                    </a:p>
                  </a:txBody>
                  <a:tcPr marL="5359" marR="5359" marT="5359" marB="0" anchor="b">
                    <a:lnL>
                      <a:noFill/>
                    </a:lnL>
                    <a:lnR>
                      <a:noFill/>
                    </a:lnR>
                    <a:lnT>
                      <a:noFill/>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1.325***</a:t>
                      </a:r>
                    </a:p>
                  </a:txBody>
                  <a:tcPr marL="5359" marR="5359" marT="5359" marB="0" anchor="b">
                    <a:lnL>
                      <a:noFill/>
                    </a:lnL>
                    <a:lnR>
                      <a:noFill/>
                    </a:lnR>
                    <a:lnT>
                      <a:noFill/>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1.451***</a:t>
                      </a:r>
                    </a:p>
                  </a:txBody>
                  <a:tcPr marL="5359" marR="5359" marT="5359" marB="0" anchor="b">
                    <a:lnL>
                      <a:noFill/>
                    </a:lnL>
                    <a:lnR>
                      <a:noFill/>
                    </a:lnR>
                    <a:lnT>
                      <a:noFill/>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-0.032</a:t>
                      </a:r>
                    </a:p>
                  </a:txBody>
                  <a:tcPr marL="5359" marR="5359" marT="5359" marB="0" anchor="b">
                    <a:lnL>
                      <a:noFill/>
                    </a:lnL>
                    <a:lnR>
                      <a:noFill/>
                    </a:lnR>
                    <a:lnT>
                      <a:noFill/>
                    </a:lnT>
                    <a:lnB>
                      <a:noFill/>
                    </a:lnB>
                    <a:noFill/>
                  </a:tcPr>
                </a:tc>
                <a:extLst>
                  <a:ext uri="{0D108BD9-81ED-4DB2-BD59-A6C34878D82A}">
                    <a16:rowId xmlns:a16="http://schemas.microsoft.com/office/drawing/2014/main" val="2503074553"/>
                  </a:ext>
                </a:extLst>
              </a:tr>
              <a:tr h="159363">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(0.264)</a:t>
                      </a: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(0.308)</a:t>
                      </a: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(0.269)</a:t>
                      </a: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(0.396)</a:t>
                      </a: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(0.415)</a:t>
                      </a:r>
                    </a:p>
                  </a:txBody>
                  <a:tcPr marL="5359" marR="5359" marT="5359" marB="0" anchor="b">
                    <a:lnL>
                      <a:noFill/>
                    </a:lnL>
                    <a:lnR>
                      <a:noFill/>
                    </a:lnR>
                    <a:lnT>
                      <a:noFill/>
                    </a:lnT>
                    <a:lnB>
                      <a:noFill/>
                    </a:lnB>
                    <a:noFill/>
                  </a:tcPr>
                </a:tc>
                <a:tc>
                  <a:txBody>
                    <a:bodyPr/>
                    <a:lstStyle/>
                    <a:p>
                      <a:pPr algn="ctr" fontAlgn="b"/>
                      <a:r>
                        <a:rPr lang="en-GB" sz="1000" b="0" i="1" u="none" strike="noStrike">
                          <a:solidFill>
                            <a:srgbClr val="000000"/>
                          </a:solidFill>
                          <a:effectLst/>
                          <a:latin typeface="Aptos Narrow" panose="020B0004020202020204" pitchFamily="34" charset="0"/>
                        </a:rPr>
                        <a:t>(0.287)</a:t>
                      </a:r>
                    </a:p>
                  </a:txBody>
                  <a:tcPr marL="5359" marR="5359" marT="5359" marB="0" anchor="b">
                    <a:lnL>
                      <a:noFill/>
                    </a:lnL>
                    <a:lnR>
                      <a:noFill/>
                    </a:lnR>
                    <a:lnT>
                      <a:noFill/>
                    </a:lnT>
                    <a:lnB>
                      <a:noFill/>
                    </a:lnB>
                    <a:noFill/>
                  </a:tcPr>
                </a:tc>
                <a:extLst>
                  <a:ext uri="{0D108BD9-81ED-4DB2-BD59-A6C34878D82A}">
                    <a16:rowId xmlns:a16="http://schemas.microsoft.com/office/drawing/2014/main" val="4149574687"/>
                  </a:ext>
                </a:extLst>
              </a:tr>
              <a:tr h="159363">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1"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1"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1"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1"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1"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1"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extLst>
                  <a:ext uri="{0D108BD9-81ED-4DB2-BD59-A6C34878D82A}">
                    <a16:rowId xmlns:a16="http://schemas.microsoft.com/office/drawing/2014/main" val="1672056665"/>
                  </a:ext>
                </a:extLst>
              </a:tr>
              <a:tr h="159363">
                <a:tc>
                  <a:txBody>
                    <a:bodyPr/>
                    <a:lstStyle/>
                    <a:p>
                      <a:pPr algn="l" fontAlgn="b"/>
                      <a:r>
                        <a:rPr lang="en-GB" sz="1000" b="0" i="0" u="none" strike="noStrike">
                          <a:solidFill>
                            <a:srgbClr val="000000"/>
                          </a:solidFill>
                          <a:effectLst/>
                          <a:latin typeface="Aptos Narrow" panose="020B0004020202020204" pitchFamily="34" charset="0"/>
                        </a:rPr>
                        <a:t>Nu of Obs</a:t>
                      </a:r>
                    </a:p>
                  </a:txBody>
                  <a:tcPr marL="5359" marR="5359" marT="5359" marB="0" anchor="b">
                    <a:lnL>
                      <a:noFill/>
                    </a:lnL>
                    <a:lnR>
                      <a:noFill/>
                    </a:lnR>
                    <a:lnT>
                      <a:noFill/>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233</a:t>
                      </a: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extLst>
                  <a:ext uri="{0D108BD9-81ED-4DB2-BD59-A6C34878D82A}">
                    <a16:rowId xmlns:a16="http://schemas.microsoft.com/office/drawing/2014/main" val="3769159162"/>
                  </a:ext>
                </a:extLst>
              </a:tr>
              <a:tr h="159363">
                <a:tc>
                  <a:txBody>
                    <a:bodyPr/>
                    <a:lstStyle/>
                    <a:p>
                      <a:pPr algn="l" fontAlgn="b"/>
                      <a:r>
                        <a:rPr lang="en-GB" sz="1000" b="0" i="0" u="none" strike="noStrike">
                          <a:solidFill>
                            <a:srgbClr val="000000"/>
                          </a:solidFill>
                          <a:effectLst/>
                          <a:latin typeface="Aptos Narrow" panose="020B0004020202020204" pitchFamily="34" charset="0"/>
                        </a:rPr>
                        <a:t>Wald Chi square</a:t>
                      </a:r>
                    </a:p>
                  </a:txBody>
                  <a:tcPr marL="5359" marR="5359" marT="5359" marB="0" anchor="b">
                    <a:lnL>
                      <a:noFill/>
                    </a:lnL>
                    <a:lnR>
                      <a:noFill/>
                    </a:lnR>
                    <a:lnT>
                      <a:noFill/>
                    </a:lnT>
                    <a:lnB>
                      <a:noFill/>
                    </a:lnB>
                    <a:noFill/>
                  </a:tcPr>
                </a:tc>
                <a:tc>
                  <a:txBody>
                    <a:bodyPr/>
                    <a:lstStyle/>
                    <a:p>
                      <a:pPr algn="ctr" fontAlgn="b"/>
                      <a:r>
                        <a:rPr lang="en-GB" sz="1000" b="0" i="0" u="none" strike="noStrike">
                          <a:solidFill>
                            <a:srgbClr val="000000"/>
                          </a:solidFill>
                          <a:effectLst/>
                          <a:latin typeface="Aptos Narrow" panose="020B0004020202020204" pitchFamily="34" charset="0"/>
                        </a:rPr>
                        <a:t>215.8</a:t>
                      </a: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extLst>
                  <a:ext uri="{0D108BD9-81ED-4DB2-BD59-A6C34878D82A}">
                    <a16:rowId xmlns:a16="http://schemas.microsoft.com/office/drawing/2014/main" val="2211175138"/>
                  </a:ext>
                </a:extLst>
              </a:tr>
              <a:tr h="159363">
                <a:tc>
                  <a:txBody>
                    <a:bodyPr/>
                    <a:lstStyle/>
                    <a:p>
                      <a:pPr algn="l" fontAlgn="b"/>
                      <a:r>
                        <a:rPr lang="en-GB" sz="1000" b="0" i="0" u="none" strike="noStrike">
                          <a:solidFill>
                            <a:srgbClr val="000000"/>
                          </a:solidFill>
                          <a:effectLst/>
                          <a:latin typeface="Aptos Narrow" panose="020B0004020202020204" pitchFamily="34" charset="0"/>
                        </a:rPr>
                        <a:t> </a:t>
                      </a:r>
                    </a:p>
                  </a:txBody>
                  <a:tcPr marL="5359" marR="5359" marT="535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ptos Narrow" panose="020B0004020202020204" pitchFamily="34" charset="0"/>
                        </a:rPr>
                        <a:t> </a:t>
                      </a:r>
                    </a:p>
                  </a:txBody>
                  <a:tcPr marL="5359" marR="5359" marT="535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ptos Narrow" panose="020B0004020202020204" pitchFamily="34" charset="0"/>
                        </a:rPr>
                        <a:t> </a:t>
                      </a:r>
                    </a:p>
                  </a:txBody>
                  <a:tcPr marL="5359" marR="5359" marT="535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ptos Narrow" panose="020B0004020202020204" pitchFamily="34" charset="0"/>
                        </a:rPr>
                        <a:t> </a:t>
                      </a:r>
                    </a:p>
                  </a:txBody>
                  <a:tcPr marL="5359" marR="5359" marT="535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ptos Narrow" panose="020B0004020202020204" pitchFamily="34" charset="0"/>
                        </a:rPr>
                        <a:t> </a:t>
                      </a:r>
                    </a:p>
                  </a:txBody>
                  <a:tcPr marL="5359" marR="5359" marT="535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ptos Narrow" panose="020B0004020202020204" pitchFamily="34" charset="0"/>
                        </a:rPr>
                        <a:t> </a:t>
                      </a:r>
                    </a:p>
                  </a:txBody>
                  <a:tcPr marL="5359" marR="5359" marT="535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ptos Narrow" panose="020B0004020202020204" pitchFamily="34" charset="0"/>
                        </a:rPr>
                        <a:t> </a:t>
                      </a:r>
                    </a:p>
                  </a:txBody>
                  <a:tcPr marL="5359" marR="5359" marT="5359"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5132901"/>
                  </a:ext>
                </a:extLst>
              </a:tr>
              <a:tr h="159363">
                <a:tc>
                  <a:txBody>
                    <a:bodyPr/>
                    <a:lstStyle/>
                    <a:p>
                      <a:pPr algn="l" fontAlgn="b"/>
                      <a:r>
                        <a:rPr lang="nn-NO" sz="1000" b="0" i="0" u="none" strike="noStrike">
                          <a:solidFill>
                            <a:srgbClr val="000000"/>
                          </a:solidFill>
                          <a:effectLst/>
                          <a:latin typeface="Aptos Narrow" panose="020B0004020202020204" pitchFamily="34" charset="0"/>
                        </a:rPr>
                        <a:t>*** p&lt;0.01, ** p&lt;0.05, * p&lt;0.1</a:t>
                      </a:r>
                    </a:p>
                  </a:txBody>
                  <a:tcPr marL="5359" marR="5359" marT="535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1000" b="0" i="0" u="none" strike="noStrike" dirty="0">
                        <a:solidFill>
                          <a:srgbClr val="000000"/>
                        </a:solidFill>
                        <a:effectLst/>
                        <a:latin typeface="Aptos Narrow" panose="020B0004020202020204" pitchFamily="34" charset="0"/>
                      </a:endParaRPr>
                    </a:p>
                  </a:txBody>
                  <a:tcPr marL="5359" marR="5359" marT="5359"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015854988"/>
                  </a:ext>
                </a:extLst>
              </a:tr>
            </a:tbl>
          </a:graphicData>
        </a:graphic>
      </p:graphicFrame>
      <p:graphicFrame>
        <p:nvGraphicFramePr>
          <p:cNvPr id="10" name="Table 9">
            <a:extLst>
              <a:ext uri="{FF2B5EF4-FFF2-40B4-BE49-F238E27FC236}">
                <a16:creationId xmlns:a16="http://schemas.microsoft.com/office/drawing/2014/main" id="{F4538E6D-A76D-9F33-92A5-F75D02683B0F}"/>
              </a:ext>
            </a:extLst>
          </p:cNvPr>
          <p:cNvGraphicFramePr>
            <a:graphicFrameLocks noGrp="1"/>
          </p:cNvGraphicFramePr>
          <p:nvPr/>
        </p:nvGraphicFramePr>
        <p:xfrm>
          <a:off x="8133478" y="1398270"/>
          <a:ext cx="4058522" cy="2518707"/>
        </p:xfrm>
        <a:graphic>
          <a:graphicData uri="http://schemas.openxmlformats.org/drawingml/2006/table">
            <a:tbl>
              <a:tblPr firstRow="1" firstCol="1" bandRow="1">
                <a:tableStyleId>{5C22544A-7EE6-4342-B048-85BDC9FD1C3A}</a:tableStyleId>
              </a:tblPr>
              <a:tblGrid>
                <a:gridCol w="925481">
                  <a:extLst>
                    <a:ext uri="{9D8B030D-6E8A-4147-A177-3AD203B41FA5}">
                      <a16:colId xmlns:a16="http://schemas.microsoft.com/office/drawing/2014/main" val="4194811928"/>
                    </a:ext>
                  </a:extLst>
                </a:gridCol>
                <a:gridCol w="904936">
                  <a:extLst>
                    <a:ext uri="{9D8B030D-6E8A-4147-A177-3AD203B41FA5}">
                      <a16:colId xmlns:a16="http://schemas.microsoft.com/office/drawing/2014/main" val="2529609205"/>
                    </a:ext>
                  </a:extLst>
                </a:gridCol>
                <a:gridCol w="2228105">
                  <a:extLst>
                    <a:ext uri="{9D8B030D-6E8A-4147-A177-3AD203B41FA5}">
                      <a16:colId xmlns:a16="http://schemas.microsoft.com/office/drawing/2014/main" val="2243771440"/>
                    </a:ext>
                  </a:extLst>
                </a:gridCol>
              </a:tblGrid>
              <a:tr h="434077">
                <a:tc>
                  <a:txBody>
                    <a:bodyPr/>
                    <a:lstStyle/>
                    <a:p>
                      <a:pPr>
                        <a:buNone/>
                      </a:pPr>
                      <a:r>
                        <a:rPr lang="en-US" sz="800" kern="0">
                          <a:solidFill>
                            <a:srgbClr val="000000"/>
                          </a:solidFill>
                          <a:effectLst/>
                          <a:latin typeface="Aptos Narrow"/>
                          <a:ea typeface="Times New Roman" panose="02020603050405020304" pitchFamily="18" charset="0"/>
                          <a:cs typeface="Times New Roman"/>
                        </a:rPr>
                        <a:t>GRI 305-5</a:t>
                      </a:r>
                      <a:endParaRPr lang="en-US" sz="800">
                        <a:effectLst/>
                        <a:latin typeface="Aptos Narrow"/>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800" b="0" kern="0">
                          <a:solidFill>
                            <a:srgbClr val="000000"/>
                          </a:solidFill>
                          <a:effectLst/>
                          <a:latin typeface="Aptos Narrow"/>
                          <a:ea typeface="Times New Roman" panose="02020603050405020304" pitchFamily="18" charset="0"/>
                          <a:cs typeface="Times New Roman"/>
                        </a:rPr>
                        <a:t>Emissions</a:t>
                      </a:r>
                      <a:endParaRPr lang="en-US" sz="800" b="0">
                        <a:effectLst/>
                        <a:latin typeface="Aptos Narrow"/>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800" b="0" kern="0">
                          <a:solidFill>
                            <a:srgbClr val="000000"/>
                          </a:solidFill>
                          <a:effectLst/>
                          <a:latin typeface="Aptos Narrow"/>
                          <a:ea typeface="Times New Roman" panose="02020603050405020304" pitchFamily="18" charset="0"/>
                          <a:cs typeface="Times New Roman"/>
                        </a:rPr>
                        <a:t>Reduction of GHG emissions</a:t>
                      </a:r>
                      <a:endParaRPr lang="en-US" sz="800" b="0">
                        <a:effectLst/>
                        <a:latin typeface="Aptos Narrow"/>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4525666"/>
                  </a:ext>
                </a:extLst>
              </a:tr>
              <a:tr h="416926">
                <a:tc>
                  <a:txBody>
                    <a:bodyPr/>
                    <a:lstStyle/>
                    <a:p>
                      <a:pPr>
                        <a:buNone/>
                      </a:pPr>
                      <a:r>
                        <a:rPr lang="en-US" sz="800" kern="0">
                          <a:solidFill>
                            <a:srgbClr val="000000"/>
                          </a:solidFill>
                          <a:effectLst/>
                          <a:latin typeface="Aptos Narrow"/>
                          <a:ea typeface="Times New Roman" panose="02020603050405020304" pitchFamily="18" charset="0"/>
                          <a:cs typeface="Times New Roman"/>
                        </a:rPr>
                        <a:t>GRI 401-1</a:t>
                      </a:r>
                      <a:endParaRPr lang="en-US" sz="800">
                        <a:effectLst/>
                        <a:latin typeface="Aptos Narrow"/>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800" kern="0">
                          <a:solidFill>
                            <a:srgbClr val="000000"/>
                          </a:solidFill>
                          <a:effectLst/>
                          <a:latin typeface="Aptos Narrow"/>
                          <a:ea typeface="Times New Roman" panose="02020603050405020304" pitchFamily="18" charset="0"/>
                          <a:cs typeface="Times New Roman"/>
                        </a:rPr>
                        <a:t>Employment</a:t>
                      </a:r>
                      <a:endParaRPr lang="en-US" sz="800">
                        <a:effectLst/>
                        <a:latin typeface="Aptos Narrow"/>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800" kern="0">
                          <a:solidFill>
                            <a:srgbClr val="000000"/>
                          </a:solidFill>
                          <a:effectLst/>
                          <a:latin typeface="Aptos Narrow"/>
                          <a:ea typeface="Times New Roman" panose="02020603050405020304" pitchFamily="18" charset="0"/>
                          <a:cs typeface="Times New Roman"/>
                        </a:rPr>
                        <a:t>New employee hires and employee turnover</a:t>
                      </a:r>
                      <a:endParaRPr lang="en-US" sz="800">
                        <a:effectLst/>
                        <a:latin typeface="Aptos Narrow"/>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5122663"/>
                  </a:ext>
                </a:extLst>
              </a:tr>
              <a:tr h="416926">
                <a:tc>
                  <a:txBody>
                    <a:bodyPr/>
                    <a:lstStyle/>
                    <a:p>
                      <a:pPr>
                        <a:buNone/>
                      </a:pPr>
                      <a:r>
                        <a:rPr lang="en-US" sz="800" b="1" kern="0">
                          <a:solidFill>
                            <a:schemeClr val="tx1"/>
                          </a:solidFill>
                          <a:effectLst/>
                          <a:latin typeface="Aptos Narrow"/>
                          <a:ea typeface="Times New Roman" panose="02020603050405020304" pitchFamily="18" charset="0"/>
                          <a:cs typeface="Times New Roman"/>
                        </a:rPr>
                        <a:t>GRI 403-2</a:t>
                      </a:r>
                      <a:endParaRPr lang="en-US" sz="800" b="1">
                        <a:solidFill>
                          <a:schemeClr val="tx1"/>
                        </a:solidFill>
                        <a:effectLst/>
                        <a:latin typeface="Aptos Narrow"/>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800" b="1" kern="0">
                          <a:solidFill>
                            <a:schemeClr val="tx1"/>
                          </a:solidFill>
                          <a:effectLst/>
                          <a:latin typeface="Aptos Narrow"/>
                          <a:ea typeface="Times New Roman" panose="02020603050405020304" pitchFamily="18" charset="0"/>
                          <a:cs typeface="Times New Roman"/>
                        </a:rPr>
                        <a:t>Occupational Health and Safety</a:t>
                      </a:r>
                      <a:endParaRPr lang="en-US" sz="800" b="1">
                        <a:solidFill>
                          <a:schemeClr val="tx1"/>
                        </a:solidFill>
                        <a:effectLst/>
                        <a:latin typeface="Aptos Narrow"/>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800" b="1" kern="0">
                          <a:solidFill>
                            <a:schemeClr val="tx1"/>
                          </a:solidFill>
                          <a:effectLst/>
                          <a:latin typeface="Aptos Narrow"/>
                          <a:ea typeface="Times New Roman" panose="02020603050405020304" pitchFamily="18" charset="0"/>
                          <a:cs typeface="Times New Roman"/>
                        </a:rPr>
                        <a:t>Hazard identification, risk assessment, and incident investigation</a:t>
                      </a:r>
                      <a:endParaRPr lang="en-US" sz="800" b="1">
                        <a:solidFill>
                          <a:schemeClr val="tx1"/>
                        </a:solidFill>
                        <a:effectLst/>
                        <a:latin typeface="Aptos Narrow"/>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8233341"/>
                  </a:ext>
                </a:extLst>
              </a:tr>
              <a:tr h="416926">
                <a:tc>
                  <a:txBody>
                    <a:bodyPr/>
                    <a:lstStyle/>
                    <a:p>
                      <a:pPr>
                        <a:buNone/>
                      </a:pPr>
                      <a:r>
                        <a:rPr lang="en-US" sz="800" kern="0">
                          <a:solidFill>
                            <a:srgbClr val="000000"/>
                          </a:solidFill>
                          <a:effectLst/>
                          <a:latin typeface="Aptos Narrow"/>
                          <a:ea typeface="Times New Roman" panose="02020603050405020304" pitchFamily="18" charset="0"/>
                          <a:cs typeface="Times New Roman"/>
                        </a:rPr>
                        <a:t>GRI 404-1</a:t>
                      </a:r>
                      <a:endParaRPr lang="en-US" sz="800">
                        <a:effectLst/>
                        <a:latin typeface="Aptos Narrow"/>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800" kern="0">
                          <a:solidFill>
                            <a:srgbClr val="000000"/>
                          </a:solidFill>
                          <a:effectLst/>
                          <a:latin typeface="Aptos Narrow"/>
                          <a:ea typeface="Times New Roman" panose="02020603050405020304" pitchFamily="18" charset="0"/>
                          <a:cs typeface="Times New Roman"/>
                        </a:rPr>
                        <a:t>Training and Education</a:t>
                      </a:r>
                      <a:endParaRPr lang="en-US" sz="800">
                        <a:effectLst/>
                        <a:latin typeface="Aptos Narrow"/>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800" kern="0" dirty="0">
                          <a:solidFill>
                            <a:srgbClr val="000000"/>
                          </a:solidFill>
                          <a:effectLst/>
                          <a:latin typeface="Aptos Narrow"/>
                          <a:ea typeface="Times New Roman" panose="02020603050405020304" pitchFamily="18" charset="0"/>
                          <a:cs typeface="Times New Roman"/>
                        </a:rPr>
                        <a:t>Average hours of training per year per employee</a:t>
                      </a:r>
                      <a:endParaRPr lang="en-US" sz="800" dirty="0">
                        <a:effectLst/>
                        <a:latin typeface="Aptos Narrow"/>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1835922"/>
                  </a:ext>
                </a:extLst>
              </a:tr>
              <a:tr h="416926">
                <a:tc>
                  <a:txBody>
                    <a:bodyPr/>
                    <a:lstStyle/>
                    <a:p>
                      <a:pPr>
                        <a:buNone/>
                      </a:pPr>
                      <a:r>
                        <a:rPr lang="en-US" sz="800" b="1" kern="0">
                          <a:solidFill>
                            <a:schemeClr val="tx1"/>
                          </a:solidFill>
                          <a:effectLst/>
                          <a:latin typeface="Aptos Narrow"/>
                          <a:ea typeface="Times New Roman" panose="02020603050405020304" pitchFamily="18" charset="0"/>
                          <a:cs typeface="Times New Roman"/>
                        </a:rPr>
                        <a:t>GRI 405-1</a:t>
                      </a:r>
                      <a:endParaRPr lang="en-US" sz="800" b="1">
                        <a:solidFill>
                          <a:schemeClr val="tx1"/>
                        </a:solidFill>
                        <a:effectLst/>
                        <a:latin typeface="Aptos Narrow"/>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800" b="1" kern="0">
                          <a:solidFill>
                            <a:schemeClr val="tx1"/>
                          </a:solidFill>
                          <a:effectLst/>
                          <a:latin typeface="Aptos Narrow"/>
                          <a:ea typeface="Times New Roman" panose="02020603050405020304" pitchFamily="18" charset="0"/>
                          <a:cs typeface="Times New Roman"/>
                        </a:rPr>
                        <a:t>Diversity and Equal Opportunity</a:t>
                      </a:r>
                      <a:endParaRPr lang="en-US" sz="800" b="1">
                        <a:solidFill>
                          <a:schemeClr val="tx1"/>
                        </a:solidFill>
                        <a:effectLst/>
                        <a:latin typeface="Aptos Narrow"/>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800" b="1" kern="0">
                          <a:solidFill>
                            <a:schemeClr val="tx1"/>
                          </a:solidFill>
                          <a:effectLst/>
                          <a:latin typeface="Aptos Narrow"/>
                          <a:ea typeface="Times New Roman" panose="02020603050405020304" pitchFamily="18" charset="0"/>
                          <a:cs typeface="Times New Roman"/>
                        </a:rPr>
                        <a:t>Diversity of governance bodies and employees</a:t>
                      </a:r>
                      <a:endParaRPr lang="en-US" sz="800" b="1">
                        <a:solidFill>
                          <a:schemeClr val="tx1"/>
                        </a:solidFill>
                        <a:effectLst/>
                        <a:latin typeface="Aptos Narrow"/>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0143225"/>
                  </a:ext>
                </a:extLst>
              </a:tr>
              <a:tr h="416926">
                <a:tc>
                  <a:txBody>
                    <a:bodyPr/>
                    <a:lstStyle/>
                    <a:p>
                      <a:pPr>
                        <a:buNone/>
                      </a:pPr>
                      <a:r>
                        <a:rPr lang="en-US" sz="800" b="1" kern="0">
                          <a:solidFill>
                            <a:srgbClr val="000000"/>
                          </a:solidFill>
                          <a:effectLst/>
                          <a:latin typeface="Aptos Narrow"/>
                          <a:ea typeface="Times New Roman" panose="02020603050405020304" pitchFamily="18" charset="0"/>
                          <a:cs typeface="Times New Roman"/>
                        </a:rPr>
                        <a:t>GRI 413-1</a:t>
                      </a:r>
                      <a:endParaRPr lang="en-US" sz="800" b="1">
                        <a:effectLst/>
                        <a:latin typeface="Aptos Narrow"/>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800" b="1" kern="0">
                          <a:solidFill>
                            <a:srgbClr val="000000"/>
                          </a:solidFill>
                          <a:effectLst/>
                          <a:latin typeface="Aptos Narrow"/>
                          <a:ea typeface="Times New Roman" panose="02020603050405020304" pitchFamily="18" charset="0"/>
                          <a:cs typeface="Times New Roman"/>
                        </a:rPr>
                        <a:t>Local Communities</a:t>
                      </a:r>
                      <a:endParaRPr lang="en-US" sz="800" b="1">
                        <a:effectLst/>
                        <a:latin typeface="Aptos Narrow"/>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800" b="1" kern="0" dirty="0">
                          <a:solidFill>
                            <a:srgbClr val="000000"/>
                          </a:solidFill>
                          <a:effectLst/>
                          <a:latin typeface="Aptos Narrow"/>
                          <a:ea typeface="Times New Roman" panose="02020603050405020304" pitchFamily="18" charset="0"/>
                          <a:cs typeface="Times New Roman"/>
                        </a:rPr>
                        <a:t>Operations with local community engagement, impact assessments, and development programs</a:t>
                      </a:r>
                      <a:endParaRPr lang="en-US" sz="800" b="1" dirty="0">
                        <a:effectLst/>
                        <a:latin typeface="Aptos Narrow"/>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5840632"/>
                  </a:ext>
                </a:extLst>
              </a:tr>
            </a:tbl>
          </a:graphicData>
        </a:graphic>
      </p:graphicFrame>
      <p:sp>
        <p:nvSpPr>
          <p:cNvPr id="12" name="TextBox 11">
            <a:extLst>
              <a:ext uri="{FF2B5EF4-FFF2-40B4-BE49-F238E27FC236}">
                <a16:creationId xmlns:a16="http://schemas.microsoft.com/office/drawing/2014/main" id="{8CD5D6DD-53EF-B022-6E2E-BFD03BE60BF7}"/>
              </a:ext>
            </a:extLst>
          </p:cNvPr>
          <p:cNvSpPr txBox="1"/>
          <p:nvPr/>
        </p:nvSpPr>
        <p:spPr>
          <a:xfrm>
            <a:off x="1915367" y="5210457"/>
            <a:ext cx="10276633" cy="1384995"/>
          </a:xfrm>
          <a:prstGeom prst="rect">
            <a:avLst/>
          </a:prstGeom>
          <a:noFill/>
        </p:spPr>
        <p:txBody>
          <a:bodyPr wrap="square">
            <a:spAutoFit/>
          </a:bodyPr>
          <a:lstStyle/>
          <a:p>
            <a:pPr marL="285750" indent="-285750">
              <a:buFont typeface="Arial"/>
              <a:buChar char="•"/>
            </a:pPr>
            <a:r>
              <a:rPr lang="en-GB" sz="1200"/>
              <a:t>Companies involved in EU Green agenda project are more likely to report an improvement in ESG reporting from 2021 onwards – In this table it is GRI 403-2 (OH&amp;S) and 405-1 (D&amp;EO)</a:t>
            </a:r>
            <a:endParaRPr lang="en-US" sz="1200"/>
          </a:p>
          <a:p>
            <a:pPr marL="285750" indent="-285750">
              <a:buFont typeface="Arial"/>
              <a:buChar char="•"/>
            </a:pPr>
            <a:endParaRPr lang="en-GB" sz="1200"/>
          </a:p>
          <a:p>
            <a:pPr marL="285750" indent="-285750">
              <a:buFont typeface="Arial"/>
              <a:buChar char="•"/>
            </a:pPr>
            <a:r>
              <a:rPr lang="en-GB" sz="1200"/>
              <a:t>UK ownership has a positive effect on reporting on the impact in local communities and development programs GRI 413-1 which is different for those companies with EU ownership.</a:t>
            </a:r>
          </a:p>
          <a:p>
            <a:pPr marL="285750" indent="-285750">
              <a:buFont typeface="Arial"/>
              <a:buChar char="•"/>
            </a:pPr>
            <a:endParaRPr lang="en-GB" sz="1200"/>
          </a:p>
          <a:p>
            <a:pPr marL="285750" indent="-285750">
              <a:buFont typeface="Arial"/>
              <a:buChar char="•"/>
            </a:pPr>
            <a:r>
              <a:rPr lang="en-GB" sz="1200"/>
              <a:t>EU ownership improves reporting on GR401-1 Employment and GRI 403-2 (OH&amp;S) </a:t>
            </a:r>
          </a:p>
        </p:txBody>
      </p:sp>
    </p:spTree>
    <p:extLst>
      <p:ext uri="{BB962C8B-B14F-4D97-AF65-F5344CB8AC3E}">
        <p14:creationId xmlns:p14="http://schemas.microsoft.com/office/powerpoint/2010/main" val="599658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BFE32-BA6B-90D5-DCCC-448FE77C42D6}"/>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EC4314C-5495-A555-D252-A7847A496764}"/>
              </a:ext>
            </a:extLst>
          </p:cNvPr>
          <p:cNvCxnSpPr/>
          <p:nvPr/>
        </p:nvCxnSpPr>
        <p:spPr>
          <a:xfrm>
            <a:off x="171450" y="676276"/>
            <a:ext cx="11795760" cy="0"/>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B2B35B84-F574-DCAA-EDC3-B3702CA6F928}"/>
              </a:ext>
            </a:extLst>
          </p:cNvPr>
          <p:cNvCxnSpPr/>
          <p:nvPr/>
        </p:nvCxnSpPr>
        <p:spPr>
          <a:xfrm>
            <a:off x="1457325" y="6219826"/>
            <a:ext cx="10515600" cy="0"/>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11372AA9-C87A-BCA0-D05D-1CDF95D5A4DF}"/>
              </a:ext>
            </a:extLst>
          </p:cNvPr>
          <p:cNvSpPr>
            <a:spLocks noGrp="1"/>
          </p:cNvSpPr>
          <p:nvPr>
            <p:ph type="title"/>
          </p:nvPr>
        </p:nvSpPr>
        <p:spPr>
          <a:xfrm>
            <a:off x="568284" y="142576"/>
            <a:ext cx="10515600" cy="291421"/>
          </a:xfrm>
        </p:spPr>
        <p:txBody>
          <a:bodyPr>
            <a:normAutofit fontScale="90000"/>
          </a:bodyPr>
          <a:lstStyle/>
          <a:p>
            <a:r>
              <a:rPr lang="en-GB"/>
              <a:t>GRI specific results</a:t>
            </a:r>
          </a:p>
        </p:txBody>
      </p:sp>
      <p:graphicFrame>
        <p:nvGraphicFramePr>
          <p:cNvPr id="3" name="Table 2">
            <a:extLst>
              <a:ext uri="{FF2B5EF4-FFF2-40B4-BE49-F238E27FC236}">
                <a16:creationId xmlns:a16="http://schemas.microsoft.com/office/drawing/2014/main" id="{707069D1-0086-60B4-1866-6E61CDBE2824}"/>
              </a:ext>
            </a:extLst>
          </p:cNvPr>
          <p:cNvGraphicFramePr>
            <a:graphicFrameLocks noGrp="1"/>
          </p:cNvGraphicFramePr>
          <p:nvPr>
            <p:extLst>
              <p:ext uri="{D42A27DB-BD31-4B8C-83A1-F6EECF244321}">
                <p14:modId xmlns:p14="http://schemas.microsoft.com/office/powerpoint/2010/main" val="283374491"/>
              </p:ext>
            </p:extLst>
          </p:nvPr>
        </p:nvGraphicFramePr>
        <p:xfrm>
          <a:off x="125930" y="715830"/>
          <a:ext cx="6967168" cy="4728355"/>
        </p:xfrm>
        <a:graphic>
          <a:graphicData uri="http://schemas.openxmlformats.org/drawingml/2006/table">
            <a:tbl>
              <a:tblPr/>
              <a:tblGrid>
                <a:gridCol w="2722271">
                  <a:extLst>
                    <a:ext uri="{9D8B030D-6E8A-4147-A177-3AD203B41FA5}">
                      <a16:colId xmlns:a16="http://schemas.microsoft.com/office/drawing/2014/main" val="1675431356"/>
                    </a:ext>
                  </a:extLst>
                </a:gridCol>
                <a:gridCol w="1130435">
                  <a:extLst>
                    <a:ext uri="{9D8B030D-6E8A-4147-A177-3AD203B41FA5}">
                      <a16:colId xmlns:a16="http://schemas.microsoft.com/office/drawing/2014/main" val="2457473087"/>
                    </a:ext>
                  </a:extLst>
                </a:gridCol>
                <a:gridCol w="715173">
                  <a:extLst>
                    <a:ext uri="{9D8B030D-6E8A-4147-A177-3AD203B41FA5}">
                      <a16:colId xmlns:a16="http://schemas.microsoft.com/office/drawing/2014/main" val="2794746219"/>
                    </a:ext>
                  </a:extLst>
                </a:gridCol>
                <a:gridCol w="761313">
                  <a:extLst>
                    <a:ext uri="{9D8B030D-6E8A-4147-A177-3AD203B41FA5}">
                      <a16:colId xmlns:a16="http://schemas.microsoft.com/office/drawing/2014/main" val="3794156105"/>
                    </a:ext>
                  </a:extLst>
                </a:gridCol>
                <a:gridCol w="1061224">
                  <a:extLst>
                    <a:ext uri="{9D8B030D-6E8A-4147-A177-3AD203B41FA5}">
                      <a16:colId xmlns:a16="http://schemas.microsoft.com/office/drawing/2014/main" val="3559729792"/>
                    </a:ext>
                  </a:extLst>
                </a:gridCol>
                <a:gridCol w="576752">
                  <a:extLst>
                    <a:ext uri="{9D8B030D-6E8A-4147-A177-3AD203B41FA5}">
                      <a16:colId xmlns:a16="http://schemas.microsoft.com/office/drawing/2014/main" val="2019384018"/>
                    </a:ext>
                  </a:extLst>
                </a:gridCol>
              </a:tblGrid>
              <a:tr h="155405">
                <a:tc>
                  <a:txBody>
                    <a:bodyPr/>
                    <a:lstStyle/>
                    <a:p>
                      <a:pPr algn="l" fontAlgn="b"/>
                      <a:r>
                        <a:rPr lang="en-GB" sz="1000" b="1" i="0" u="none" strike="noStrike">
                          <a:solidFill>
                            <a:srgbClr val="000000"/>
                          </a:solidFill>
                          <a:effectLst/>
                          <a:latin typeface="Aptos Narrow" panose="020B0004020202020204" pitchFamily="34" charset="0"/>
                        </a:rPr>
                        <a:t>Probit regression</a:t>
                      </a:r>
                    </a:p>
                  </a:txBody>
                  <a:tcPr marL="5359" marR="5359" marT="535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GB" sz="1000" b="1" i="0" u="none" strike="noStrike">
                          <a:solidFill>
                            <a:srgbClr val="000000"/>
                          </a:solidFill>
                          <a:effectLst/>
                          <a:latin typeface="Aptos Narrow" panose="020B0004020202020204" pitchFamily="34" charset="0"/>
                        </a:rPr>
                        <a:t>GRI102-16</a:t>
                      </a:r>
                    </a:p>
                  </a:txBody>
                  <a:tcPr marL="5359" marR="5359" marT="5359"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GB" sz="1000" b="1" i="0" u="none" strike="noStrike">
                          <a:solidFill>
                            <a:srgbClr val="000000"/>
                          </a:solidFill>
                          <a:effectLst/>
                          <a:latin typeface="Aptos Narrow" panose="020B0004020202020204" pitchFamily="34" charset="0"/>
                        </a:rPr>
                        <a:t>GRI 102-18</a:t>
                      </a:r>
                    </a:p>
                  </a:txBody>
                  <a:tcPr marL="5359" marR="5359" marT="5359"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GB" sz="1000" b="1" i="0" u="none" strike="noStrike">
                          <a:solidFill>
                            <a:srgbClr val="000000"/>
                          </a:solidFill>
                          <a:effectLst/>
                          <a:latin typeface="Aptos Narrow" panose="020B0004020202020204" pitchFamily="34" charset="0"/>
                        </a:rPr>
                        <a:t>GRI 201-1</a:t>
                      </a:r>
                    </a:p>
                  </a:txBody>
                  <a:tcPr marL="5359" marR="5359" marT="5359"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GB" sz="1000" b="1" i="0" u="none" strike="noStrike">
                          <a:solidFill>
                            <a:srgbClr val="000000"/>
                          </a:solidFill>
                          <a:effectLst/>
                          <a:latin typeface="Aptos Narrow" panose="020B0004020202020204" pitchFamily="34" charset="0"/>
                        </a:rPr>
                        <a:t>GRI 203-1</a:t>
                      </a:r>
                    </a:p>
                  </a:txBody>
                  <a:tcPr marL="5359" marR="5359" marT="5359"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GB" sz="1000" b="1" i="0" u="none" strike="noStrike">
                          <a:solidFill>
                            <a:srgbClr val="000000"/>
                          </a:solidFill>
                          <a:effectLst/>
                          <a:latin typeface="Aptos Narrow" panose="020B0004020202020204" pitchFamily="34" charset="0"/>
                        </a:rPr>
                        <a:t>GRI 302-4</a:t>
                      </a:r>
                    </a:p>
                  </a:txBody>
                  <a:tcPr marL="5359" marR="5359" marT="5359"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217073267"/>
                  </a:ext>
                </a:extLst>
              </a:tr>
              <a:tr h="310810">
                <a:tc>
                  <a:txBody>
                    <a:bodyPr/>
                    <a:lstStyle/>
                    <a:p>
                      <a:pPr algn="l" fontAlgn="b"/>
                      <a:r>
                        <a:rPr lang="en-GB" sz="1000" b="0" i="0" u="none" strike="noStrike">
                          <a:solidFill>
                            <a:srgbClr val="000000"/>
                          </a:solidFill>
                          <a:effectLst/>
                          <a:latin typeface="Aptos Narrow" panose="020B0004020202020204" pitchFamily="34" charset="0"/>
                        </a:rPr>
                        <a:t> </a:t>
                      </a:r>
                    </a:p>
                  </a:txBody>
                  <a:tcPr marL="5359" marR="5359" marT="535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a:solidFill>
                            <a:srgbClr val="000000"/>
                          </a:solidFill>
                          <a:effectLst/>
                          <a:latin typeface="Aptos Narrow" panose="020B0004020202020204" pitchFamily="34" charset="0"/>
                        </a:rPr>
                        <a:t>Ethics and Integrity</a:t>
                      </a:r>
                    </a:p>
                  </a:txBody>
                  <a:tcPr marL="5359" marR="5359" marT="5359"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a:solidFill>
                            <a:srgbClr val="000000"/>
                          </a:solidFill>
                          <a:effectLst/>
                          <a:latin typeface="Aptos Narrow" panose="020B0004020202020204" pitchFamily="34" charset="0"/>
                        </a:rPr>
                        <a:t>Governance</a:t>
                      </a:r>
                    </a:p>
                  </a:txBody>
                  <a:tcPr marL="5359" marR="5359" marT="5359"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a:solidFill>
                            <a:srgbClr val="000000"/>
                          </a:solidFill>
                          <a:effectLst/>
                          <a:latin typeface="Aptos Narrow" panose="020B0004020202020204" pitchFamily="34" charset="0"/>
                        </a:rPr>
                        <a:t>Economic Performance</a:t>
                      </a:r>
                    </a:p>
                  </a:txBody>
                  <a:tcPr marL="5359" marR="5359" marT="5359"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a:solidFill>
                            <a:srgbClr val="000000"/>
                          </a:solidFill>
                          <a:effectLst/>
                          <a:latin typeface="Aptos Narrow" panose="020B0004020202020204" pitchFamily="34" charset="0"/>
                        </a:rPr>
                        <a:t>Indirect Economic Impact</a:t>
                      </a:r>
                    </a:p>
                  </a:txBody>
                  <a:tcPr marL="5359" marR="5359" marT="5359"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a:solidFill>
                            <a:srgbClr val="000000"/>
                          </a:solidFill>
                          <a:effectLst/>
                          <a:latin typeface="Aptos Narrow" panose="020B0004020202020204" pitchFamily="34" charset="0"/>
                        </a:rPr>
                        <a:t>Energy</a:t>
                      </a:r>
                    </a:p>
                  </a:txBody>
                  <a:tcPr marL="5359" marR="5359" marT="5359" marB="0" anchor="ctr">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3289889"/>
                  </a:ext>
                </a:extLst>
              </a:tr>
              <a:tr h="155405">
                <a:tc>
                  <a:txBody>
                    <a:bodyPr/>
                    <a:lstStyle/>
                    <a:p>
                      <a:pPr algn="l" fontAlgn="b"/>
                      <a:r>
                        <a:rPr lang="en-GB" sz="1000" b="0" i="0" u="none" strike="noStrike">
                          <a:solidFill>
                            <a:srgbClr val="000000"/>
                          </a:solidFill>
                          <a:effectLst/>
                          <a:latin typeface="Aptos Narrow" panose="020B0004020202020204" pitchFamily="34" charset="0"/>
                        </a:rPr>
                        <a:t>EU _ Ownership </a:t>
                      </a:r>
                    </a:p>
                  </a:txBody>
                  <a:tcPr marL="5359" marR="5359" marT="535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-1.256***</a:t>
                      </a:r>
                    </a:p>
                  </a:txBody>
                  <a:tcPr marL="5359" marR="5359" marT="5359"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-1.943***</a:t>
                      </a:r>
                    </a:p>
                  </a:txBody>
                  <a:tcPr marL="5359" marR="5359" marT="5359"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-0.293</a:t>
                      </a:r>
                    </a:p>
                  </a:txBody>
                  <a:tcPr marL="5359" marR="5359" marT="5359"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0.224</a:t>
                      </a:r>
                    </a:p>
                  </a:txBody>
                  <a:tcPr marL="5359" marR="5359" marT="5359"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-0.38</a:t>
                      </a:r>
                    </a:p>
                  </a:txBody>
                  <a:tcPr marL="5359" marR="5359" marT="5359"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163609361"/>
                  </a:ext>
                </a:extLst>
              </a:tr>
              <a:tr h="155405">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(0.303)</a:t>
                      </a:r>
                    </a:p>
                  </a:txBody>
                  <a:tcPr marL="5359" marR="5359" marT="5359" marB="0" anchor="ctr">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(0.322)</a:t>
                      </a:r>
                    </a:p>
                  </a:txBody>
                  <a:tcPr marL="5359" marR="5359" marT="5359" marB="0" anchor="ctr">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(0.224)</a:t>
                      </a:r>
                    </a:p>
                  </a:txBody>
                  <a:tcPr marL="5359" marR="5359" marT="5359" marB="0" anchor="ctr">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(0.259)</a:t>
                      </a:r>
                    </a:p>
                  </a:txBody>
                  <a:tcPr marL="5359" marR="5359" marT="5359" marB="0" anchor="ctr">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(0.238)</a:t>
                      </a:r>
                    </a:p>
                  </a:txBody>
                  <a:tcPr marL="5359" marR="5359" marT="5359" marB="0" anchor="ctr">
                    <a:lnL>
                      <a:noFill/>
                    </a:lnL>
                    <a:lnR>
                      <a:noFill/>
                    </a:lnR>
                    <a:lnT>
                      <a:noFill/>
                    </a:lnT>
                    <a:lnB>
                      <a:noFill/>
                    </a:lnB>
                    <a:noFill/>
                  </a:tcPr>
                </a:tc>
                <a:extLst>
                  <a:ext uri="{0D108BD9-81ED-4DB2-BD59-A6C34878D82A}">
                    <a16:rowId xmlns:a16="http://schemas.microsoft.com/office/drawing/2014/main" val="72006793"/>
                  </a:ext>
                </a:extLst>
              </a:tr>
              <a:tr h="155405">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extLst>
                  <a:ext uri="{0D108BD9-81ED-4DB2-BD59-A6C34878D82A}">
                    <a16:rowId xmlns:a16="http://schemas.microsoft.com/office/drawing/2014/main" val="22724813"/>
                  </a:ext>
                </a:extLst>
              </a:tr>
              <a:tr h="168770">
                <a:tc>
                  <a:txBody>
                    <a:bodyPr/>
                    <a:lstStyle/>
                    <a:p>
                      <a:pPr algn="l" fontAlgn="b"/>
                      <a:r>
                        <a:rPr lang="en-GB" sz="1000" b="0" i="0" u="none" strike="noStrike">
                          <a:solidFill>
                            <a:srgbClr val="000000"/>
                          </a:solidFill>
                          <a:effectLst/>
                          <a:latin typeface="Aptos Narrow" panose="020B0004020202020204" pitchFamily="34" charset="0"/>
                        </a:rPr>
                        <a:t>UK _ Ownership </a:t>
                      </a:r>
                    </a:p>
                  </a:txBody>
                  <a:tcPr marL="5359" marR="5359" marT="5359" marB="0" anchor="b">
                    <a:lnL>
                      <a:noFill/>
                    </a:lnL>
                    <a:lnR>
                      <a:noFill/>
                    </a:lnR>
                    <a:lnT>
                      <a:noFill/>
                    </a:lnT>
                    <a:lnB>
                      <a:noFill/>
                    </a:lnB>
                    <a:noFill/>
                  </a:tcPr>
                </a:tc>
                <a:tc>
                  <a:txBody>
                    <a:bodyPr/>
                    <a:lstStyle/>
                    <a:p>
                      <a:pPr algn="ctr" fontAlgn="ctr"/>
                      <a:r>
                        <a:rPr lang="en-GB" sz="1000" b="1" i="0" u="none" strike="noStrike">
                          <a:solidFill>
                            <a:srgbClr val="000000"/>
                          </a:solidFill>
                          <a:effectLst/>
                          <a:latin typeface="Aptos Narrow" panose="020B0004020202020204" pitchFamily="34" charset="0"/>
                        </a:rPr>
                        <a:t>1.582***</a:t>
                      </a:r>
                    </a:p>
                  </a:txBody>
                  <a:tcPr marL="5359" marR="5359" marT="5359" marB="0" anchor="ctr">
                    <a:lnL>
                      <a:noFill/>
                    </a:lnL>
                    <a:lnR>
                      <a:noFill/>
                    </a:lnR>
                    <a:lnT>
                      <a:noFill/>
                    </a:lnT>
                    <a:lnB>
                      <a:noFill/>
                    </a:lnB>
                    <a:noFill/>
                  </a:tcPr>
                </a:tc>
                <a:tc>
                  <a:txBody>
                    <a:bodyPr/>
                    <a:lstStyle/>
                    <a:p>
                      <a:pPr algn="ctr" fontAlgn="ctr"/>
                      <a:r>
                        <a:rPr lang="en-GB" sz="1000" b="1" i="0" u="none" strike="noStrike">
                          <a:solidFill>
                            <a:srgbClr val="000000"/>
                          </a:solidFill>
                          <a:effectLst/>
                          <a:latin typeface="Aptos Narrow" panose="020B0004020202020204" pitchFamily="34" charset="0"/>
                        </a:rPr>
                        <a:t>1.075***</a:t>
                      </a:r>
                    </a:p>
                  </a:txBody>
                  <a:tcPr marL="5359" marR="5359" marT="5359"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-0.648**</a:t>
                      </a:r>
                    </a:p>
                  </a:txBody>
                  <a:tcPr marL="5359" marR="5359" marT="5359"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-0.532*</a:t>
                      </a:r>
                    </a:p>
                  </a:txBody>
                  <a:tcPr marL="5359" marR="5359" marT="5359"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-0.625**</a:t>
                      </a:r>
                    </a:p>
                  </a:txBody>
                  <a:tcPr marL="5359" marR="5359" marT="5359" marB="0" anchor="ctr">
                    <a:lnL>
                      <a:noFill/>
                    </a:lnL>
                    <a:lnR>
                      <a:noFill/>
                    </a:lnR>
                    <a:lnT>
                      <a:noFill/>
                    </a:lnT>
                    <a:lnB>
                      <a:noFill/>
                    </a:lnB>
                    <a:noFill/>
                  </a:tcPr>
                </a:tc>
                <a:extLst>
                  <a:ext uri="{0D108BD9-81ED-4DB2-BD59-A6C34878D82A}">
                    <a16:rowId xmlns:a16="http://schemas.microsoft.com/office/drawing/2014/main" val="1983320265"/>
                  </a:ext>
                </a:extLst>
              </a:tr>
              <a:tr h="155405">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ctr"/>
                      <a:r>
                        <a:rPr lang="en-GB" sz="1000" b="1" i="1" u="none" strike="noStrike">
                          <a:solidFill>
                            <a:srgbClr val="000000"/>
                          </a:solidFill>
                          <a:effectLst/>
                          <a:latin typeface="Aptos Narrow" panose="020B0004020202020204" pitchFamily="34" charset="0"/>
                        </a:rPr>
                        <a:t>(0.313)</a:t>
                      </a:r>
                    </a:p>
                  </a:txBody>
                  <a:tcPr marL="5359" marR="5359" marT="5359" marB="0" anchor="ctr">
                    <a:lnL>
                      <a:noFill/>
                    </a:lnL>
                    <a:lnR>
                      <a:noFill/>
                    </a:lnR>
                    <a:lnT>
                      <a:noFill/>
                    </a:lnT>
                    <a:lnB>
                      <a:noFill/>
                    </a:lnB>
                    <a:noFill/>
                  </a:tcPr>
                </a:tc>
                <a:tc>
                  <a:txBody>
                    <a:bodyPr/>
                    <a:lstStyle/>
                    <a:p>
                      <a:pPr algn="ctr" fontAlgn="ctr"/>
                      <a:r>
                        <a:rPr lang="en-GB" sz="1000" b="1" i="1" u="none" strike="noStrike">
                          <a:solidFill>
                            <a:srgbClr val="000000"/>
                          </a:solidFill>
                          <a:effectLst/>
                          <a:latin typeface="Aptos Narrow" panose="020B0004020202020204" pitchFamily="34" charset="0"/>
                        </a:rPr>
                        <a:t>(0.292)</a:t>
                      </a:r>
                    </a:p>
                  </a:txBody>
                  <a:tcPr marL="5359" marR="5359" marT="5359" marB="0" anchor="ctr">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(0.254)</a:t>
                      </a:r>
                    </a:p>
                  </a:txBody>
                  <a:tcPr marL="5359" marR="5359" marT="5359" marB="0" anchor="ctr">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(0.272)</a:t>
                      </a:r>
                    </a:p>
                  </a:txBody>
                  <a:tcPr marL="5359" marR="5359" marT="5359" marB="0" anchor="ctr">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(0.271)</a:t>
                      </a:r>
                    </a:p>
                  </a:txBody>
                  <a:tcPr marL="5359" marR="5359" marT="5359" marB="0" anchor="ctr">
                    <a:lnL>
                      <a:noFill/>
                    </a:lnL>
                    <a:lnR>
                      <a:noFill/>
                    </a:lnR>
                    <a:lnT>
                      <a:noFill/>
                    </a:lnT>
                    <a:lnB>
                      <a:noFill/>
                    </a:lnB>
                    <a:noFill/>
                  </a:tcPr>
                </a:tc>
                <a:extLst>
                  <a:ext uri="{0D108BD9-81ED-4DB2-BD59-A6C34878D82A}">
                    <a16:rowId xmlns:a16="http://schemas.microsoft.com/office/drawing/2014/main" val="767850023"/>
                  </a:ext>
                </a:extLst>
              </a:tr>
              <a:tr h="155405">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extLst>
                  <a:ext uri="{0D108BD9-81ED-4DB2-BD59-A6C34878D82A}">
                    <a16:rowId xmlns:a16="http://schemas.microsoft.com/office/drawing/2014/main" val="487130860"/>
                  </a:ext>
                </a:extLst>
              </a:tr>
              <a:tr h="155405">
                <a:tc>
                  <a:txBody>
                    <a:bodyPr/>
                    <a:lstStyle/>
                    <a:p>
                      <a:pPr algn="l" fontAlgn="b"/>
                      <a:r>
                        <a:rPr lang="en-GB" sz="1000" b="0" i="0" u="none" strike="noStrike">
                          <a:solidFill>
                            <a:srgbClr val="000000"/>
                          </a:solidFill>
                          <a:effectLst/>
                          <a:latin typeface="Aptos Narrow" panose="020B0004020202020204" pitchFamily="34" charset="0"/>
                        </a:rPr>
                        <a:t>US_Ownership</a:t>
                      </a:r>
                    </a:p>
                  </a:txBody>
                  <a:tcPr marL="5359" marR="5359" marT="5359" marB="0" anchor="b">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-1.116***</a:t>
                      </a:r>
                    </a:p>
                  </a:txBody>
                  <a:tcPr marL="5359" marR="5359" marT="5359"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-1.088***</a:t>
                      </a:r>
                    </a:p>
                  </a:txBody>
                  <a:tcPr marL="5359" marR="5359" marT="5359"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0.651**</a:t>
                      </a:r>
                    </a:p>
                  </a:txBody>
                  <a:tcPr marL="5359" marR="5359" marT="5359"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0.343</a:t>
                      </a:r>
                    </a:p>
                  </a:txBody>
                  <a:tcPr marL="5359" marR="5359" marT="5359"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0.59**</a:t>
                      </a:r>
                    </a:p>
                  </a:txBody>
                  <a:tcPr marL="5359" marR="5359" marT="5359" marB="0" anchor="ctr">
                    <a:lnL>
                      <a:noFill/>
                    </a:lnL>
                    <a:lnR>
                      <a:noFill/>
                    </a:lnR>
                    <a:lnT>
                      <a:noFill/>
                    </a:lnT>
                    <a:lnB>
                      <a:noFill/>
                    </a:lnB>
                    <a:noFill/>
                  </a:tcPr>
                </a:tc>
                <a:extLst>
                  <a:ext uri="{0D108BD9-81ED-4DB2-BD59-A6C34878D82A}">
                    <a16:rowId xmlns:a16="http://schemas.microsoft.com/office/drawing/2014/main" val="57403707"/>
                  </a:ext>
                </a:extLst>
              </a:tr>
              <a:tr h="155405">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(0.292)</a:t>
                      </a:r>
                    </a:p>
                  </a:txBody>
                  <a:tcPr marL="5359" marR="5359" marT="5359" marB="0" anchor="ctr">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(0.296)</a:t>
                      </a:r>
                    </a:p>
                  </a:txBody>
                  <a:tcPr marL="5359" marR="5359" marT="5359" marB="0" anchor="ctr">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(0.257)</a:t>
                      </a:r>
                    </a:p>
                  </a:txBody>
                  <a:tcPr marL="5359" marR="5359" marT="5359" marB="0" anchor="ctr">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(0.267)</a:t>
                      </a:r>
                    </a:p>
                  </a:txBody>
                  <a:tcPr marL="5359" marR="5359" marT="5359" marB="0" anchor="ctr">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(0.285)</a:t>
                      </a:r>
                    </a:p>
                  </a:txBody>
                  <a:tcPr marL="5359" marR="5359" marT="5359" marB="0" anchor="ctr">
                    <a:lnL>
                      <a:noFill/>
                    </a:lnL>
                    <a:lnR>
                      <a:noFill/>
                    </a:lnR>
                    <a:lnT>
                      <a:noFill/>
                    </a:lnT>
                    <a:lnB>
                      <a:noFill/>
                    </a:lnB>
                    <a:noFill/>
                  </a:tcPr>
                </a:tc>
                <a:extLst>
                  <a:ext uri="{0D108BD9-81ED-4DB2-BD59-A6C34878D82A}">
                    <a16:rowId xmlns:a16="http://schemas.microsoft.com/office/drawing/2014/main" val="2529671804"/>
                  </a:ext>
                </a:extLst>
              </a:tr>
              <a:tr h="155405">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extLst>
                  <a:ext uri="{0D108BD9-81ED-4DB2-BD59-A6C34878D82A}">
                    <a16:rowId xmlns:a16="http://schemas.microsoft.com/office/drawing/2014/main" val="2911063499"/>
                  </a:ext>
                </a:extLst>
              </a:tr>
              <a:tr h="155405">
                <a:tc>
                  <a:txBody>
                    <a:bodyPr/>
                    <a:lstStyle/>
                    <a:p>
                      <a:pPr algn="l" fontAlgn="b"/>
                      <a:r>
                        <a:rPr lang="en-GB" sz="1000" u="none" strike="noStrike" dirty="0">
                          <a:effectLst/>
                        </a:rPr>
                        <a:t>EU Green Agenda involvement  and reporting before year 2021</a:t>
                      </a:r>
                      <a:endParaRPr lang="en-GB" sz="1000" b="0" i="0" u="none" strike="noStrike" dirty="0">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0.542</a:t>
                      </a:r>
                    </a:p>
                  </a:txBody>
                  <a:tcPr marL="5359" marR="5359" marT="5359"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-0.877**</a:t>
                      </a:r>
                    </a:p>
                  </a:txBody>
                  <a:tcPr marL="5359" marR="5359" marT="5359"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-0.603*</a:t>
                      </a:r>
                    </a:p>
                  </a:txBody>
                  <a:tcPr marL="5359" marR="5359" marT="5359"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0.851**</a:t>
                      </a:r>
                    </a:p>
                  </a:txBody>
                  <a:tcPr marL="5359" marR="5359" marT="5359"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-0.704**</a:t>
                      </a:r>
                    </a:p>
                  </a:txBody>
                  <a:tcPr marL="5359" marR="5359" marT="5359" marB="0" anchor="ctr">
                    <a:lnL>
                      <a:noFill/>
                    </a:lnL>
                    <a:lnR>
                      <a:noFill/>
                    </a:lnR>
                    <a:lnT>
                      <a:noFill/>
                    </a:lnT>
                    <a:lnB>
                      <a:noFill/>
                    </a:lnB>
                    <a:noFill/>
                  </a:tcPr>
                </a:tc>
                <a:extLst>
                  <a:ext uri="{0D108BD9-81ED-4DB2-BD59-A6C34878D82A}">
                    <a16:rowId xmlns:a16="http://schemas.microsoft.com/office/drawing/2014/main" val="84734918"/>
                  </a:ext>
                </a:extLst>
              </a:tr>
              <a:tr h="155405">
                <a:tc>
                  <a:txBody>
                    <a:bodyPr/>
                    <a:lstStyle/>
                    <a:p>
                      <a:pPr algn="l" fontAlgn="b"/>
                      <a:endParaRPr lang="en-GB" sz="1000" b="0" i="0" u="none" strike="noStrike" dirty="0">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(0.398)</a:t>
                      </a:r>
                    </a:p>
                  </a:txBody>
                  <a:tcPr marL="5359" marR="5359" marT="5359" marB="0" anchor="ctr">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(0.417)</a:t>
                      </a:r>
                    </a:p>
                  </a:txBody>
                  <a:tcPr marL="5359" marR="5359" marT="5359" marB="0" anchor="ctr">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(0.320)</a:t>
                      </a:r>
                    </a:p>
                  </a:txBody>
                  <a:tcPr marL="5359" marR="5359" marT="5359" marB="0" anchor="ctr">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(0.409)</a:t>
                      </a:r>
                    </a:p>
                  </a:txBody>
                  <a:tcPr marL="5359" marR="5359" marT="5359" marB="0" anchor="ctr">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(0.345)</a:t>
                      </a:r>
                    </a:p>
                  </a:txBody>
                  <a:tcPr marL="5359" marR="5359" marT="5359" marB="0" anchor="ctr">
                    <a:lnL>
                      <a:noFill/>
                    </a:lnL>
                    <a:lnR>
                      <a:noFill/>
                    </a:lnR>
                    <a:lnT>
                      <a:noFill/>
                    </a:lnT>
                    <a:lnB>
                      <a:noFill/>
                    </a:lnB>
                    <a:noFill/>
                  </a:tcPr>
                </a:tc>
                <a:extLst>
                  <a:ext uri="{0D108BD9-81ED-4DB2-BD59-A6C34878D82A}">
                    <a16:rowId xmlns:a16="http://schemas.microsoft.com/office/drawing/2014/main" val="1262463613"/>
                  </a:ext>
                </a:extLst>
              </a:tr>
              <a:tr h="155405">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extLst>
                  <a:ext uri="{0D108BD9-81ED-4DB2-BD59-A6C34878D82A}">
                    <a16:rowId xmlns:a16="http://schemas.microsoft.com/office/drawing/2014/main" val="649238151"/>
                  </a:ext>
                </a:extLst>
              </a:tr>
              <a:tr h="155405">
                <a:tc>
                  <a:txBody>
                    <a:bodyPr/>
                    <a:lstStyle/>
                    <a:p>
                      <a:pPr algn="l" fontAlgn="b"/>
                      <a:r>
                        <a:rPr lang="en-GB" sz="1000" u="none" strike="noStrike" dirty="0">
                          <a:effectLst/>
                        </a:rPr>
                        <a:t>Companies reporting from year 2021</a:t>
                      </a:r>
                      <a:endParaRPr lang="en-GB" sz="1000" b="0" i="0" u="none" strike="noStrike" dirty="0">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-0.094</a:t>
                      </a:r>
                    </a:p>
                  </a:txBody>
                  <a:tcPr marL="5359" marR="5359" marT="5359"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-0.352</a:t>
                      </a:r>
                    </a:p>
                  </a:txBody>
                  <a:tcPr marL="5359" marR="5359" marT="5359"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0.19</a:t>
                      </a:r>
                    </a:p>
                  </a:txBody>
                  <a:tcPr marL="5359" marR="5359" marT="5359"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-0.278</a:t>
                      </a:r>
                    </a:p>
                  </a:txBody>
                  <a:tcPr marL="5359" marR="5359" marT="5359"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-0.077</a:t>
                      </a:r>
                    </a:p>
                  </a:txBody>
                  <a:tcPr marL="5359" marR="5359" marT="5359" marB="0" anchor="ctr">
                    <a:lnL>
                      <a:noFill/>
                    </a:lnL>
                    <a:lnR>
                      <a:noFill/>
                    </a:lnR>
                    <a:lnT>
                      <a:noFill/>
                    </a:lnT>
                    <a:lnB>
                      <a:noFill/>
                    </a:lnB>
                    <a:noFill/>
                  </a:tcPr>
                </a:tc>
                <a:extLst>
                  <a:ext uri="{0D108BD9-81ED-4DB2-BD59-A6C34878D82A}">
                    <a16:rowId xmlns:a16="http://schemas.microsoft.com/office/drawing/2014/main" val="2419327693"/>
                  </a:ext>
                </a:extLst>
              </a:tr>
              <a:tr h="155405">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(0.299)</a:t>
                      </a:r>
                    </a:p>
                  </a:txBody>
                  <a:tcPr marL="5359" marR="5359" marT="5359" marB="0" anchor="ctr">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(0.312)</a:t>
                      </a:r>
                    </a:p>
                  </a:txBody>
                  <a:tcPr marL="5359" marR="5359" marT="5359" marB="0" anchor="ctr">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(0.248)</a:t>
                      </a:r>
                    </a:p>
                  </a:txBody>
                  <a:tcPr marL="5359" marR="5359" marT="5359" marB="0" anchor="ctr">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(0.251)</a:t>
                      </a:r>
                    </a:p>
                  </a:txBody>
                  <a:tcPr marL="5359" marR="5359" marT="5359" marB="0" anchor="ctr">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(0.273)</a:t>
                      </a:r>
                    </a:p>
                  </a:txBody>
                  <a:tcPr marL="5359" marR="5359" marT="5359" marB="0" anchor="ctr">
                    <a:lnL>
                      <a:noFill/>
                    </a:lnL>
                    <a:lnR>
                      <a:noFill/>
                    </a:lnR>
                    <a:lnT>
                      <a:noFill/>
                    </a:lnT>
                    <a:lnB>
                      <a:noFill/>
                    </a:lnB>
                    <a:noFill/>
                  </a:tcPr>
                </a:tc>
                <a:extLst>
                  <a:ext uri="{0D108BD9-81ED-4DB2-BD59-A6C34878D82A}">
                    <a16:rowId xmlns:a16="http://schemas.microsoft.com/office/drawing/2014/main" val="1447113688"/>
                  </a:ext>
                </a:extLst>
              </a:tr>
              <a:tr h="155405">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extLst>
                  <a:ext uri="{0D108BD9-81ED-4DB2-BD59-A6C34878D82A}">
                    <a16:rowId xmlns:a16="http://schemas.microsoft.com/office/drawing/2014/main" val="769461909"/>
                  </a:ext>
                </a:extLst>
              </a:tr>
              <a:tr h="155405">
                <a:tc>
                  <a:txBody>
                    <a:bodyPr/>
                    <a:lstStyle/>
                    <a:p>
                      <a:pPr algn="l" fontAlgn="b"/>
                      <a:r>
                        <a:rPr lang="en-GB" sz="1000" b="0" i="0" u="none" strike="noStrike" dirty="0">
                          <a:solidFill>
                            <a:srgbClr val="000000"/>
                          </a:solidFill>
                          <a:effectLst/>
                          <a:latin typeface="Aptos Narrow"/>
                        </a:rPr>
                        <a:t>EU Green Agenda involvement and reporting from year 2021</a:t>
                      </a:r>
                    </a:p>
                  </a:txBody>
                  <a:tcPr marL="5359" marR="5359" marT="5359" marB="0" anchor="b">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0.282</a:t>
                      </a:r>
                    </a:p>
                  </a:txBody>
                  <a:tcPr marL="5359" marR="5359" marT="5359" marB="0" anchor="ctr">
                    <a:lnL>
                      <a:noFill/>
                    </a:lnL>
                    <a:lnR>
                      <a:noFill/>
                    </a:lnR>
                    <a:lnT>
                      <a:noFill/>
                    </a:lnT>
                    <a:lnB>
                      <a:noFill/>
                    </a:lnB>
                    <a:noFill/>
                  </a:tcPr>
                </a:tc>
                <a:tc>
                  <a:txBody>
                    <a:bodyPr/>
                    <a:lstStyle/>
                    <a:p>
                      <a:pPr algn="ctr" fontAlgn="ctr"/>
                      <a:r>
                        <a:rPr lang="en-GB" sz="1000" b="1" i="0" u="none" strike="noStrike">
                          <a:solidFill>
                            <a:srgbClr val="000000"/>
                          </a:solidFill>
                          <a:effectLst/>
                          <a:latin typeface="Aptos Narrow" panose="020B0004020202020204" pitchFamily="34" charset="0"/>
                        </a:rPr>
                        <a:t>1.511***</a:t>
                      </a:r>
                    </a:p>
                  </a:txBody>
                  <a:tcPr marL="5359" marR="5359" marT="5359"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0.384</a:t>
                      </a:r>
                    </a:p>
                  </a:txBody>
                  <a:tcPr marL="5359" marR="5359" marT="5359"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-0.017</a:t>
                      </a:r>
                    </a:p>
                  </a:txBody>
                  <a:tcPr marL="5359" marR="5359" marT="5359"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0.315</a:t>
                      </a:r>
                    </a:p>
                  </a:txBody>
                  <a:tcPr marL="5359" marR="5359" marT="5359" marB="0" anchor="ctr">
                    <a:lnL>
                      <a:noFill/>
                    </a:lnL>
                    <a:lnR>
                      <a:noFill/>
                    </a:lnR>
                    <a:lnT>
                      <a:noFill/>
                    </a:lnT>
                    <a:lnB>
                      <a:noFill/>
                    </a:lnB>
                    <a:noFill/>
                  </a:tcPr>
                </a:tc>
                <a:extLst>
                  <a:ext uri="{0D108BD9-81ED-4DB2-BD59-A6C34878D82A}">
                    <a16:rowId xmlns:a16="http://schemas.microsoft.com/office/drawing/2014/main" val="583245715"/>
                  </a:ext>
                </a:extLst>
              </a:tr>
              <a:tr h="155405">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(0.444)</a:t>
                      </a:r>
                    </a:p>
                  </a:txBody>
                  <a:tcPr marL="5359" marR="5359" marT="5359" marB="0" anchor="ctr">
                    <a:lnL>
                      <a:noFill/>
                    </a:lnL>
                    <a:lnR>
                      <a:noFill/>
                    </a:lnR>
                    <a:lnT>
                      <a:noFill/>
                    </a:lnT>
                    <a:lnB>
                      <a:noFill/>
                    </a:lnB>
                    <a:noFill/>
                  </a:tcPr>
                </a:tc>
                <a:tc>
                  <a:txBody>
                    <a:bodyPr/>
                    <a:lstStyle/>
                    <a:p>
                      <a:pPr algn="ctr" fontAlgn="ctr"/>
                      <a:r>
                        <a:rPr lang="en-GB" sz="1000" b="1" i="1" u="none" strike="noStrike">
                          <a:solidFill>
                            <a:srgbClr val="000000"/>
                          </a:solidFill>
                          <a:effectLst/>
                          <a:latin typeface="Aptos Narrow" panose="020B0004020202020204" pitchFamily="34" charset="0"/>
                        </a:rPr>
                        <a:t>(0.482)</a:t>
                      </a:r>
                    </a:p>
                  </a:txBody>
                  <a:tcPr marL="5359" marR="5359" marT="5359" marB="0" anchor="ctr">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(0.358)</a:t>
                      </a:r>
                    </a:p>
                  </a:txBody>
                  <a:tcPr marL="5359" marR="5359" marT="5359" marB="0" anchor="ctr">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(0.434)</a:t>
                      </a:r>
                    </a:p>
                  </a:txBody>
                  <a:tcPr marL="5359" marR="5359" marT="5359" marB="0" anchor="ctr">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(0.365)</a:t>
                      </a:r>
                    </a:p>
                  </a:txBody>
                  <a:tcPr marL="5359" marR="5359" marT="5359" marB="0" anchor="ctr">
                    <a:lnL>
                      <a:noFill/>
                    </a:lnL>
                    <a:lnR>
                      <a:noFill/>
                    </a:lnR>
                    <a:lnT>
                      <a:noFill/>
                    </a:lnT>
                    <a:lnB>
                      <a:noFill/>
                    </a:lnB>
                    <a:noFill/>
                  </a:tcPr>
                </a:tc>
                <a:extLst>
                  <a:ext uri="{0D108BD9-81ED-4DB2-BD59-A6C34878D82A}">
                    <a16:rowId xmlns:a16="http://schemas.microsoft.com/office/drawing/2014/main" val="2508749671"/>
                  </a:ext>
                </a:extLst>
              </a:tr>
              <a:tr h="155405">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extLst>
                  <a:ext uri="{0D108BD9-81ED-4DB2-BD59-A6C34878D82A}">
                    <a16:rowId xmlns:a16="http://schemas.microsoft.com/office/drawing/2014/main" val="55492897"/>
                  </a:ext>
                </a:extLst>
              </a:tr>
              <a:tr h="155405">
                <a:tc>
                  <a:txBody>
                    <a:bodyPr/>
                    <a:lstStyle/>
                    <a:p>
                      <a:pPr algn="l" fontAlgn="b"/>
                      <a:r>
                        <a:rPr lang="en-GB" sz="1000" b="0" i="0" u="none" strike="noStrike">
                          <a:solidFill>
                            <a:srgbClr val="000000"/>
                          </a:solidFill>
                          <a:effectLst/>
                          <a:latin typeface="Aptos Narrow" panose="020B0004020202020204" pitchFamily="34" charset="0"/>
                        </a:rPr>
                        <a:t>Intercept</a:t>
                      </a:r>
                    </a:p>
                  </a:txBody>
                  <a:tcPr marL="5359" marR="5359" marT="5359" marB="0" anchor="b">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1.424***</a:t>
                      </a:r>
                    </a:p>
                  </a:txBody>
                  <a:tcPr marL="5359" marR="5359" marT="5359"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1.786***</a:t>
                      </a:r>
                    </a:p>
                  </a:txBody>
                  <a:tcPr marL="5359" marR="5359" marT="5359"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0.652**</a:t>
                      </a:r>
                    </a:p>
                  </a:txBody>
                  <a:tcPr marL="5359" marR="5359" marT="5359"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0.591**</a:t>
                      </a:r>
                    </a:p>
                  </a:txBody>
                  <a:tcPr marL="5359" marR="5359" marT="5359"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1.166***</a:t>
                      </a:r>
                    </a:p>
                  </a:txBody>
                  <a:tcPr marL="5359" marR="5359" marT="5359" marB="0" anchor="ctr">
                    <a:lnL>
                      <a:noFill/>
                    </a:lnL>
                    <a:lnR>
                      <a:noFill/>
                    </a:lnR>
                    <a:lnT>
                      <a:noFill/>
                    </a:lnT>
                    <a:lnB>
                      <a:noFill/>
                    </a:lnB>
                    <a:noFill/>
                  </a:tcPr>
                </a:tc>
                <a:extLst>
                  <a:ext uri="{0D108BD9-81ED-4DB2-BD59-A6C34878D82A}">
                    <a16:rowId xmlns:a16="http://schemas.microsoft.com/office/drawing/2014/main" val="4032121083"/>
                  </a:ext>
                </a:extLst>
              </a:tr>
              <a:tr h="155405">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(0.360)</a:t>
                      </a:r>
                    </a:p>
                  </a:txBody>
                  <a:tcPr marL="5359" marR="5359" marT="5359" marB="0" anchor="ctr">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(0.376)</a:t>
                      </a:r>
                    </a:p>
                  </a:txBody>
                  <a:tcPr marL="5359" marR="5359" marT="5359" marB="0" anchor="ctr">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(0.259)</a:t>
                      </a:r>
                    </a:p>
                  </a:txBody>
                  <a:tcPr marL="5359" marR="5359" marT="5359" marB="0" anchor="ctr">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(0.269)</a:t>
                      </a:r>
                    </a:p>
                  </a:txBody>
                  <a:tcPr marL="5359" marR="5359" marT="5359" marB="0" anchor="ctr">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(0.288)</a:t>
                      </a:r>
                    </a:p>
                  </a:txBody>
                  <a:tcPr marL="5359" marR="5359" marT="5359" marB="0" anchor="ctr">
                    <a:lnL>
                      <a:noFill/>
                    </a:lnL>
                    <a:lnR>
                      <a:noFill/>
                    </a:lnR>
                    <a:lnT>
                      <a:noFill/>
                    </a:lnT>
                    <a:lnB>
                      <a:noFill/>
                    </a:lnB>
                    <a:noFill/>
                  </a:tcPr>
                </a:tc>
                <a:extLst>
                  <a:ext uri="{0D108BD9-81ED-4DB2-BD59-A6C34878D82A}">
                    <a16:rowId xmlns:a16="http://schemas.microsoft.com/office/drawing/2014/main" val="991457509"/>
                  </a:ext>
                </a:extLst>
              </a:tr>
              <a:tr h="155405">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a:noFill/>
                    </a:lnT>
                    <a:lnB>
                      <a:noFill/>
                    </a:lnB>
                    <a:noFill/>
                  </a:tcPr>
                </a:tc>
                <a:tc>
                  <a:txBody>
                    <a:bodyPr/>
                    <a:lstStyle/>
                    <a:p>
                      <a:pPr algn="ctr" fontAlgn="ctr"/>
                      <a:endParaRPr lang="en-GB" sz="1000" b="0" i="1"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1"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1"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1"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extLst>
                  <a:ext uri="{0D108BD9-81ED-4DB2-BD59-A6C34878D82A}">
                    <a16:rowId xmlns:a16="http://schemas.microsoft.com/office/drawing/2014/main" val="2027417531"/>
                  </a:ext>
                </a:extLst>
              </a:tr>
              <a:tr h="155405">
                <a:tc>
                  <a:txBody>
                    <a:bodyPr/>
                    <a:lstStyle/>
                    <a:p>
                      <a:pPr algn="l" fontAlgn="b"/>
                      <a:r>
                        <a:rPr lang="en-GB" sz="1000" b="0" i="0" u="none" strike="noStrike">
                          <a:solidFill>
                            <a:srgbClr val="000000"/>
                          </a:solidFill>
                          <a:effectLst/>
                          <a:latin typeface="Aptos Narrow" panose="020B0004020202020204" pitchFamily="34" charset="0"/>
                        </a:rPr>
                        <a:t>Nu of Obs</a:t>
                      </a:r>
                    </a:p>
                  </a:txBody>
                  <a:tcPr marL="5359" marR="5359" marT="5359" marB="0" anchor="b">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233</a:t>
                      </a: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extLst>
                  <a:ext uri="{0D108BD9-81ED-4DB2-BD59-A6C34878D82A}">
                    <a16:rowId xmlns:a16="http://schemas.microsoft.com/office/drawing/2014/main" val="4009551890"/>
                  </a:ext>
                </a:extLst>
              </a:tr>
              <a:tr h="155405">
                <a:tc>
                  <a:txBody>
                    <a:bodyPr/>
                    <a:lstStyle/>
                    <a:p>
                      <a:pPr algn="l" fontAlgn="b"/>
                      <a:r>
                        <a:rPr lang="en-GB" sz="1000" b="0" i="0" u="none" strike="noStrike">
                          <a:solidFill>
                            <a:srgbClr val="000000"/>
                          </a:solidFill>
                          <a:effectLst/>
                          <a:latin typeface="Aptos Narrow" panose="020B0004020202020204" pitchFamily="34" charset="0"/>
                        </a:rPr>
                        <a:t>Wald Chi square</a:t>
                      </a:r>
                    </a:p>
                  </a:txBody>
                  <a:tcPr marL="5359" marR="5359" marT="5359" marB="0" anchor="b">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189.67***</a:t>
                      </a: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359" marR="5359" marT="5359" marB="0" anchor="ctr">
                    <a:lnL>
                      <a:noFill/>
                    </a:lnL>
                    <a:lnR>
                      <a:noFill/>
                    </a:lnR>
                    <a:lnT>
                      <a:noFill/>
                    </a:lnT>
                    <a:lnB>
                      <a:noFill/>
                    </a:lnB>
                    <a:noFill/>
                  </a:tcPr>
                </a:tc>
                <a:extLst>
                  <a:ext uri="{0D108BD9-81ED-4DB2-BD59-A6C34878D82A}">
                    <a16:rowId xmlns:a16="http://schemas.microsoft.com/office/drawing/2014/main" val="504321602"/>
                  </a:ext>
                </a:extLst>
              </a:tr>
              <a:tr h="155405">
                <a:tc>
                  <a:txBody>
                    <a:bodyPr/>
                    <a:lstStyle/>
                    <a:p>
                      <a:pPr algn="l" fontAlgn="b"/>
                      <a:r>
                        <a:rPr lang="en-GB" sz="1000" b="0" i="0" u="none" strike="noStrike">
                          <a:solidFill>
                            <a:srgbClr val="000000"/>
                          </a:solidFill>
                          <a:effectLst/>
                          <a:latin typeface="Aptos Narrow" panose="020B0004020202020204" pitchFamily="34" charset="0"/>
                        </a:rPr>
                        <a:t> </a:t>
                      </a:r>
                    </a:p>
                  </a:txBody>
                  <a:tcPr marL="5359" marR="5359" marT="535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ptos Narrow" panose="020B0004020202020204" pitchFamily="34" charset="0"/>
                        </a:rPr>
                        <a:t> </a:t>
                      </a:r>
                    </a:p>
                  </a:txBody>
                  <a:tcPr marL="5359" marR="5359" marT="535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ptos Narrow" panose="020B0004020202020204" pitchFamily="34" charset="0"/>
                        </a:rPr>
                        <a:t> </a:t>
                      </a:r>
                    </a:p>
                  </a:txBody>
                  <a:tcPr marL="5359" marR="5359" marT="535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ptos Narrow" panose="020B0004020202020204" pitchFamily="34" charset="0"/>
                        </a:rPr>
                        <a:t> </a:t>
                      </a:r>
                    </a:p>
                  </a:txBody>
                  <a:tcPr marL="5359" marR="5359" marT="535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ptos Narrow" panose="020B0004020202020204" pitchFamily="34" charset="0"/>
                        </a:rPr>
                        <a:t> </a:t>
                      </a:r>
                    </a:p>
                  </a:txBody>
                  <a:tcPr marL="5359" marR="5359" marT="535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ptos Narrow" panose="020B0004020202020204" pitchFamily="34" charset="0"/>
                        </a:rPr>
                        <a:t> </a:t>
                      </a:r>
                    </a:p>
                  </a:txBody>
                  <a:tcPr marL="5359" marR="5359" marT="5359"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1148247"/>
                  </a:ext>
                </a:extLst>
              </a:tr>
              <a:tr h="155405">
                <a:tc>
                  <a:txBody>
                    <a:bodyPr/>
                    <a:lstStyle/>
                    <a:p>
                      <a:pPr algn="l" fontAlgn="b"/>
                      <a:r>
                        <a:rPr lang="nn-NO" sz="1000" b="0" i="0" u="none" strike="noStrike">
                          <a:solidFill>
                            <a:srgbClr val="000000"/>
                          </a:solidFill>
                          <a:effectLst/>
                          <a:latin typeface="Aptos Narrow" panose="020B0004020202020204" pitchFamily="34" charset="0"/>
                        </a:rPr>
                        <a:t>*** p&lt;0.01, ** p&lt;0.05, * p&lt;0.1</a:t>
                      </a:r>
                    </a:p>
                  </a:txBody>
                  <a:tcPr marL="5359" marR="5359" marT="535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1000" b="0" i="0" u="none" strike="noStrike">
                        <a:solidFill>
                          <a:srgbClr val="000000"/>
                        </a:solidFill>
                        <a:effectLst/>
                        <a:latin typeface="Aptos Narrow" panose="020B0004020202020204" pitchFamily="34" charset="0"/>
                      </a:endParaRPr>
                    </a:p>
                  </a:txBody>
                  <a:tcPr marL="5359" marR="5359" marT="535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1000" b="0" i="0" u="none" strike="noStrike" dirty="0">
                        <a:solidFill>
                          <a:srgbClr val="000000"/>
                        </a:solidFill>
                        <a:effectLst/>
                        <a:latin typeface="Aptos Narrow" panose="020B0004020202020204" pitchFamily="34" charset="0"/>
                      </a:endParaRPr>
                    </a:p>
                  </a:txBody>
                  <a:tcPr marL="5359" marR="5359" marT="5359"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85148455"/>
                  </a:ext>
                </a:extLst>
              </a:tr>
            </a:tbl>
          </a:graphicData>
        </a:graphic>
      </p:graphicFrame>
      <p:graphicFrame>
        <p:nvGraphicFramePr>
          <p:cNvPr id="2" name="Table 1">
            <a:extLst>
              <a:ext uri="{FF2B5EF4-FFF2-40B4-BE49-F238E27FC236}">
                <a16:creationId xmlns:a16="http://schemas.microsoft.com/office/drawing/2014/main" id="{2A207138-1EF2-D740-8103-9296160750D2}"/>
              </a:ext>
            </a:extLst>
          </p:cNvPr>
          <p:cNvGraphicFramePr>
            <a:graphicFrameLocks noGrp="1"/>
          </p:cNvGraphicFramePr>
          <p:nvPr/>
        </p:nvGraphicFramePr>
        <p:xfrm>
          <a:off x="7291926" y="1117322"/>
          <a:ext cx="4892675" cy="2788920"/>
        </p:xfrm>
        <a:graphic>
          <a:graphicData uri="http://schemas.openxmlformats.org/drawingml/2006/table">
            <a:tbl>
              <a:tblPr firstRow="1" firstCol="1" bandRow="1">
                <a:tableStyleId>{5C22544A-7EE6-4342-B048-85BDC9FD1C3A}</a:tableStyleId>
              </a:tblPr>
              <a:tblGrid>
                <a:gridCol w="1115695">
                  <a:extLst>
                    <a:ext uri="{9D8B030D-6E8A-4147-A177-3AD203B41FA5}">
                      <a16:colId xmlns:a16="http://schemas.microsoft.com/office/drawing/2014/main" val="972970903"/>
                    </a:ext>
                  </a:extLst>
                </a:gridCol>
                <a:gridCol w="1090930">
                  <a:extLst>
                    <a:ext uri="{9D8B030D-6E8A-4147-A177-3AD203B41FA5}">
                      <a16:colId xmlns:a16="http://schemas.microsoft.com/office/drawing/2014/main" val="2704911805"/>
                    </a:ext>
                  </a:extLst>
                </a:gridCol>
                <a:gridCol w="2686050">
                  <a:extLst>
                    <a:ext uri="{9D8B030D-6E8A-4147-A177-3AD203B41FA5}">
                      <a16:colId xmlns:a16="http://schemas.microsoft.com/office/drawing/2014/main" val="1803431738"/>
                    </a:ext>
                  </a:extLst>
                </a:gridCol>
              </a:tblGrid>
              <a:tr h="457200">
                <a:tc>
                  <a:txBody>
                    <a:bodyPr/>
                    <a:lstStyle/>
                    <a:p>
                      <a:pPr>
                        <a:buNone/>
                      </a:pPr>
                      <a:r>
                        <a:rPr lang="en-US" sz="1100" b="1" kern="0">
                          <a:solidFill>
                            <a:srgbClr val="000000"/>
                          </a:solidFill>
                          <a:effectLst/>
                          <a:latin typeface="Aptos Narrow"/>
                          <a:ea typeface="Times New Roman" panose="02020603050405020304" pitchFamily="18" charset="0"/>
                          <a:cs typeface="Times New Roman"/>
                        </a:rPr>
                        <a:t>GRI Code</a:t>
                      </a:r>
                      <a:endParaRPr lang="en-US">
                        <a:effectLst/>
                        <a:latin typeface="Aptos Narrow"/>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b="1" kern="0">
                          <a:solidFill>
                            <a:srgbClr val="000000"/>
                          </a:solidFill>
                          <a:effectLst/>
                          <a:latin typeface="Aptos Narrow"/>
                          <a:ea typeface="Times New Roman" panose="02020603050405020304" pitchFamily="18" charset="0"/>
                          <a:cs typeface="Times New Roman"/>
                        </a:rPr>
                        <a:t>GRI 2022 Standard</a:t>
                      </a:r>
                      <a:endParaRPr lang="en-US">
                        <a:effectLst/>
                        <a:latin typeface="Aptos Narrow"/>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b="1" kern="0">
                          <a:solidFill>
                            <a:srgbClr val="000000"/>
                          </a:solidFill>
                          <a:effectLst/>
                          <a:latin typeface="Aptos Narrow"/>
                          <a:ea typeface="Times New Roman" panose="02020603050405020304" pitchFamily="18" charset="0"/>
                          <a:cs typeface="Times New Roman"/>
                        </a:rPr>
                        <a:t>Indicator Title</a:t>
                      </a:r>
                      <a:endParaRPr lang="en-US">
                        <a:effectLst/>
                        <a:latin typeface="Aptos Narrow"/>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3911823"/>
                  </a:ext>
                </a:extLst>
              </a:tr>
              <a:tr h="457200">
                <a:tc>
                  <a:txBody>
                    <a:bodyPr/>
                    <a:lstStyle/>
                    <a:p>
                      <a:pPr marL="0" algn="l" defTabSz="914400" rtl="0" eaLnBrk="1" latinLnBrk="0" hangingPunct="1">
                        <a:buNone/>
                      </a:pPr>
                      <a:r>
                        <a:rPr lang="en-US" sz="1100" kern="0">
                          <a:solidFill>
                            <a:srgbClr val="000000"/>
                          </a:solidFill>
                          <a:effectLst/>
                          <a:latin typeface="Aptos Narrow"/>
                          <a:ea typeface="+mn-ea"/>
                          <a:cs typeface="Times New Roman"/>
                        </a:rPr>
                        <a:t>GRI 102-16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buNone/>
                      </a:pPr>
                      <a:r>
                        <a:rPr lang="en-US" sz="1100" kern="0">
                          <a:solidFill>
                            <a:srgbClr val="000000"/>
                          </a:solidFill>
                          <a:effectLst/>
                          <a:latin typeface="Aptos Narrow"/>
                          <a:ea typeface="+mn-ea"/>
                          <a:cs typeface="Times New Roman"/>
                        </a:rPr>
                        <a:t>Ethics and Integrity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buNone/>
                      </a:pPr>
                      <a:r>
                        <a:rPr lang="en-US" sz="1100" kern="0">
                          <a:solidFill>
                            <a:srgbClr val="000000"/>
                          </a:solidFill>
                          <a:effectLst/>
                          <a:latin typeface="Aptos Narrow"/>
                          <a:ea typeface="+mn-ea"/>
                          <a:cs typeface="Times New Roman"/>
                        </a:rPr>
                        <a:t>Values, principles, standards, and norms of behavior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6047954"/>
                  </a:ext>
                </a:extLst>
              </a:tr>
              <a:tr h="457200">
                <a:tc>
                  <a:txBody>
                    <a:bodyPr/>
                    <a:lstStyle/>
                    <a:p>
                      <a:pPr marL="0" algn="l" defTabSz="914400" rtl="0" eaLnBrk="1" latinLnBrk="0" hangingPunct="1">
                        <a:buNone/>
                      </a:pPr>
                      <a:r>
                        <a:rPr lang="en-US" sz="1100" kern="0">
                          <a:solidFill>
                            <a:schemeClr val="tx1"/>
                          </a:solidFill>
                          <a:effectLst/>
                          <a:latin typeface="Aptos Narrow"/>
                          <a:ea typeface="+mn-ea"/>
                          <a:cs typeface="Times New Roman"/>
                        </a:rPr>
                        <a:t>GRI 102-18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buNone/>
                      </a:pPr>
                      <a:r>
                        <a:rPr lang="en-US" sz="1100" kern="0">
                          <a:solidFill>
                            <a:schemeClr val="tx1"/>
                          </a:solidFill>
                          <a:effectLst/>
                          <a:latin typeface="Aptos Narrow"/>
                          <a:ea typeface="+mn-ea"/>
                          <a:cs typeface="Times New Roman"/>
                        </a:rPr>
                        <a:t>Governance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buNone/>
                      </a:pPr>
                      <a:r>
                        <a:rPr lang="en-US" sz="1100" kern="0">
                          <a:solidFill>
                            <a:schemeClr val="tx1"/>
                          </a:solidFill>
                          <a:effectLst/>
                          <a:latin typeface="Aptos Narrow"/>
                          <a:ea typeface="+mn-ea"/>
                          <a:cs typeface="Times New Roman"/>
                        </a:rPr>
                        <a:t>Governance structure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5537862"/>
                  </a:ext>
                </a:extLst>
              </a:tr>
              <a:tr h="457200">
                <a:tc>
                  <a:txBody>
                    <a:bodyPr/>
                    <a:lstStyle/>
                    <a:p>
                      <a:pPr marL="0" algn="l" defTabSz="914400" rtl="0" eaLnBrk="1" latinLnBrk="0" hangingPunct="1">
                        <a:buNone/>
                      </a:pPr>
                      <a:r>
                        <a:rPr lang="en-US" sz="1100" kern="0">
                          <a:solidFill>
                            <a:srgbClr val="000000"/>
                          </a:solidFill>
                          <a:effectLst/>
                          <a:latin typeface="Aptos Narrow"/>
                          <a:ea typeface="+mn-ea"/>
                          <a:cs typeface="Times New Roman"/>
                        </a:rPr>
                        <a:t>GRI 201-1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buNone/>
                      </a:pPr>
                      <a:r>
                        <a:rPr lang="en-US" sz="1100" kern="0">
                          <a:solidFill>
                            <a:srgbClr val="000000"/>
                          </a:solidFill>
                          <a:effectLst/>
                          <a:latin typeface="Aptos Narrow"/>
                          <a:ea typeface="+mn-ea"/>
                          <a:cs typeface="Times New Roman"/>
                        </a:rPr>
                        <a:t>Economic Performance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buNone/>
                      </a:pPr>
                      <a:r>
                        <a:rPr lang="en-US" sz="1100" kern="0">
                          <a:solidFill>
                            <a:srgbClr val="000000"/>
                          </a:solidFill>
                          <a:effectLst/>
                          <a:latin typeface="Aptos Narrow"/>
                          <a:ea typeface="+mn-ea"/>
                          <a:cs typeface="Times New Roman"/>
                        </a:rPr>
                        <a:t>Direct economic value generated and distributed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3534418"/>
                  </a:ext>
                </a:extLst>
              </a:tr>
              <a:tr h="457200">
                <a:tc>
                  <a:txBody>
                    <a:bodyPr/>
                    <a:lstStyle/>
                    <a:p>
                      <a:pPr marL="0" algn="l" defTabSz="914400" rtl="0" eaLnBrk="1" latinLnBrk="0" hangingPunct="1">
                        <a:buNone/>
                      </a:pPr>
                      <a:r>
                        <a:rPr lang="en-US" sz="1100" kern="0">
                          <a:solidFill>
                            <a:srgbClr val="000000"/>
                          </a:solidFill>
                          <a:effectLst/>
                          <a:latin typeface="Aptos Narrow"/>
                          <a:ea typeface="+mn-ea"/>
                          <a:cs typeface="Times New Roman"/>
                        </a:rPr>
                        <a:t>GRI 203-1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buNone/>
                      </a:pPr>
                      <a:r>
                        <a:rPr lang="en-US" sz="1100" kern="0">
                          <a:solidFill>
                            <a:srgbClr val="000000"/>
                          </a:solidFill>
                          <a:effectLst/>
                          <a:latin typeface="Aptos Narrow"/>
                          <a:ea typeface="+mn-ea"/>
                          <a:cs typeface="Times New Roman"/>
                        </a:rPr>
                        <a:t>Indirect Economic Impacts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buNone/>
                      </a:pPr>
                      <a:r>
                        <a:rPr lang="en-US" sz="1100" kern="0">
                          <a:solidFill>
                            <a:srgbClr val="000000"/>
                          </a:solidFill>
                          <a:effectLst/>
                          <a:latin typeface="Aptos Narrow"/>
                          <a:ea typeface="+mn-ea"/>
                          <a:cs typeface="Times New Roman"/>
                        </a:rPr>
                        <a:t>Infrastructure investments and services supported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1531916"/>
                  </a:ext>
                </a:extLst>
              </a:tr>
              <a:tr h="457200">
                <a:tc>
                  <a:txBody>
                    <a:bodyPr/>
                    <a:lstStyle/>
                    <a:p>
                      <a:pPr marL="0" algn="l" defTabSz="914400" rtl="0" eaLnBrk="1" latinLnBrk="0" hangingPunct="1">
                        <a:buNone/>
                      </a:pPr>
                      <a:r>
                        <a:rPr lang="en-US" sz="1100" kern="0">
                          <a:solidFill>
                            <a:srgbClr val="000000"/>
                          </a:solidFill>
                          <a:effectLst/>
                          <a:latin typeface="Aptos Narrow"/>
                          <a:ea typeface="+mn-ea"/>
                          <a:cs typeface="Times New Roman"/>
                        </a:rPr>
                        <a:t>GRI 302-4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buNone/>
                      </a:pPr>
                      <a:r>
                        <a:rPr lang="en-US" sz="1100" kern="0">
                          <a:solidFill>
                            <a:srgbClr val="000000"/>
                          </a:solidFill>
                          <a:effectLst/>
                          <a:latin typeface="Aptos Narrow"/>
                          <a:ea typeface="+mn-ea"/>
                          <a:cs typeface="Times New Roman"/>
                        </a:rPr>
                        <a:t>Energy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buNone/>
                      </a:pPr>
                      <a:r>
                        <a:rPr lang="en-US" sz="1100" kern="0">
                          <a:solidFill>
                            <a:srgbClr val="000000"/>
                          </a:solidFill>
                          <a:effectLst/>
                          <a:latin typeface="Aptos Narrow"/>
                          <a:ea typeface="+mn-ea"/>
                          <a:cs typeface="Times New Roman"/>
                        </a:rPr>
                        <a:t>Reduction of energy consumption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6453339"/>
                  </a:ext>
                </a:extLst>
              </a:tr>
            </a:tbl>
          </a:graphicData>
        </a:graphic>
      </p:graphicFrame>
      <p:sp>
        <p:nvSpPr>
          <p:cNvPr id="7" name="TextBox 6">
            <a:extLst>
              <a:ext uri="{FF2B5EF4-FFF2-40B4-BE49-F238E27FC236}">
                <a16:creationId xmlns:a16="http://schemas.microsoft.com/office/drawing/2014/main" id="{9B3ADB89-2473-139B-1BAC-A95F0D74F822}"/>
              </a:ext>
            </a:extLst>
          </p:cNvPr>
          <p:cNvSpPr txBox="1"/>
          <p:nvPr/>
        </p:nvSpPr>
        <p:spPr>
          <a:xfrm>
            <a:off x="1602185" y="5771350"/>
            <a:ext cx="10683078"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1200" dirty="0"/>
              <a:t>Companies involved in EU Green agenda project are more likely to report an improvement in ESG reporting from 2021 onwards in the  Governance structure GRI 102-18. </a:t>
            </a:r>
          </a:p>
          <a:p>
            <a:endParaRPr lang="en-GB" sz="1200" dirty="0"/>
          </a:p>
          <a:p>
            <a:pPr marL="285750" indent="-285750">
              <a:buFont typeface="Arial"/>
              <a:buChar char="•"/>
            </a:pPr>
            <a:r>
              <a:rPr lang="en-GB" sz="1200" dirty="0"/>
              <a:t>UK owned companies are more likely to report on  Ethics and Integrity GRI102-16 and also more likely to report Governance structure GRI 102-18.  </a:t>
            </a:r>
          </a:p>
          <a:p>
            <a:pPr marL="285750" indent="-285750">
              <a:buFont typeface="Arial"/>
              <a:buChar char="•"/>
            </a:pPr>
            <a:endParaRPr lang="en-GB" sz="1200" dirty="0"/>
          </a:p>
          <a:p>
            <a:pPr marL="285750" indent="-285750">
              <a:buFont typeface="Arial"/>
              <a:buChar char="•"/>
            </a:pPr>
            <a:endParaRPr lang="en-GB" sz="1400" dirty="0"/>
          </a:p>
        </p:txBody>
      </p:sp>
    </p:spTree>
    <p:extLst>
      <p:ext uri="{BB962C8B-B14F-4D97-AF65-F5344CB8AC3E}">
        <p14:creationId xmlns:p14="http://schemas.microsoft.com/office/powerpoint/2010/main" val="1744281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7738B-B162-C2FC-1E5A-5B0215E68E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3F33EC-E918-0DA0-78C8-4A16C8E0F62D}"/>
              </a:ext>
            </a:extLst>
          </p:cNvPr>
          <p:cNvSpPr>
            <a:spLocks noGrp="1"/>
          </p:cNvSpPr>
          <p:nvPr>
            <p:ph type="title"/>
          </p:nvPr>
        </p:nvSpPr>
        <p:spPr>
          <a:xfrm>
            <a:off x="838200" y="365125"/>
            <a:ext cx="10515600" cy="291421"/>
          </a:xfrm>
        </p:spPr>
        <p:txBody>
          <a:bodyPr>
            <a:normAutofit fontScale="90000"/>
          </a:bodyPr>
          <a:lstStyle/>
          <a:p>
            <a:r>
              <a:rPr lang="en-GB"/>
              <a:t>GRI specific results – </a:t>
            </a:r>
          </a:p>
        </p:txBody>
      </p:sp>
      <p:graphicFrame>
        <p:nvGraphicFramePr>
          <p:cNvPr id="6" name="Table 5">
            <a:extLst>
              <a:ext uri="{FF2B5EF4-FFF2-40B4-BE49-F238E27FC236}">
                <a16:creationId xmlns:a16="http://schemas.microsoft.com/office/drawing/2014/main" id="{8ACF3322-896F-4BB0-8C85-AC2AD89406C8}"/>
              </a:ext>
            </a:extLst>
          </p:cNvPr>
          <p:cNvGraphicFramePr>
            <a:graphicFrameLocks noGrp="1"/>
          </p:cNvGraphicFramePr>
          <p:nvPr/>
        </p:nvGraphicFramePr>
        <p:xfrm>
          <a:off x="6386101" y="1005763"/>
          <a:ext cx="5444596" cy="340995"/>
        </p:xfrm>
        <a:graphic>
          <a:graphicData uri="http://schemas.openxmlformats.org/drawingml/2006/table">
            <a:tbl>
              <a:tblPr firstRow="1" firstCol="1" bandRow="1">
                <a:tableStyleId>{5C22544A-7EE6-4342-B048-85BDC9FD1C3A}</a:tableStyleId>
              </a:tblPr>
              <a:tblGrid>
                <a:gridCol w="904024">
                  <a:extLst>
                    <a:ext uri="{9D8B030D-6E8A-4147-A177-3AD203B41FA5}">
                      <a16:colId xmlns:a16="http://schemas.microsoft.com/office/drawing/2014/main" val="3733698299"/>
                    </a:ext>
                  </a:extLst>
                </a:gridCol>
                <a:gridCol w="1411259">
                  <a:extLst>
                    <a:ext uri="{9D8B030D-6E8A-4147-A177-3AD203B41FA5}">
                      <a16:colId xmlns:a16="http://schemas.microsoft.com/office/drawing/2014/main" val="936081280"/>
                    </a:ext>
                  </a:extLst>
                </a:gridCol>
                <a:gridCol w="3129313">
                  <a:extLst>
                    <a:ext uri="{9D8B030D-6E8A-4147-A177-3AD203B41FA5}">
                      <a16:colId xmlns:a16="http://schemas.microsoft.com/office/drawing/2014/main" val="2690161892"/>
                    </a:ext>
                  </a:extLst>
                </a:gridCol>
              </a:tblGrid>
              <a:tr h="340995">
                <a:tc>
                  <a:txBody>
                    <a:bodyPr/>
                    <a:lstStyle/>
                    <a:p>
                      <a:pPr>
                        <a:buNone/>
                      </a:pPr>
                      <a:r>
                        <a:rPr lang="en-US"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GRI 404-2</a:t>
                      </a:r>
                      <a:endParaRPr lang="en-US">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Training and Education</a:t>
                      </a:r>
                      <a:endParaRPr lang="en-US">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Programs for upgrading employee skills and transition assistance programs</a:t>
                      </a:r>
                      <a:endParaRPr lang="en-US">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8750495"/>
                  </a:ext>
                </a:extLst>
              </a:tr>
            </a:tbl>
          </a:graphicData>
        </a:graphic>
      </p:graphicFrame>
      <p:graphicFrame>
        <p:nvGraphicFramePr>
          <p:cNvPr id="5" name="Table 4">
            <a:extLst>
              <a:ext uri="{FF2B5EF4-FFF2-40B4-BE49-F238E27FC236}">
                <a16:creationId xmlns:a16="http://schemas.microsoft.com/office/drawing/2014/main" id="{A7BA6C29-5ADB-4780-FF30-C0EF3E817027}"/>
              </a:ext>
            </a:extLst>
          </p:cNvPr>
          <p:cNvGraphicFramePr>
            <a:graphicFrameLocks noGrp="1"/>
          </p:cNvGraphicFramePr>
          <p:nvPr>
            <p:extLst>
              <p:ext uri="{D42A27DB-BD31-4B8C-83A1-F6EECF244321}">
                <p14:modId xmlns:p14="http://schemas.microsoft.com/office/powerpoint/2010/main" val="1423555936"/>
              </p:ext>
            </p:extLst>
          </p:nvPr>
        </p:nvGraphicFramePr>
        <p:xfrm>
          <a:off x="601443" y="964384"/>
          <a:ext cx="5352789" cy="5230437"/>
        </p:xfrm>
        <a:graphic>
          <a:graphicData uri="http://schemas.openxmlformats.org/drawingml/2006/table">
            <a:tbl>
              <a:tblPr/>
              <a:tblGrid>
                <a:gridCol w="2788649">
                  <a:extLst>
                    <a:ext uri="{9D8B030D-6E8A-4147-A177-3AD203B41FA5}">
                      <a16:colId xmlns:a16="http://schemas.microsoft.com/office/drawing/2014/main" val="2903988275"/>
                    </a:ext>
                  </a:extLst>
                </a:gridCol>
                <a:gridCol w="1406141">
                  <a:extLst>
                    <a:ext uri="{9D8B030D-6E8A-4147-A177-3AD203B41FA5}">
                      <a16:colId xmlns:a16="http://schemas.microsoft.com/office/drawing/2014/main" val="1041090267"/>
                    </a:ext>
                  </a:extLst>
                </a:gridCol>
                <a:gridCol w="1157999">
                  <a:extLst>
                    <a:ext uri="{9D8B030D-6E8A-4147-A177-3AD203B41FA5}">
                      <a16:colId xmlns:a16="http://schemas.microsoft.com/office/drawing/2014/main" val="1883577261"/>
                    </a:ext>
                  </a:extLst>
                </a:gridCol>
              </a:tblGrid>
              <a:tr h="184743">
                <a:tc>
                  <a:txBody>
                    <a:bodyPr/>
                    <a:lstStyle/>
                    <a:p>
                      <a:pPr algn="l" fontAlgn="b"/>
                      <a:r>
                        <a:rPr lang="en-GB" sz="1000" b="1" i="0" u="none" strike="noStrike">
                          <a:solidFill>
                            <a:srgbClr val="000000"/>
                          </a:solidFill>
                          <a:effectLst/>
                          <a:latin typeface="Aptos Narrow" panose="020B0004020202020204" pitchFamily="34" charset="0"/>
                        </a:rPr>
                        <a:t>Probit regression</a:t>
                      </a:r>
                    </a:p>
                  </a:txBody>
                  <a:tcPr marL="5557" marR="5557" marT="5557"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GB" sz="1000" b="1" i="0" u="none" strike="noStrike">
                          <a:solidFill>
                            <a:srgbClr val="000000"/>
                          </a:solidFill>
                          <a:effectLst/>
                          <a:latin typeface="Aptos Narrow"/>
                        </a:rPr>
                        <a:t>GRI 404-2</a:t>
                      </a:r>
                    </a:p>
                  </a:txBody>
                  <a:tcPr marL="5557" marR="5557" marT="5557"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GB" sz="1000" b="1" i="0" u="none" strike="noStrike">
                          <a:solidFill>
                            <a:srgbClr val="000000"/>
                          </a:solidFill>
                          <a:effectLst/>
                          <a:latin typeface="Aptos Narrow"/>
                        </a:rPr>
                        <a:t>GRI 415-1</a:t>
                      </a:r>
                    </a:p>
                  </a:txBody>
                  <a:tcPr marL="5557" marR="5557" marT="5557"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282889649"/>
                  </a:ext>
                </a:extLst>
              </a:tr>
              <a:tr h="184743">
                <a:tc>
                  <a:txBody>
                    <a:bodyPr/>
                    <a:lstStyle/>
                    <a:p>
                      <a:pPr algn="l" fontAlgn="b"/>
                      <a:r>
                        <a:rPr lang="en-GB" sz="1000" b="0" i="0" u="none" strike="noStrike">
                          <a:solidFill>
                            <a:srgbClr val="000000"/>
                          </a:solidFill>
                          <a:effectLst/>
                          <a:latin typeface="Aptos Narrow" panose="020B0004020202020204" pitchFamily="34" charset="0"/>
                        </a:rPr>
                        <a:t> </a:t>
                      </a:r>
                    </a:p>
                  </a:txBody>
                  <a:tcPr marL="5557" marR="5557" marT="5557"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a:solidFill>
                            <a:srgbClr val="000000"/>
                          </a:solidFill>
                          <a:effectLst/>
                          <a:latin typeface="Aptos Narrow"/>
                        </a:rPr>
                        <a:t>Training and Education</a:t>
                      </a:r>
                    </a:p>
                  </a:txBody>
                  <a:tcPr marL="5557" marR="5557" marT="5557"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a:solidFill>
                            <a:srgbClr val="000000"/>
                          </a:solidFill>
                          <a:effectLst/>
                          <a:latin typeface="Aptos Narrow"/>
                        </a:rPr>
                        <a:t>Public Policy</a:t>
                      </a:r>
                    </a:p>
                  </a:txBody>
                  <a:tcPr marL="5557" marR="5557" marT="5557" marB="0" anchor="ctr">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5289381"/>
                  </a:ext>
                </a:extLst>
              </a:tr>
              <a:tr h="184743">
                <a:tc>
                  <a:txBody>
                    <a:bodyPr/>
                    <a:lstStyle/>
                    <a:p>
                      <a:pPr algn="l" fontAlgn="b"/>
                      <a:r>
                        <a:rPr lang="en-GB" sz="1000" b="0" i="0" u="none" strike="noStrike">
                          <a:solidFill>
                            <a:srgbClr val="000000"/>
                          </a:solidFill>
                          <a:effectLst/>
                          <a:latin typeface="Aptos Narrow" panose="020B0004020202020204" pitchFamily="34" charset="0"/>
                        </a:rPr>
                        <a:t>EU _ Ownership </a:t>
                      </a:r>
                    </a:p>
                  </a:txBody>
                  <a:tcPr marL="5557" marR="5557" marT="5557"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GB" sz="1000" b="1" i="0" u="none" strike="noStrike" dirty="0">
                          <a:solidFill>
                            <a:srgbClr val="000000"/>
                          </a:solidFill>
                          <a:effectLst/>
                          <a:latin typeface="Aptos Narrow"/>
                        </a:rPr>
                        <a:t>1.243***</a:t>
                      </a:r>
                    </a:p>
                  </a:txBody>
                  <a:tcPr marL="5557" marR="5557" marT="5557"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GB" sz="1000" b="1" i="0" u="none" strike="noStrike">
                          <a:solidFill>
                            <a:srgbClr val="000000"/>
                          </a:solidFill>
                          <a:effectLst/>
                          <a:latin typeface="Aptos Narrow"/>
                        </a:rPr>
                        <a:t>1.717***</a:t>
                      </a:r>
                    </a:p>
                  </a:txBody>
                  <a:tcPr marL="5557" marR="5557" marT="5557"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239197779"/>
                  </a:ext>
                </a:extLst>
              </a:tr>
              <a:tr h="184743">
                <a:tc>
                  <a:txBody>
                    <a:bodyPr/>
                    <a:lstStyle/>
                    <a:p>
                      <a:pPr algn="l" fontAlgn="b"/>
                      <a:endParaRPr lang="en-GB" sz="1000" b="0" i="0" u="none" strike="noStrike">
                        <a:solidFill>
                          <a:srgbClr val="000000"/>
                        </a:solidFill>
                        <a:effectLst/>
                        <a:latin typeface="Aptos Narrow" panose="020B0004020202020204" pitchFamily="34" charset="0"/>
                      </a:endParaRPr>
                    </a:p>
                  </a:txBody>
                  <a:tcPr marL="5557" marR="5557" marT="5557" marB="0" anchor="b">
                    <a:lnL>
                      <a:noFill/>
                    </a:lnL>
                    <a:lnR>
                      <a:noFill/>
                    </a:lnR>
                    <a:lnT>
                      <a:noFill/>
                    </a:lnT>
                    <a:lnB>
                      <a:noFill/>
                    </a:lnB>
                    <a:noFill/>
                  </a:tcPr>
                </a:tc>
                <a:tc>
                  <a:txBody>
                    <a:bodyPr/>
                    <a:lstStyle/>
                    <a:p>
                      <a:pPr algn="ctr" fontAlgn="ctr"/>
                      <a:r>
                        <a:rPr lang="en-GB" sz="1000" b="1" i="1" u="none" strike="noStrike">
                          <a:solidFill>
                            <a:srgbClr val="000000"/>
                          </a:solidFill>
                          <a:effectLst/>
                          <a:latin typeface="Aptos Narrow"/>
                        </a:rPr>
                        <a:t>(0.298)</a:t>
                      </a:r>
                    </a:p>
                  </a:txBody>
                  <a:tcPr marL="5557" marR="5557" marT="5557" marB="0" anchor="ctr">
                    <a:lnL>
                      <a:noFill/>
                    </a:lnL>
                    <a:lnR>
                      <a:noFill/>
                    </a:lnR>
                    <a:lnT>
                      <a:noFill/>
                    </a:lnT>
                    <a:lnB>
                      <a:noFill/>
                    </a:lnB>
                    <a:noFill/>
                  </a:tcPr>
                </a:tc>
                <a:tc>
                  <a:txBody>
                    <a:bodyPr/>
                    <a:lstStyle/>
                    <a:p>
                      <a:pPr algn="ctr" fontAlgn="ctr"/>
                      <a:r>
                        <a:rPr lang="en-GB" sz="1000" b="1" i="1" u="none" strike="noStrike" dirty="0">
                          <a:solidFill>
                            <a:srgbClr val="000000"/>
                          </a:solidFill>
                          <a:effectLst/>
                          <a:latin typeface="Aptos Narrow"/>
                        </a:rPr>
                        <a:t>(0.324)</a:t>
                      </a:r>
                    </a:p>
                  </a:txBody>
                  <a:tcPr marL="5557" marR="5557" marT="5557" marB="0" anchor="ctr">
                    <a:lnL>
                      <a:noFill/>
                    </a:lnL>
                    <a:lnR>
                      <a:noFill/>
                    </a:lnR>
                    <a:lnT>
                      <a:noFill/>
                    </a:lnT>
                    <a:lnB>
                      <a:noFill/>
                    </a:lnB>
                    <a:noFill/>
                  </a:tcPr>
                </a:tc>
                <a:extLst>
                  <a:ext uri="{0D108BD9-81ED-4DB2-BD59-A6C34878D82A}">
                    <a16:rowId xmlns:a16="http://schemas.microsoft.com/office/drawing/2014/main" val="3540367709"/>
                  </a:ext>
                </a:extLst>
              </a:tr>
              <a:tr h="184743">
                <a:tc>
                  <a:txBody>
                    <a:bodyPr/>
                    <a:lstStyle/>
                    <a:p>
                      <a:pPr algn="l" fontAlgn="b"/>
                      <a:endParaRPr lang="en-GB" sz="1000" b="0" i="0" u="none" strike="noStrike">
                        <a:solidFill>
                          <a:srgbClr val="000000"/>
                        </a:solidFill>
                        <a:effectLst/>
                        <a:latin typeface="Aptos Narrow" panose="020B0004020202020204" pitchFamily="34" charset="0"/>
                      </a:endParaRPr>
                    </a:p>
                  </a:txBody>
                  <a:tcPr marL="5557" marR="5557" marT="5557" marB="0" anchor="b">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557" marR="5557" marT="5557"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557" marR="5557" marT="5557" marB="0" anchor="ctr">
                    <a:lnL>
                      <a:noFill/>
                    </a:lnL>
                    <a:lnR>
                      <a:noFill/>
                    </a:lnR>
                    <a:lnT>
                      <a:noFill/>
                    </a:lnT>
                    <a:lnB>
                      <a:noFill/>
                    </a:lnB>
                    <a:noFill/>
                  </a:tcPr>
                </a:tc>
                <a:extLst>
                  <a:ext uri="{0D108BD9-81ED-4DB2-BD59-A6C34878D82A}">
                    <a16:rowId xmlns:a16="http://schemas.microsoft.com/office/drawing/2014/main" val="2445470726"/>
                  </a:ext>
                </a:extLst>
              </a:tr>
              <a:tr h="184743">
                <a:tc>
                  <a:txBody>
                    <a:bodyPr/>
                    <a:lstStyle/>
                    <a:p>
                      <a:pPr algn="l" fontAlgn="b"/>
                      <a:r>
                        <a:rPr lang="en-GB" sz="1000" b="0" i="0" u="none" strike="noStrike">
                          <a:solidFill>
                            <a:srgbClr val="000000"/>
                          </a:solidFill>
                          <a:effectLst/>
                          <a:latin typeface="Aptos Narrow"/>
                        </a:rPr>
                        <a:t>UK _ Ownership </a:t>
                      </a:r>
                    </a:p>
                  </a:txBody>
                  <a:tcPr marL="5557" marR="5557" marT="5557" marB="0" anchor="b">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0.154</a:t>
                      </a:r>
                    </a:p>
                  </a:txBody>
                  <a:tcPr marL="5557" marR="5557" marT="5557"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a:rPr>
                        <a:t>-7.293</a:t>
                      </a:r>
                    </a:p>
                  </a:txBody>
                  <a:tcPr marL="5557" marR="5557" marT="5557" marB="0" anchor="ctr">
                    <a:lnL>
                      <a:noFill/>
                    </a:lnL>
                    <a:lnR>
                      <a:noFill/>
                    </a:lnR>
                    <a:lnT>
                      <a:noFill/>
                    </a:lnT>
                    <a:lnB>
                      <a:noFill/>
                    </a:lnB>
                    <a:noFill/>
                  </a:tcPr>
                </a:tc>
                <a:extLst>
                  <a:ext uri="{0D108BD9-81ED-4DB2-BD59-A6C34878D82A}">
                    <a16:rowId xmlns:a16="http://schemas.microsoft.com/office/drawing/2014/main" val="3701349626"/>
                  </a:ext>
                </a:extLst>
              </a:tr>
              <a:tr h="184743">
                <a:tc>
                  <a:txBody>
                    <a:bodyPr/>
                    <a:lstStyle/>
                    <a:p>
                      <a:pPr algn="l" fontAlgn="b"/>
                      <a:endParaRPr lang="en-GB" sz="1000" b="0" i="0" u="none" strike="noStrike">
                        <a:solidFill>
                          <a:srgbClr val="000000"/>
                        </a:solidFill>
                        <a:effectLst/>
                        <a:latin typeface="Aptos Narrow" panose="020B0004020202020204" pitchFamily="34" charset="0"/>
                      </a:endParaRPr>
                    </a:p>
                  </a:txBody>
                  <a:tcPr marL="5557" marR="5557" marT="5557" marB="0" anchor="b">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(0.319)</a:t>
                      </a:r>
                    </a:p>
                  </a:txBody>
                  <a:tcPr marL="5557" marR="5557" marT="5557" marB="0" anchor="ctr">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a:rPr>
                        <a:t>(176.601)</a:t>
                      </a:r>
                    </a:p>
                  </a:txBody>
                  <a:tcPr marL="5557" marR="5557" marT="5557" marB="0" anchor="ctr">
                    <a:lnL>
                      <a:noFill/>
                    </a:lnL>
                    <a:lnR>
                      <a:noFill/>
                    </a:lnR>
                    <a:lnT>
                      <a:noFill/>
                    </a:lnT>
                    <a:lnB>
                      <a:noFill/>
                    </a:lnB>
                    <a:noFill/>
                  </a:tcPr>
                </a:tc>
                <a:extLst>
                  <a:ext uri="{0D108BD9-81ED-4DB2-BD59-A6C34878D82A}">
                    <a16:rowId xmlns:a16="http://schemas.microsoft.com/office/drawing/2014/main" val="1681760109"/>
                  </a:ext>
                </a:extLst>
              </a:tr>
              <a:tr h="184743">
                <a:tc>
                  <a:txBody>
                    <a:bodyPr/>
                    <a:lstStyle/>
                    <a:p>
                      <a:pPr algn="l" fontAlgn="b"/>
                      <a:endParaRPr lang="en-GB" sz="1000" b="0" i="0" u="none" strike="noStrike">
                        <a:solidFill>
                          <a:srgbClr val="000000"/>
                        </a:solidFill>
                        <a:effectLst/>
                        <a:latin typeface="Aptos Narrow" panose="020B0004020202020204" pitchFamily="34" charset="0"/>
                      </a:endParaRPr>
                    </a:p>
                  </a:txBody>
                  <a:tcPr marL="5557" marR="5557" marT="5557" marB="0" anchor="b">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557" marR="5557" marT="5557"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557" marR="5557" marT="5557" marB="0" anchor="ctr">
                    <a:lnL>
                      <a:noFill/>
                    </a:lnL>
                    <a:lnR>
                      <a:noFill/>
                    </a:lnR>
                    <a:lnT>
                      <a:noFill/>
                    </a:lnT>
                    <a:lnB>
                      <a:noFill/>
                    </a:lnB>
                    <a:noFill/>
                  </a:tcPr>
                </a:tc>
                <a:extLst>
                  <a:ext uri="{0D108BD9-81ED-4DB2-BD59-A6C34878D82A}">
                    <a16:rowId xmlns:a16="http://schemas.microsoft.com/office/drawing/2014/main" val="2884004380"/>
                  </a:ext>
                </a:extLst>
              </a:tr>
              <a:tr h="184743">
                <a:tc>
                  <a:txBody>
                    <a:bodyPr/>
                    <a:lstStyle/>
                    <a:p>
                      <a:pPr algn="l" fontAlgn="b"/>
                      <a:r>
                        <a:rPr lang="en-GB" sz="1000" b="0" i="0" u="none" strike="noStrike" err="1">
                          <a:solidFill>
                            <a:srgbClr val="000000"/>
                          </a:solidFill>
                          <a:effectLst/>
                          <a:latin typeface="Aptos Narrow"/>
                        </a:rPr>
                        <a:t>US_Ownership</a:t>
                      </a:r>
                    </a:p>
                  </a:txBody>
                  <a:tcPr marL="5557" marR="5557" marT="5557" marB="0" anchor="b">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a:rPr>
                        <a:t>0.405</a:t>
                      </a:r>
                    </a:p>
                  </a:txBody>
                  <a:tcPr marL="5557" marR="5557" marT="5557"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a:rPr>
                        <a:t>0.467</a:t>
                      </a:r>
                    </a:p>
                  </a:txBody>
                  <a:tcPr marL="5557" marR="5557" marT="5557" marB="0" anchor="ctr">
                    <a:lnL>
                      <a:noFill/>
                    </a:lnL>
                    <a:lnR>
                      <a:noFill/>
                    </a:lnR>
                    <a:lnT>
                      <a:noFill/>
                    </a:lnT>
                    <a:lnB>
                      <a:noFill/>
                    </a:lnB>
                    <a:noFill/>
                  </a:tcPr>
                </a:tc>
                <a:extLst>
                  <a:ext uri="{0D108BD9-81ED-4DB2-BD59-A6C34878D82A}">
                    <a16:rowId xmlns:a16="http://schemas.microsoft.com/office/drawing/2014/main" val="698363454"/>
                  </a:ext>
                </a:extLst>
              </a:tr>
              <a:tr h="184743">
                <a:tc>
                  <a:txBody>
                    <a:bodyPr/>
                    <a:lstStyle/>
                    <a:p>
                      <a:pPr algn="l" fontAlgn="b"/>
                      <a:endParaRPr lang="en-GB" sz="1000" b="0" i="0" u="none" strike="noStrike">
                        <a:solidFill>
                          <a:srgbClr val="000000"/>
                        </a:solidFill>
                        <a:effectLst/>
                        <a:latin typeface="Aptos Narrow" panose="020B0004020202020204" pitchFamily="34" charset="0"/>
                      </a:endParaRPr>
                    </a:p>
                  </a:txBody>
                  <a:tcPr marL="5557" marR="5557" marT="5557" marB="0" anchor="b">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a:rPr>
                        <a:t>(0.264)</a:t>
                      </a:r>
                    </a:p>
                  </a:txBody>
                  <a:tcPr marL="5557" marR="5557" marT="5557" marB="0" anchor="ctr">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a:rPr>
                        <a:t>(0.316)</a:t>
                      </a:r>
                    </a:p>
                  </a:txBody>
                  <a:tcPr marL="5557" marR="5557" marT="5557" marB="0" anchor="ctr">
                    <a:lnL>
                      <a:noFill/>
                    </a:lnL>
                    <a:lnR>
                      <a:noFill/>
                    </a:lnR>
                    <a:lnT>
                      <a:noFill/>
                    </a:lnT>
                    <a:lnB>
                      <a:noFill/>
                    </a:lnB>
                    <a:noFill/>
                  </a:tcPr>
                </a:tc>
                <a:extLst>
                  <a:ext uri="{0D108BD9-81ED-4DB2-BD59-A6C34878D82A}">
                    <a16:rowId xmlns:a16="http://schemas.microsoft.com/office/drawing/2014/main" val="799475378"/>
                  </a:ext>
                </a:extLst>
              </a:tr>
              <a:tr h="184743">
                <a:tc>
                  <a:txBody>
                    <a:bodyPr/>
                    <a:lstStyle/>
                    <a:p>
                      <a:pPr algn="l" fontAlgn="b"/>
                      <a:endParaRPr lang="en-GB" sz="1000" b="0" i="0" u="none" strike="noStrike">
                        <a:solidFill>
                          <a:srgbClr val="000000"/>
                        </a:solidFill>
                        <a:effectLst/>
                        <a:latin typeface="Aptos Narrow" panose="020B0004020202020204" pitchFamily="34" charset="0"/>
                      </a:endParaRPr>
                    </a:p>
                  </a:txBody>
                  <a:tcPr marL="5557" marR="5557" marT="5557" marB="0" anchor="b">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557" marR="5557" marT="5557"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557" marR="5557" marT="5557" marB="0" anchor="ctr">
                    <a:lnL>
                      <a:noFill/>
                    </a:lnL>
                    <a:lnR>
                      <a:noFill/>
                    </a:lnR>
                    <a:lnT>
                      <a:noFill/>
                    </a:lnT>
                    <a:lnB>
                      <a:noFill/>
                    </a:lnB>
                    <a:noFill/>
                  </a:tcPr>
                </a:tc>
                <a:extLst>
                  <a:ext uri="{0D108BD9-81ED-4DB2-BD59-A6C34878D82A}">
                    <a16:rowId xmlns:a16="http://schemas.microsoft.com/office/drawing/2014/main" val="2069454464"/>
                  </a:ext>
                </a:extLst>
              </a:tr>
              <a:tr h="184743">
                <a:tc>
                  <a:txBody>
                    <a:bodyPr/>
                    <a:lstStyle/>
                    <a:p>
                      <a:pPr algn="l" fontAlgn="b"/>
                      <a:r>
                        <a:rPr lang="en-GB" sz="1000" b="0" i="0" u="none" strike="noStrike" dirty="0">
                          <a:solidFill>
                            <a:srgbClr val="000000"/>
                          </a:solidFill>
                          <a:effectLst/>
                          <a:latin typeface="Aptos Narrow"/>
                        </a:rPr>
                        <a:t>EU Green Agenda involvement and reporting before year 2021</a:t>
                      </a:r>
                    </a:p>
                  </a:txBody>
                  <a:tcPr marL="5557" marR="5557" marT="5557" marB="0" anchor="b">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a:rPr>
                        <a:t>-1.47***</a:t>
                      </a:r>
                    </a:p>
                  </a:txBody>
                  <a:tcPr marL="5557" marR="5557" marT="5557"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a:rPr>
                        <a:t>-2.075***</a:t>
                      </a:r>
                    </a:p>
                  </a:txBody>
                  <a:tcPr marL="5557" marR="5557" marT="5557" marB="0" anchor="ctr">
                    <a:lnL>
                      <a:noFill/>
                    </a:lnL>
                    <a:lnR>
                      <a:noFill/>
                    </a:lnR>
                    <a:lnT>
                      <a:noFill/>
                    </a:lnT>
                    <a:lnB>
                      <a:noFill/>
                    </a:lnB>
                    <a:noFill/>
                  </a:tcPr>
                </a:tc>
                <a:extLst>
                  <a:ext uri="{0D108BD9-81ED-4DB2-BD59-A6C34878D82A}">
                    <a16:rowId xmlns:a16="http://schemas.microsoft.com/office/drawing/2014/main" val="3174898714"/>
                  </a:ext>
                </a:extLst>
              </a:tr>
              <a:tr h="184743">
                <a:tc>
                  <a:txBody>
                    <a:bodyPr/>
                    <a:lstStyle/>
                    <a:p>
                      <a:pPr algn="l" fontAlgn="b"/>
                      <a:endParaRPr lang="en-GB" sz="1000" b="0" i="0" u="none" strike="noStrike" dirty="0">
                        <a:solidFill>
                          <a:srgbClr val="000000"/>
                        </a:solidFill>
                        <a:effectLst/>
                        <a:latin typeface="Aptos Narrow" panose="020B0004020202020204" pitchFamily="34" charset="0"/>
                      </a:endParaRPr>
                    </a:p>
                  </a:txBody>
                  <a:tcPr marL="5557" marR="5557" marT="5557" marB="0" anchor="b">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a:rPr>
                        <a:t>(0.373)</a:t>
                      </a:r>
                    </a:p>
                  </a:txBody>
                  <a:tcPr marL="5557" marR="5557" marT="5557" marB="0" anchor="ctr">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a:rPr>
                        <a:t>(0.439)</a:t>
                      </a:r>
                    </a:p>
                  </a:txBody>
                  <a:tcPr marL="5557" marR="5557" marT="5557" marB="0" anchor="ctr">
                    <a:lnL>
                      <a:noFill/>
                    </a:lnL>
                    <a:lnR>
                      <a:noFill/>
                    </a:lnR>
                    <a:lnT>
                      <a:noFill/>
                    </a:lnT>
                    <a:lnB>
                      <a:noFill/>
                    </a:lnB>
                    <a:noFill/>
                  </a:tcPr>
                </a:tc>
                <a:extLst>
                  <a:ext uri="{0D108BD9-81ED-4DB2-BD59-A6C34878D82A}">
                    <a16:rowId xmlns:a16="http://schemas.microsoft.com/office/drawing/2014/main" val="1693199008"/>
                  </a:ext>
                </a:extLst>
              </a:tr>
              <a:tr h="184743">
                <a:tc>
                  <a:txBody>
                    <a:bodyPr/>
                    <a:lstStyle/>
                    <a:p>
                      <a:pPr algn="l" fontAlgn="b"/>
                      <a:endParaRPr lang="en-GB" sz="1000" b="0" i="0" u="none" strike="noStrike">
                        <a:solidFill>
                          <a:srgbClr val="000000"/>
                        </a:solidFill>
                        <a:effectLst/>
                        <a:latin typeface="Aptos Narrow" panose="020B0004020202020204" pitchFamily="34" charset="0"/>
                      </a:endParaRPr>
                    </a:p>
                  </a:txBody>
                  <a:tcPr marL="5557" marR="5557" marT="5557" marB="0" anchor="b">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557" marR="5557" marT="5557"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557" marR="5557" marT="5557" marB="0" anchor="ctr">
                    <a:lnL>
                      <a:noFill/>
                    </a:lnL>
                    <a:lnR>
                      <a:noFill/>
                    </a:lnR>
                    <a:lnT>
                      <a:noFill/>
                    </a:lnT>
                    <a:lnB>
                      <a:noFill/>
                    </a:lnB>
                    <a:noFill/>
                  </a:tcPr>
                </a:tc>
                <a:extLst>
                  <a:ext uri="{0D108BD9-81ED-4DB2-BD59-A6C34878D82A}">
                    <a16:rowId xmlns:a16="http://schemas.microsoft.com/office/drawing/2014/main" val="3837293556"/>
                  </a:ext>
                </a:extLst>
              </a:tr>
              <a:tr h="184743">
                <a:tc>
                  <a:txBody>
                    <a:bodyPr/>
                    <a:lstStyle/>
                    <a:p>
                      <a:pPr algn="l" fontAlgn="b"/>
                      <a:r>
                        <a:rPr lang="en-GB" sz="1000" b="0" i="0" u="none" strike="noStrike" dirty="0">
                          <a:solidFill>
                            <a:srgbClr val="000000"/>
                          </a:solidFill>
                          <a:effectLst/>
                          <a:latin typeface="Aptos Narrow"/>
                        </a:rPr>
                        <a:t>Companies reporting from year 2021</a:t>
                      </a:r>
                    </a:p>
                  </a:txBody>
                  <a:tcPr marL="5557" marR="5557" marT="5557" marB="0" anchor="b">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a:rPr>
                        <a:t>-1.344***</a:t>
                      </a:r>
                    </a:p>
                  </a:txBody>
                  <a:tcPr marL="5557" marR="5557" marT="5557"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-1.34***</a:t>
                      </a:r>
                    </a:p>
                  </a:txBody>
                  <a:tcPr marL="5557" marR="5557" marT="5557" marB="0" anchor="ctr">
                    <a:lnL>
                      <a:noFill/>
                    </a:lnL>
                    <a:lnR>
                      <a:noFill/>
                    </a:lnR>
                    <a:lnT>
                      <a:noFill/>
                    </a:lnT>
                    <a:lnB>
                      <a:noFill/>
                    </a:lnB>
                    <a:noFill/>
                  </a:tcPr>
                </a:tc>
                <a:extLst>
                  <a:ext uri="{0D108BD9-81ED-4DB2-BD59-A6C34878D82A}">
                    <a16:rowId xmlns:a16="http://schemas.microsoft.com/office/drawing/2014/main" val="3568756591"/>
                  </a:ext>
                </a:extLst>
              </a:tr>
              <a:tr h="184743">
                <a:tc>
                  <a:txBody>
                    <a:bodyPr/>
                    <a:lstStyle/>
                    <a:p>
                      <a:pPr algn="l" fontAlgn="b"/>
                      <a:endParaRPr lang="en-GB" sz="1000" b="0" i="0" u="none" strike="noStrike">
                        <a:solidFill>
                          <a:srgbClr val="000000"/>
                        </a:solidFill>
                        <a:effectLst/>
                        <a:latin typeface="Aptos Narrow" panose="020B0004020202020204" pitchFamily="34" charset="0"/>
                      </a:endParaRPr>
                    </a:p>
                  </a:txBody>
                  <a:tcPr marL="5557" marR="5557" marT="5557" marB="0" anchor="b">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a:rPr>
                        <a:t>(0.285)</a:t>
                      </a:r>
                    </a:p>
                  </a:txBody>
                  <a:tcPr marL="5557" marR="5557" marT="5557" marB="0" anchor="ctr">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a:rPr>
                        <a:t>(0.368)</a:t>
                      </a:r>
                    </a:p>
                  </a:txBody>
                  <a:tcPr marL="5557" marR="5557" marT="5557" marB="0" anchor="ctr">
                    <a:lnL>
                      <a:noFill/>
                    </a:lnL>
                    <a:lnR>
                      <a:noFill/>
                    </a:lnR>
                    <a:lnT>
                      <a:noFill/>
                    </a:lnT>
                    <a:lnB>
                      <a:noFill/>
                    </a:lnB>
                    <a:noFill/>
                  </a:tcPr>
                </a:tc>
                <a:extLst>
                  <a:ext uri="{0D108BD9-81ED-4DB2-BD59-A6C34878D82A}">
                    <a16:rowId xmlns:a16="http://schemas.microsoft.com/office/drawing/2014/main" val="2427523796"/>
                  </a:ext>
                </a:extLst>
              </a:tr>
              <a:tr h="175891">
                <a:tc>
                  <a:txBody>
                    <a:bodyPr/>
                    <a:lstStyle/>
                    <a:p>
                      <a:pPr algn="l" fontAlgn="b"/>
                      <a:endParaRPr lang="en-GB" sz="1000" b="0" i="0" u="none" strike="noStrike">
                        <a:solidFill>
                          <a:srgbClr val="000000"/>
                        </a:solidFill>
                        <a:effectLst/>
                        <a:latin typeface="Aptos Narrow" panose="020B0004020202020204" pitchFamily="34" charset="0"/>
                      </a:endParaRPr>
                    </a:p>
                  </a:txBody>
                  <a:tcPr marL="5557" marR="5557" marT="5557" marB="0" anchor="b">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557" marR="5557" marT="5557"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557" marR="5557" marT="5557" marB="0" anchor="ctr">
                    <a:lnL>
                      <a:noFill/>
                    </a:lnL>
                    <a:lnR>
                      <a:noFill/>
                    </a:lnR>
                    <a:lnT>
                      <a:noFill/>
                    </a:lnT>
                    <a:lnB>
                      <a:noFill/>
                    </a:lnB>
                    <a:noFill/>
                  </a:tcPr>
                </a:tc>
                <a:extLst>
                  <a:ext uri="{0D108BD9-81ED-4DB2-BD59-A6C34878D82A}">
                    <a16:rowId xmlns:a16="http://schemas.microsoft.com/office/drawing/2014/main" val="2762870312"/>
                  </a:ext>
                </a:extLst>
              </a:tr>
              <a:tr h="184743">
                <a:tc>
                  <a:txBody>
                    <a:bodyPr/>
                    <a:lstStyle/>
                    <a:p>
                      <a:pPr algn="l" fontAlgn="b"/>
                      <a:r>
                        <a:rPr lang="en-GB" sz="1000" b="0" i="0" u="none" strike="noStrike" dirty="0">
                          <a:solidFill>
                            <a:srgbClr val="000000"/>
                          </a:solidFill>
                          <a:effectLst/>
                          <a:latin typeface="Aptos Narrow"/>
                        </a:rPr>
                        <a:t>EU Green Agenda involvement and reporting from year 2021</a:t>
                      </a:r>
                    </a:p>
                  </a:txBody>
                  <a:tcPr marL="5557" marR="5557" marT="5557" marB="0" anchor="b">
                    <a:lnL>
                      <a:noFill/>
                    </a:lnL>
                    <a:lnR>
                      <a:noFill/>
                    </a:lnR>
                    <a:lnT>
                      <a:noFill/>
                    </a:lnT>
                    <a:lnB>
                      <a:noFill/>
                    </a:lnB>
                    <a:noFill/>
                  </a:tcPr>
                </a:tc>
                <a:tc>
                  <a:txBody>
                    <a:bodyPr/>
                    <a:lstStyle/>
                    <a:p>
                      <a:pPr algn="ctr" fontAlgn="ctr"/>
                      <a:r>
                        <a:rPr lang="en-GB" sz="1000" b="1" i="0" u="none" strike="noStrike">
                          <a:solidFill>
                            <a:srgbClr val="000000"/>
                          </a:solidFill>
                          <a:effectLst/>
                          <a:latin typeface="Aptos Narrow" panose="020B0004020202020204" pitchFamily="34" charset="0"/>
                        </a:rPr>
                        <a:t>1.105***</a:t>
                      </a:r>
                    </a:p>
                  </a:txBody>
                  <a:tcPr marL="5557" marR="5557" marT="5557" marB="0" anchor="ctr">
                    <a:lnL>
                      <a:noFill/>
                    </a:lnL>
                    <a:lnR>
                      <a:noFill/>
                    </a:lnR>
                    <a:lnT>
                      <a:noFill/>
                    </a:lnT>
                    <a:lnB>
                      <a:noFill/>
                    </a:lnB>
                    <a:noFill/>
                  </a:tcPr>
                </a:tc>
                <a:tc>
                  <a:txBody>
                    <a:bodyPr/>
                    <a:lstStyle/>
                    <a:p>
                      <a:pPr algn="ctr" fontAlgn="ctr"/>
                      <a:r>
                        <a:rPr lang="en-GB" sz="1000" b="1" i="0" u="none" strike="noStrike">
                          <a:solidFill>
                            <a:srgbClr val="000000"/>
                          </a:solidFill>
                          <a:effectLst/>
                          <a:latin typeface="Aptos Narrow" panose="020B0004020202020204" pitchFamily="34" charset="0"/>
                        </a:rPr>
                        <a:t>1.679***</a:t>
                      </a:r>
                    </a:p>
                  </a:txBody>
                  <a:tcPr marL="5557" marR="5557" marT="5557" marB="0" anchor="ctr">
                    <a:lnL>
                      <a:noFill/>
                    </a:lnL>
                    <a:lnR>
                      <a:noFill/>
                    </a:lnR>
                    <a:lnT>
                      <a:noFill/>
                    </a:lnT>
                    <a:lnB>
                      <a:noFill/>
                    </a:lnB>
                    <a:noFill/>
                  </a:tcPr>
                </a:tc>
                <a:extLst>
                  <a:ext uri="{0D108BD9-81ED-4DB2-BD59-A6C34878D82A}">
                    <a16:rowId xmlns:a16="http://schemas.microsoft.com/office/drawing/2014/main" val="3987375418"/>
                  </a:ext>
                </a:extLst>
              </a:tr>
              <a:tr h="184743">
                <a:tc>
                  <a:txBody>
                    <a:bodyPr/>
                    <a:lstStyle/>
                    <a:p>
                      <a:pPr algn="l" fontAlgn="b"/>
                      <a:endParaRPr lang="en-GB" sz="1000" b="0" i="0" u="none" strike="noStrike">
                        <a:solidFill>
                          <a:srgbClr val="000000"/>
                        </a:solidFill>
                        <a:effectLst/>
                        <a:latin typeface="Aptos Narrow" panose="020B0004020202020204" pitchFamily="34" charset="0"/>
                      </a:endParaRPr>
                    </a:p>
                  </a:txBody>
                  <a:tcPr marL="5557" marR="5557" marT="5557" marB="0" anchor="b">
                    <a:lnL>
                      <a:noFill/>
                    </a:lnL>
                    <a:lnR>
                      <a:noFill/>
                    </a:lnR>
                    <a:lnT>
                      <a:noFill/>
                    </a:lnT>
                    <a:lnB>
                      <a:noFill/>
                    </a:lnB>
                    <a:noFill/>
                  </a:tcPr>
                </a:tc>
                <a:tc>
                  <a:txBody>
                    <a:bodyPr/>
                    <a:lstStyle/>
                    <a:p>
                      <a:pPr algn="ctr" fontAlgn="ctr"/>
                      <a:r>
                        <a:rPr lang="en-GB" sz="1000" b="1" i="1" u="none" strike="noStrike">
                          <a:solidFill>
                            <a:srgbClr val="000000"/>
                          </a:solidFill>
                          <a:effectLst/>
                          <a:latin typeface="Aptos Narrow" panose="020B0004020202020204" pitchFamily="34" charset="0"/>
                        </a:rPr>
                        <a:t>(0.404)</a:t>
                      </a:r>
                    </a:p>
                  </a:txBody>
                  <a:tcPr marL="5557" marR="5557" marT="5557" marB="0" anchor="ctr">
                    <a:lnL>
                      <a:noFill/>
                    </a:lnL>
                    <a:lnR>
                      <a:noFill/>
                    </a:lnR>
                    <a:lnT>
                      <a:noFill/>
                    </a:lnT>
                    <a:lnB>
                      <a:noFill/>
                    </a:lnB>
                    <a:noFill/>
                  </a:tcPr>
                </a:tc>
                <a:tc>
                  <a:txBody>
                    <a:bodyPr/>
                    <a:lstStyle/>
                    <a:p>
                      <a:pPr algn="ctr" fontAlgn="ctr"/>
                      <a:r>
                        <a:rPr lang="en-GB" sz="1000" b="1" i="1" u="none" strike="noStrike">
                          <a:solidFill>
                            <a:srgbClr val="000000"/>
                          </a:solidFill>
                          <a:effectLst/>
                          <a:latin typeface="Aptos Narrow" panose="020B0004020202020204" pitchFamily="34" charset="0"/>
                        </a:rPr>
                        <a:t>(0.469)</a:t>
                      </a:r>
                    </a:p>
                  </a:txBody>
                  <a:tcPr marL="5557" marR="5557" marT="5557" marB="0" anchor="ctr">
                    <a:lnL>
                      <a:noFill/>
                    </a:lnL>
                    <a:lnR>
                      <a:noFill/>
                    </a:lnR>
                    <a:lnT>
                      <a:noFill/>
                    </a:lnT>
                    <a:lnB>
                      <a:noFill/>
                    </a:lnB>
                    <a:noFill/>
                  </a:tcPr>
                </a:tc>
                <a:extLst>
                  <a:ext uri="{0D108BD9-81ED-4DB2-BD59-A6C34878D82A}">
                    <a16:rowId xmlns:a16="http://schemas.microsoft.com/office/drawing/2014/main" val="465840865"/>
                  </a:ext>
                </a:extLst>
              </a:tr>
              <a:tr h="184743">
                <a:tc>
                  <a:txBody>
                    <a:bodyPr/>
                    <a:lstStyle/>
                    <a:p>
                      <a:pPr algn="l" fontAlgn="b"/>
                      <a:endParaRPr lang="en-GB" sz="1000" b="0" i="0" u="none" strike="noStrike">
                        <a:solidFill>
                          <a:srgbClr val="000000"/>
                        </a:solidFill>
                        <a:effectLst/>
                        <a:latin typeface="Aptos Narrow" panose="020B0004020202020204" pitchFamily="34" charset="0"/>
                      </a:endParaRPr>
                    </a:p>
                  </a:txBody>
                  <a:tcPr marL="5557" marR="5557" marT="5557" marB="0" anchor="b">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557" marR="5557" marT="5557"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557" marR="5557" marT="5557" marB="0" anchor="ctr">
                    <a:lnL>
                      <a:noFill/>
                    </a:lnL>
                    <a:lnR>
                      <a:noFill/>
                    </a:lnR>
                    <a:lnT>
                      <a:noFill/>
                    </a:lnT>
                    <a:lnB>
                      <a:noFill/>
                    </a:lnB>
                    <a:noFill/>
                  </a:tcPr>
                </a:tc>
                <a:extLst>
                  <a:ext uri="{0D108BD9-81ED-4DB2-BD59-A6C34878D82A}">
                    <a16:rowId xmlns:a16="http://schemas.microsoft.com/office/drawing/2014/main" val="448649338"/>
                  </a:ext>
                </a:extLst>
              </a:tr>
              <a:tr h="184743">
                <a:tc>
                  <a:txBody>
                    <a:bodyPr/>
                    <a:lstStyle/>
                    <a:p>
                      <a:pPr algn="l" fontAlgn="b"/>
                      <a:r>
                        <a:rPr lang="en-GB" sz="1000" b="0" i="0" u="none" strike="noStrike">
                          <a:solidFill>
                            <a:srgbClr val="000000"/>
                          </a:solidFill>
                          <a:effectLst/>
                          <a:latin typeface="Aptos Narrow"/>
                        </a:rPr>
                        <a:t>Intercept</a:t>
                      </a:r>
                    </a:p>
                  </a:txBody>
                  <a:tcPr marL="5557" marR="5557" marT="5557" marB="0" anchor="b">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a:rPr>
                        <a:t>-0.115</a:t>
                      </a:r>
                    </a:p>
                  </a:txBody>
                  <a:tcPr marL="5557" marR="5557" marT="5557"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-0.122</a:t>
                      </a:r>
                    </a:p>
                  </a:txBody>
                  <a:tcPr marL="5557" marR="5557" marT="5557" marB="0" anchor="ctr">
                    <a:lnL>
                      <a:noFill/>
                    </a:lnL>
                    <a:lnR>
                      <a:noFill/>
                    </a:lnR>
                    <a:lnT>
                      <a:noFill/>
                    </a:lnT>
                    <a:lnB>
                      <a:noFill/>
                    </a:lnB>
                    <a:noFill/>
                  </a:tcPr>
                </a:tc>
                <a:extLst>
                  <a:ext uri="{0D108BD9-81ED-4DB2-BD59-A6C34878D82A}">
                    <a16:rowId xmlns:a16="http://schemas.microsoft.com/office/drawing/2014/main" val="1703516046"/>
                  </a:ext>
                </a:extLst>
              </a:tr>
              <a:tr h="184743">
                <a:tc>
                  <a:txBody>
                    <a:bodyPr/>
                    <a:lstStyle/>
                    <a:p>
                      <a:pPr algn="l" fontAlgn="b"/>
                      <a:endParaRPr lang="en-GB" sz="1000" b="0" i="0" u="none" strike="noStrike">
                        <a:solidFill>
                          <a:srgbClr val="000000"/>
                        </a:solidFill>
                        <a:effectLst/>
                        <a:latin typeface="Aptos Narrow" panose="020B0004020202020204" pitchFamily="34" charset="0"/>
                      </a:endParaRPr>
                    </a:p>
                  </a:txBody>
                  <a:tcPr marL="5557" marR="5557" marT="5557" marB="0" anchor="b">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a:rPr>
                        <a:t>(0.295)</a:t>
                      </a:r>
                    </a:p>
                  </a:txBody>
                  <a:tcPr marL="5557" marR="5557" marT="5557" marB="0" anchor="ctr">
                    <a:lnL>
                      <a:noFill/>
                    </a:lnL>
                    <a:lnR>
                      <a:noFill/>
                    </a:lnR>
                    <a:lnT>
                      <a:noFill/>
                    </a:lnT>
                    <a:lnB>
                      <a:noFill/>
                    </a:lnB>
                    <a:noFill/>
                  </a:tcPr>
                </a:tc>
                <a:tc>
                  <a:txBody>
                    <a:bodyPr/>
                    <a:lstStyle/>
                    <a:p>
                      <a:pPr algn="ctr" fontAlgn="ctr"/>
                      <a:r>
                        <a:rPr lang="en-GB" sz="1000" b="0" i="1" u="none" strike="noStrike">
                          <a:solidFill>
                            <a:srgbClr val="000000"/>
                          </a:solidFill>
                          <a:effectLst/>
                          <a:latin typeface="Aptos Narrow" panose="020B0004020202020204" pitchFamily="34" charset="0"/>
                        </a:rPr>
                        <a:t>(0.324)</a:t>
                      </a:r>
                    </a:p>
                  </a:txBody>
                  <a:tcPr marL="5557" marR="5557" marT="5557" marB="0" anchor="ctr">
                    <a:lnL>
                      <a:noFill/>
                    </a:lnL>
                    <a:lnR>
                      <a:noFill/>
                    </a:lnR>
                    <a:lnT>
                      <a:noFill/>
                    </a:lnT>
                    <a:lnB>
                      <a:noFill/>
                    </a:lnB>
                    <a:noFill/>
                  </a:tcPr>
                </a:tc>
                <a:extLst>
                  <a:ext uri="{0D108BD9-81ED-4DB2-BD59-A6C34878D82A}">
                    <a16:rowId xmlns:a16="http://schemas.microsoft.com/office/drawing/2014/main" val="776283022"/>
                  </a:ext>
                </a:extLst>
              </a:tr>
              <a:tr h="184743">
                <a:tc>
                  <a:txBody>
                    <a:bodyPr/>
                    <a:lstStyle/>
                    <a:p>
                      <a:pPr algn="l" fontAlgn="b"/>
                      <a:endParaRPr lang="en-GB" sz="1000" b="0" i="0" u="none" strike="noStrike">
                        <a:solidFill>
                          <a:srgbClr val="000000"/>
                        </a:solidFill>
                        <a:effectLst/>
                        <a:latin typeface="Aptos Narrow" panose="020B0004020202020204" pitchFamily="34" charset="0"/>
                      </a:endParaRPr>
                    </a:p>
                  </a:txBody>
                  <a:tcPr marL="5557" marR="5557" marT="5557" marB="0" anchor="b">
                    <a:lnL>
                      <a:noFill/>
                    </a:lnL>
                    <a:lnR>
                      <a:noFill/>
                    </a:lnR>
                    <a:lnT>
                      <a:noFill/>
                    </a:lnT>
                    <a:lnB>
                      <a:noFill/>
                    </a:lnB>
                    <a:noFill/>
                  </a:tcPr>
                </a:tc>
                <a:tc>
                  <a:txBody>
                    <a:bodyPr/>
                    <a:lstStyle/>
                    <a:p>
                      <a:pPr algn="ctr" fontAlgn="ctr"/>
                      <a:endParaRPr lang="en-GB" sz="1000" b="0" i="1" u="none" strike="noStrike">
                        <a:solidFill>
                          <a:srgbClr val="000000"/>
                        </a:solidFill>
                        <a:effectLst/>
                        <a:latin typeface="Aptos Narrow" panose="020B0004020202020204" pitchFamily="34" charset="0"/>
                      </a:endParaRPr>
                    </a:p>
                  </a:txBody>
                  <a:tcPr marL="5557" marR="5557" marT="5557" marB="0" anchor="ctr">
                    <a:lnL>
                      <a:noFill/>
                    </a:lnL>
                    <a:lnR>
                      <a:noFill/>
                    </a:lnR>
                    <a:lnT>
                      <a:noFill/>
                    </a:lnT>
                    <a:lnB>
                      <a:noFill/>
                    </a:lnB>
                    <a:noFill/>
                  </a:tcPr>
                </a:tc>
                <a:tc>
                  <a:txBody>
                    <a:bodyPr/>
                    <a:lstStyle/>
                    <a:p>
                      <a:pPr algn="ctr" fontAlgn="ctr"/>
                      <a:endParaRPr lang="en-GB" sz="1000" b="0" i="1" u="none" strike="noStrike">
                        <a:solidFill>
                          <a:srgbClr val="000000"/>
                        </a:solidFill>
                        <a:effectLst/>
                        <a:latin typeface="Aptos Narrow" panose="020B0004020202020204" pitchFamily="34" charset="0"/>
                      </a:endParaRPr>
                    </a:p>
                  </a:txBody>
                  <a:tcPr marL="5557" marR="5557" marT="5557" marB="0" anchor="ctr">
                    <a:lnL>
                      <a:noFill/>
                    </a:lnL>
                    <a:lnR>
                      <a:noFill/>
                    </a:lnR>
                    <a:lnT>
                      <a:noFill/>
                    </a:lnT>
                    <a:lnB>
                      <a:noFill/>
                    </a:lnB>
                    <a:noFill/>
                  </a:tcPr>
                </a:tc>
                <a:extLst>
                  <a:ext uri="{0D108BD9-81ED-4DB2-BD59-A6C34878D82A}">
                    <a16:rowId xmlns:a16="http://schemas.microsoft.com/office/drawing/2014/main" val="4081832164"/>
                  </a:ext>
                </a:extLst>
              </a:tr>
              <a:tr h="184743">
                <a:tc>
                  <a:txBody>
                    <a:bodyPr/>
                    <a:lstStyle/>
                    <a:p>
                      <a:pPr algn="l" fontAlgn="b"/>
                      <a:r>
                        <a:rPr lang="en-GB" sz="1000" b="0" i="0" u="none" strike="noStrike">
                          <a:solidFill>
                            <a:srgbClr val="000000"/>
                          </a:solidFill>
                          <a:effectLst/>
                          <a:latin typeface="Aptos Narrow"/>
                        </a:rPr>
                        <a:t>Nu of </a:t>
                      </a:r>
                      <a:r>
                        <a:rPr lang="en-GB" sz="1000" b="0" i="0" u="none" strike="noStrike" err="1">
                          <a:solidFill>
                            <a:srgbClr val="000000"/>
                          </a:solidFill>
                          <a:effectLst/>
                          <a:latin typeface="Aptos Narrow"/>
                        </a:rPr>
                        <a:t>Obs</a:t>
                      </a:r>
                    </a:p>
                  </a:txBody>
                  <a:tcPr marL="5557" marR="5557" marT="5557" marB="0" anchor="b">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a:rPr>
                        <a:t>233</a:t>
                      </a:r>
                    </a:p>
                  </a:txBody>
                  <a:tcPr marL="5557" marR="5557" marT="5557"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557" marR="5557" marT="5557" marB="0" anchor="ctr">
                    <a:lnL>
                      <a:noFill/>
                    </a:lnL>
                    <a:lnR>
                      <a:noFill/>
                    </a:lnR>
                    <a:lnT>
                      <a:noFill/>
                    </a:lnT>
                    <a:lnB>
                      <a:noFill/>
                    </a:lnB>
                    <a:noFill/>
                  </a:tcPr>
                </a:tc>
                <a:extLst>
                  <a:ext uri="{0D108BD9-81ED-4DB2-BD59-A6C34878D82A}">
                    <a16:rowId xmlns:a16="http://schemas.microsoft.com/office/drawing/2014/main" val="3499782560"/>
                  </a:ext>
                </a:extLst>
              </a:tr>
              <a:tr h="184743">
                <a:tc>
                  <a:txBody>
                    <a:bodyPr/>
                    <a:lstStyle/>
                    <a:p>
                      <a:pPr algn="l" fontAlgn="b"/>
                      <a:r>
                        <a:rPr lang="en-GB" sz="1000" b="0" i="0" u="none" strike="noStrike">
                          <a:solidFill>
                            <a:srgbClr val="000000"/>
                          </a:solidFill>
                          <a:effectLst/>
                          <a:latin typeface="Aptos Narrow"/>
                        </a:rPr>
                        <a:t>Wald Chi square</a:t>
                      </a:r>
                    </a:p>
                  </a:txBody>
                  <a:tcPr marL="5557" marR="5557" marT="5557" marB="0" anchor="b">
                    <a:lnL>
                      <a:noFill/>
                    </a:lnL>
                    <a:lnR>
                      <a:noFill/>
                    </a:lnR>
                    <a:lnT>
                      <a:noFill/>
                    </a:lnT>
                    <a:lnB>
                      <a:noFill/>
                    </a:lnB>
                    <a:noFill/>
                  </a:tcPr>
                </a:tc>
                <a:tc>
                  <a:txBody>
                    <a:bodyPr/>
                    <a:lstStyle/>
                    <a:p>
                      <a:pPr algn="ctr" fontAlgn="ctr"/>
                      <a:r>
                        <a:rPr lang="en-GB" sz="1000" b="0" i="0" u="none" strike="noStrike">
                          <a:solidFill>
                            <a:srgbClr val="000000"/>
                          </a:solidFill>
                          <a:effectLst/>
                          <a:latin typeface="Aptos Narrow"/>
                        </a:rPr>
                        <a:t>95.34***</a:t>
                      </a:r>
                    </a:p>
                  </a:txBody>
                  <a:tcPr marL="5557" marR="5557" marT="5557" marB="0" anchor="ctr">
                    <a:lnL>
                      <a:noFill/>
                    </a:lnL>
                    <a:lnR>
                      <a:noFill/>
                    </a:lnR>
                    <a:lnT>
                      <a:noFill/>
                    </a:lnT>
                    <a:lnB>
                      <a:noFill/>
                    </a:lnB>
                    <a:noFill/>
                  </a:tcPr>
                </a:tc>
                <a:tc>
                  <a:txBody>
                    <a:bodyPr/>
                    <a:lstStyle/>
                    <a:p>
                      <a:pPr algn="ctr" fontAlgn="ctr"/>
                      <a:endParaRPr lang="en-GB" sz="1000" b="0" i="0" u="none" strike="noStrike">
                        <a:solidFill>
                          <a:srgbClr val="000000"/>
                        </a:solidFill>
                        <a:effectLst/>
                        <a:latin typeface="Aptos Narrow" panose="020B0004020202020204" pitchFamily="34" charset="0"/>
                      </a:endParaRPr>
                    </a:p>
                  </a:txBody>
                  <a:tcPr marL="5557" marR="5557" marT="5557" marB="0" anchor="ctr">
                    <a:lnL>
                      <a:noFill/>
                    </a:lnL>
                    <a:lnR>
                      <a:noFill/>
                    </a:lnR>
                    <a:lnT>
                      <a:noFill/>
                    </a:lnT>
                    <a:lnB>
                      <a:noFill/>
                    </a:lnB>
                    <a:noFill/>
                  </a:tcPr>
                </a:tc>
                <a:extLst>
                  <a:ext uri="{0D108BD9-81ED-4DB2-BD59-A6C34878D82A}">
                    <a16:rowId xmlns:a16="http://schemas.microsoft.com/office/drawing/2014/main" val="1850311307"/>
                  </a:ext>
                </a:extLst>
              </a:tr>
              <a:tr h="184743">
                <a:tc>
                  <a:txBody>
                    <a:bodyPr/>
                    <a:lstStyle/>
                    <a:p>
                      <a:pPr algn="l" fontAlgn="b"/>
                      <a:endParaRPr lang="en-GB" sz="1000" b="0" i="0" u="none" strike="noStrike">
                        <a:solidFill>
                          <a:srgbClr val="000000"/>
                        </a:solidFill>
                        <a:effectLst/>
                        <a:latin typeface="Aptos Narrow"/>
                      </a:endParaRPr>
                    </a:p>
                  </a:txBody>
                  <a:tcPr marL="5557" marR="5557" marT="5557"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GB" sz="1000" b="0" i="0" u="none" strike="noStrike">
                        <a:solidFill>
                          <a:srgbClr val="000000"/>
                        </a:solidFill>
                        <a:effectLst/>
                        <a:latin typeface="Aptos Narrow"/>
                      </a:endParaRPr>
                    </a:p>
                  </a:txBody>
                  <a:tcPr marL="5557" marR="5557" marT="5557"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ptos Narrow" panose="020B0004020202020204" pitchFamily="34" charset="0"/>
                        </a:rPr>
                        <a:t> </a:t>
                      </a:r>
                    </a:p>
                  </a:txBody>
                  <a:tcPr marL="5557" marR="5557" marT="5557"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7144968"/>
                  </a:ext>
                </a:extLst>
              </a:tr>
              <a:tr h="184743">
                <a:tc>
                  <a:txBody>
                    <a:bodyPr/>
                    <a:lstStyle/>
                    <a:p>
                      <a:pPr algn="l" fontAlgn="b"/>
                      <a:r>
                        <a:rPr lang="nn-NO" sz="1000" b="0" i="0" u="none" strike="noStrike">
                          <a:solidFill>
                            <a:srgbClr val="000000"/>
                          </a:solidFill>
                          <a:effectLst/>
                          <a:latin typeface="Aptos Narrow"/>
                        </a:rPr>
                        <a:t>*** p&lt;0.01, ** p&lt;0.05, * p&lt;0.1</a:t>
                      </a:r>
                    </a:p>
                  </a:txBody>
                  <a:tcPr marL="5557" marR="5557" marT="5557"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GB" sz="1000" b="0" i="0" u="none" strike="noStrike">
                        <a:solidFill>
                          <a:srgbClr val="000000"/>
                        </a:solidFill>
                        <a:effectLst/>
                        <a:latin typeface="Aptos Narrow" panose="020B0004020202020204" pitchFamily="34" charset="0"/>
                      </a:endParaRPr>
                    </a:p>
                  </a:txBody>
                  <a:tcPr marL="5557" marR="5557" marT="5557"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1000" b="0" i="0" u="none" strike="noStrike" dirty="0">
                        <a:solidFill>
                          <a:srgbClr val="000000"/>
                        </a:solidFill>
                        <a:effectLst/>
                        <a:latin typeface="Aptos Narrow" panose="020B0004020202020204" pitchFamily="34" charset="0"/>
                      </a:endParaRPr>
                    </a:p>
                  </a:txBody>
                  <a:tcPr marL="5557" marR="5557" marT="5557"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023787822"/>
                  </a:ext>
                </a:extLst>
              </a:tr>
            </a:tbl>
          </a:graphicData>
        </a:graphic>
      </p:graphicFrame>
      <p:sp>
        <p:nvSpPr>
          <p:cNvPr id="8" name="TextBox 7">
            <a:extLst>
              <a:ext uri="{FF2B5EF4-FFF2-40B4-BE49-F238E27FC236}">
                <a16:creationId xmlns:a16="http://schemas.microsoft.com/office/drawing/2014/main" id="{EB6ABF0F-1747-73D7-06EC-CA5CE1885D42}"/>
              </a:ext>
            </a:extLst>
          </p:cNvPr>
          <p:cNvSpPr txBox="1"/>
          <p:nvPr/>
        </p:nvSpPr>
        <p:spPr>
          <a:xfrm>
            <a:off x="6361561" y="2321557"/>
            <a:ext cx="5830439" cy="32929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en-GB" sz="1400" dirty="0"/>
              <a:t>Companies involved in Western Balkans project after 2021 are more likely to  report on  Employee Training programs GRI 404-2 than companies not in involved after 2021. </a:t>
            </a:r>
            <a:endParaRPr lang="en-US" sz="1400" dirty="0"/>
          </a:p>
          <a:p>
            <a:pPr>
              <a:lnSpc>
                <a:spcPct val="150000"/>
              </a:lnSpc>
            </a:pPr>
            <a:endParaRPr lang="en-GB" sz="1400" dirty="0"/>
          </a:p>
          <a:p>
            <a:pPr marL="285750" indent="-285750">
              <a:lnSpc>
                <a:spcPct val="150000"/>
              </a:lnSpc>
              <a:buFont typeface="Arial"/>
              <a:buChar char="•"/>
            </a:pPr>
            <a:r>
              <a:rPr lang="en-GB" sz="1400" dirty="0"/>
              <a:t>Companies involved in EU green agenda after 2021 are more likely to  report on contributions to Public policy  GRI 415-1 when compared  to other companies</a:t>
            </a:r>
          </a:p>
          <a:p>
            <a:pPr marL="285750" indent="-285750">
              <a:lnSpc>
                <a:spcPct val="150000"/>
              </a:lnSpc>
              <a:buFont typeface="Arial"/>
              <a:buChar char="•"/>
            </a:pPr>
            <a:endParaRPr lang="en-GB" sz="1400" dirty="0"/>
          </a:p>
          <a:p>
            <a:pPr marL="285750" indent="-285750">
              <a:lnSpc>
                <a:spcPct val="150000"/>
              </a:lnSpc>
              <a:buFont typeface="Arial"/>
              <a:buChar char="•"/>
            </a:pPr>
            <a:r>
              <a:rPr lang="en-GB" sz="1400" dirty="0"/>
              <a:t>Companies with EU ownership are more likely to contribute to Training and Education and also to Public Policy </a:t>
            </a:r>
          </a:p>
        </p:txBody>
      </p:sp>
      <p:graphicFrame>
        <p:nvGraphicFramePr>
          <p:cNvPr id="9" name="Table 8">
            <a:extLst>
              <a:ext uri="{FF2B5EF4-FFF2-40B4-BE49-F238E27FC236}">
                <a16:creationId xmlns:a16="http://schemas.microsoft.com/office/drawing/2014/main" id="{6ED18301-9346-E04B-5BDD-3837620C0B39}"/>
              </a:ext>
            </a:extLst>
          </p:cNvPr>
          <p:cNvGraphicFramePr>
            <a:graphicFrameLocks noGrp="1"/>
          </p:cNvGraphicFramePr>
          <p:nvPr>
            <p:extLst>
              <p:ext uri="{D42A27DB-BD31-4B8C-83A1-F6EECF244321}">
                <p14:modId xmlns:p14="http://schemas.microsoft.com/office/powerpoint/2010/main" val="666429466"/>
              </p:ext>
            </p:extLst>
          </p:nvPr>
        </p:nvGraphicFramePr>
        <p:xfrm>
          <a:off x="6386101" y="1500391"/>
          <a:ext cx="5444596" cy="335280"/>
        </p:xfrm>
        <a:graphic>
          <a:graphicData uri="http://schemas.openxmlformats.org/drawingml/2006/table">
            <a:tbl>
              <a:tblPr firstRow="1" firstCol="1" bandRow="1">
                <a:tableStyleId>{5C22544A-7EE6-4342-B048-85BDC9FD1C3A}</a:tableStyleId>
              </a:tblPr>
              <a:tblGrid>
                <a:gridCol w="904024">
                  <a:extLst>
                    <a:ext uri="{9D8B030D-6E8A-4147-A177-3AD203B41FA5}">
                      <a16:colId xmlns:a16="http://schemas.microsoft.com/office/drawing/2014/main" val="1526245240"/>
                    </a:ext>
                  </a:extLst>
                </a:gridCol>
                <a:gridCol w="1411259">
                  <a:extLst>
                    <a:ext uri="{9D8B030D-6E8A-4147-A177-3AD203B41FA5}">
                      <a16:colId xmlns:a16="http://schemas.microsoft.com/office/drawing/2014/main" val="1606646195"/>
                    </a:ext>
                  </a:extLst>
                </a:gridCol>
                <a:gridCol w="3129313">
                  <a:extLst>
                    <a:ext uri="{9D8B030D-6E8A-4147-A177-3AD203B41FA5}">
                      <a16:colId xmlns:a16="http://schemas.microsoft.com/office/drawing/2014/main" val="1851395732"/>
                    </a:ext>
                  </a:extLst>
                </a:gridCol>
              </a:tblGrid>
              <a:tr h="297288">
                <a:tc>
                  <a:txBody>
                    <a:bodyPr/>
                    <a:lstStyle/>
                    <a:p>
                      <a:pPr>
                        <a:buNone/>
                      </a:pPr>
                      <a:r>
                        <a:rPr lang="en-US" sz="1100" kern="0" dirty="0">
                          <a:solidFill>
                            <a:srgbClr val="000000"/>
                          </a:solidFill>
                          <a:effectLst/>
                          <a:latin typeface="Aptos Narrow"/>
                          <a:ea typeface="Times New Roman" panose="02020603050405020304" pitchFamily="18" charset="0"/>
                          <a:cs typeface="Times New Roman"/>
                        </a:rPr>
                        <a:t>GRI 415-1</a:t>
                      </a:r>
                      <a:endParaRPr lang="en-US" dirty="0">
                        <a:effectLst/>
                        <a:latin typeface="Aptos Narrow"/>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kern="0" dirty="0">
                          <a:solidFill>
                            <a:srgbClr val="000000"/>
                          </a:solidFill>
                          <a:effectLst/>
                          <a:latin typeface="Aptos Narrow"/>
                          <a:ea typeface="Times New Roman" panose="02020603050405020304" pitchFamily="18" charset="0"/>
                          <a:cs typeface="Times New Roman"/>
                        </a:rPr>
                        <a:t>Public Policy</a:t>
                      </a:r>
                      <a:endParaRPr lang="en-US" dirty="0">
                        <a:effectLst/>
                        <a:latin typeface="Aptos Narrow"/>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buNone/>
                      </a:pPr>
                      <a:r>
                        <a:rPr lang="en-US" sz="1100" b="1" i="0" u="none" strike="noStrike" kern="0" noProof="0" dirty="0">
                          <a:solidFill>
                            <a:schemeClr val="tx1"/>
                          </a:solidFill>
                          <a:effectLst/>
                        </a:rPr>
                        <a:t>total monetary value of direct and indirect financial and in-kind political contributions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5268593"/>
                  </a:ext>
                </a:extLst>
              </a:tr>
            </a:tbl>
          </a:graphicData>
        </a:graphic>
      </p:graphicFrame>
    </p:spTree>
    <p:extLst>
      <p:ext uri="{BB962C8B-B14F-4D97-AF65-F5344CB8AC3E}">
        <p14:creationId xmlns:p14="http://schemas.microsoft.com/office/powerpoint/2010/main" val="1442644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55AF8-7B15-4150-04B7-C8748796B483}"/>
              </a:ext>
            </a:extLst>
          </p:cNvPr>
          <p:cNvSpPr>
            <a:spLocks noGrp="1"/>
          </p:cNvSpPr>
          <p:nvPr>
            <p:ph type="title"/>
          </p:nvPr>
        </p:nvSpPr>
        <p:spPr>
          <a:xfrm>
            <a:off x="838200" y="365125"/>
            <a:ext cx="10515600" cy="1325563"/>
          </a:xfrm>
        </p:spPr>
        <p:txBody>
          <a:bodyPr anchor="ctr">
            <a:normAutofit/>
          </a:bodyPr>
          <a:lstStyle/>
          <a:p>
            <a:r>
              <a:rPr lang="en-GB"/>
              <a:t>Concluding remarks – policy implications</a:t>
            </a:r>
          </a:p>
        </p:txBody>
      </p:sp>
      <p:graphicFrame>
        <p:nvGraphicFramePr>
          <p:cNvPr id="5" name="Content Placeholder 2">
            <a:extLst>
              <a:ext uri="{FF2B5EF4-FFF2-40B4-BE49-F238E27FC236}">
                <a16:creationId xmlns:a16="http://schemas.microsoft.com/office/drawing/2014/main" id="{59455D11-9F87-040A-184E-F6941CE350F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177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1CBA2-5B6B-4712-A5FD-CD2363F24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DB9558-D0D1-8F8B-D0F8-152B281AE393}"/>
              </a:ext>
            </a:extLst>
          </p:cNvPr>
          <p:cNvSpPr>
            <a:spLocks noGrp="1"/>
          </p:cNvSpPr>
          <p:nvPr>
            <p:ph type="title"/>
          </p:nvPr>
        </p:nvSpPr>
        <p:spPr>
          <a:xfrm>
            <a:off x="76200" y="155576"/>
            <a:ext cx="10515600" cy="520700"/>
          </a:xfrm>
        </p:spPr>
        <p:txBody>
          <a:bodyPr>
            <a:normAutofit/>
          </a:bodyPr>
          <a:lstStyle/>
          <a:p>
            <a:r>
              <a:rPr lang="en-US" sz="2800" dirty="0"/>
              <a:t>EU Green Agenda</a:t>
            </a:r>
          </a:p>
        </p:txBody>
      </p:sp>
      <p:cxnSp>
        <p:nvCxnSpPr>
          <p:cNvPr id="5" name="Straight Connector 4">
            <a:extLst>
              <a:ext uri="{FF2B5EF4-FFF2-40B4-BE49-F238E27FC236}">
                <a16:creationId xmlns:a16="http://schemas.microsoft.com/office/drawing/2014/main" id="{7829B78D-3D03-84D3-E9EA-124711323D04}"/>
              </a:ext>
            </a:extLst>
          </p:cNvPr>
          <p:cNvCxnSpPr/>
          <p:nvPr/>
        </p:nvCxnSpPr>
        <p:spPr>
          <a:xfrm>
            <a:off x="171450" y="676276"/>
            <a:ext cx="11795760" cy="0"/>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B5085167-90B6-CFD3-5A04-DB1F7F1D6003}"/>
              </a:ext>
            </a:extLst>
          </p:cNvPr>
          <p:cNvCxnSpPr/>
          <p:nvPr/>
        </p:nvCxnSpPr>
        <p:spPr>
          <a:xfrm>
            <a:off x="1457325" y="6219826"/>
            <a:ext cx="10515600" cy="0"/>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149EED47-2ADB-F4C1-5921-F9839F2DC559}"/>
              </a:ext>
            </a:extLst>
          </p:cNvPr>
          <p:cNvSpPr txBox="1"/>
          <p:nvPr/>
        </p:nvSpPr>
        <p:spPr>
          <a:xfrm>
            <a:off x="8356697" y="1805606"/>
            <a:ext cx="3584091" cy="3569952"/>
          </a:xfrm>
          <a:prstGeom prst="rect">
            <a:avLst/>
          </a:prstGeom>
          <a:noFill/>
        </p:spPr>
        <p:txBody>
          <a:bodyPr wrap="square" lIns="91440" tIns="45720" rIns="91440" bIns="45720" rtlCol="0" anchor="t">
            <a:spAutoFit/>
          </a:bodyPr>
          <a:lstStyle/>
          <a:p>
            <a:pPr algn="just"/>
            <a:r>
              <a:rPr lang="en-US" b="1" dirty="0">
                <a:solidFill>
                  <a:schemeClr val="tx2">
                    <a:lumMod val="75000"/>
                    <a:lumOff val="25000"/>
                  </a:schemeClr>
                </a:solidFill>
              </a:rPr>
              <a:t> EU Financial Initiatives (WBIF) </a:t>
            </a:r>
          </a:p>
          <a:p>
            <a:pPr marL="285750" indent="-285750" algn="just">
              <a:lnSpc>
                <a:spcPct val="150000"/>
              </a:lnSpc>
              <a:buFont typeface="Arial" panose="020B0604020202020204" pitchFamily="34" charset="0"/>
              <a:buChar char="•"/>
            </a:pPr>
            <a:r>
              <a:rPr lang="en-US" sz="1400" dirty="0"/>
              <a:t>Under EU multi-annual financial budget (2021-2027) (i) Instrument for Pre-Accession (IPA) III of up to </a:t>
            </a:r>
            <a:r>
              <a:rPr lang="en-US" sz="1400" b="1" dirty="0"/>
              <a:t>€ 9 bn  </a:t>
            </a:r>
            <a:r>
              <a:rPr lang="en-US" sz="1400" dirty="0"/>
              <a:t>funding and (ii) Guarantee Facility for up to </a:t>
            </a:r>
            <a:r>
              <a:rPr lang="en-US" sz="1400" b="1" dirty="0"/>
              <a:t>€ 20 bn </a:t>
            </a:r>
            <a:r>
              <a:rPr lang="en-US" sz="1400" dirty="0"/>
              <a:t>of investments . </a:t>
            </a:r>
          </a:p>
          <a:p>
            <a:pPr marL="285750" indent="-285750" algn="just">
              <a:lnSpc>
                <a:spcPct val="150000"/>
              </a:lnSpc>
              <a:buFont typeface="Arial" panose="020B0604020202020204" pitchFamily="34" charset="0"/>
              <a:buChar char="•"/>
            </a:pPr>
            <a:r>
              <a:rPr lang="en-US" sz="1400" dirty="0"/>
              <a:t>Investment preference in  Infrastructure, Energy, Climate, Digitalization, Human and Entrepreneurial Capacity, Good Governance and Rule of Law, Common Regional Market</a:t>
            </a:r>
          </a:p>
        </p:txBody>
      </p:sp>
      <p:sp>
        <p:nvSpPr>
          <p:cNvPr id="4" name="TextBox 3">
            <a:extLst>
              <a:ext uri="{FF2B5EF4-FFF2-40B4-BE49-F238E27FC236}">
                <a16:creationId xmlns:a16="http://schemas.microsoft.com/office/drawing/2014/main" id="{D407E1E0-7BA9-4D14-24AF-C35277074F55}"/>
              </a:ext>
            </a:extLst>
          </p:cNvPr>
          <p:cNvSpPr txBox="1"/>
          <p:nvPr/>
        </p:nvSpPr>
        <p:spPr>
          <a:xfrm>
            <a:off x="1512830" y="6224009"/>
            <a:ext cx="10454379" cy="640080"/>
          </a:xfrm>
          <a:prstGeom prst="rect">
            <a:avLst/>
          </a:prstGeom>
          <a:noFill/>
        </p:spPr>
        <p:txBody>
          <a:bodyPr wrap="square" numCol="2" rtlCol="0">
            <a:spAutoFit/>
          </a:bodyPr>
          <a:lstStyle/>
          <a:p>
            <a:r>
              <a:rPr lang="en-US" sz="900" dirty="0"/>
              <a:t>Source: </a:t>
            </a:r>
            <a:endParaRPr lang="en-US" sz="1100" dirty="0"/>
          </a:p>
          <a:p>
            <a:pPr marL="342900" indent="-342900">
              <a:buFont typeface="+mj-lt"/>
              <a:buAutoNum type="arabicPeriod"/>
            </a:pPr>
            <a:r>
              <a:rPr lang="en-US" sz="900" i="1" dirty="0">
                <a:hlinkClick r:id="rId3"/>
              </a:rPr>
              <a:t>https://enlargement.ec.europa.eu/system/files/2020-10/green_agenda_for_the_western_balkans_en.pdf</a:t>
            </a:r>
            <a:endParaRPr lang="en-US" sz="900" i="1" dirty="0"/>
          </a:p>
          <a:p>
            <a:pPr marL="342900" indent="-342900">
              <a:buFont typeface="+mj-lt"/>
              <a:buAutoNum type="arabicPeriod"/>
            </a:pPr>
            <a:r>
              <a:rPr lang="en-US" sz="900" i="1" dirty="0">
                <a:hlinkClick r:id="rId4"/>
              </a:rPr>
              <a:t>https://www.wbif.eu/eip</a:t>
            </a:r>
            <a:endParaRPr lang="en-US" sz="900" i="1" dirty="0"/>
          </a:p>
          <a:p>
            <a:pPr marL="342900" indent="-342900">
              <a:buFont typeface="+mj-lt"/>
              <a:buAutoNum type="arabicPeriod"/>
            </a:pPr>
            <a:r>
              <a:rPr lang="en-US" sz="900" i="1" dirty="0">
                <a:hlinkClick r:id="rId5"/>
              </a:rPr>
              <a:t>https://www.europarl.europa.eu/RegData/etudes/STUD/2022/702561/EXPO_STU(2022)702561_EN.pdf</a:t>
            </a:r>
            <a:endParaRPr lang="en-US" sz="900" i="1" dirty="0"/>
          </a:p>
        </p:txBody>
      </p:sp>
      <p:sp>
        <p:nvSpPr>
          <p:cNvPr id="15" name="TextBox 14">
            <a:extLst>
              <a:ext uri="{FF2B5EF4-FFF2-40B4-BE49-F238E27FC236}">
                <a16:creationId xmlns:a16="http://schemas.microsoft.com/office/drawing/2014/main" id="{25AC9A47-8475-6218-7F3F-8705963752FD}"/>
              </a:ext>
            </a:extLst>
          </p:cNvPr>
          <p:cNvSpPr txBox="1"/>
          <p:nvPr/>
        </p:nvSpPr>
        <p:spPr>
          <a:xfrm>
            <a:off x="201144" y="855142"/>
            <a:ext cx="3885082" cy="1231106"/>
          </a:xfrm>
          <a:prstGeom prst="rect">
            <a:avLst/>
          </a:prstGeom>
          <a:noFill/>
        </p:spPr>
        <p:txBody>
          <a:bodyPr wrap="square" rtlCol="0">
            <a:spAutoFit/>
          </a:bodyPr>
          <a:lstStyle/>
          <a:p>
            <a:pPr algn="just"/>
            <a:r>
              <a:rPr lang="en-US" b="1">
                <a:solidFill>
                  <a:schemeClr val="tx2">
                    <a:lumMod val="75000"/>
                    <a:lumOff val="25000"/>
                  </a:schemeClr>
                </a:solidFill>
              </a:rPr>
              <a:t>Key Highlights of EU Green Agenda for Western Balkans </a:t>
            </a:r>
          </a:p>
          <a:p>
            <a:pPr algn="just"/>
            <a:endParaRPr lang="en-US" sz="800" b="1">
              <a:solidFill>
                <a:schemeClr val="tx2">
                  <a:lumMod val="75000"/>
                  <a:lumOff val="25000"/>
                </a:schemeClr>
              </a:solidFill>
            </a:endParaRPr>
          </a:p>
          <a:p>
            <a:pPr algn="just"/>
            <a:r>
              <a:rPr lang="en-US" b="1">
                <a:solidFill>
                  <a:schemeClr val="bg1">
                    <a:lumMod val="50000"/>
                  </a:schemeClr>
                </a:solidFill>
              </a:rPr>
              <a:t>Five Pillars of EU Green Agenda </a:t>
            </a:r>
          </a:p>
          <a:p>
            <a:pPr algn="just"/>
            <a:endParaRPr lang="en-US" sz="1050" b="1">
              <a:solidFill>
                <a:schemeClr val="tx2">
                  <a:lumMod val="75000"/>
                  <a:lumOff val="25000"/>
                </a:schemeClr>
              </a:solidFill>
            </a:endParaRPr>
          </a:p>
        </p:txBody>
      </p:sp>
      <p:pic>
        <p:nvPicPr>
          <p:cNvPr id="1026" name="Picture 2" descr="500+ Decarbonization Icon Stock ...">
            <a:extLst>
              <a:ext uri="{FF2B5EF4-FFF2-40B4-BE49-F238E27FC236}">
                <a16:creationId xmlns:a16="http://schemas.microsoft.com/office/drawing/2014/main" id="{C5D21246-2246-CDD3-B28A-66EBD5621BD3}"/>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144" y="189221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ircular Economy icon illustration ...">
            <a:extLst>
              <a:ext uri="{FF2B5EF4-FFF2-40B4-BE49-F238E27FC236}">
                <a16:creationId xmlns:a16="http://schemas.microsoft.com/office/drawing/2014/main" id="{F9925580-E729-8DBC-B042-2CBFD281B095}"/>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00097" y="190311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llution Contamination Environmental ...">
            <a:extLst>
              <a:ext uri="{FF2B5EF4-FFF2-40B4-BE49-F238E27FC236}">
                <a16:creationId xmlns:a16="http://schemas.microsoft.com/office/drawing/2014/main" id="{6CCB06E9-308E-66F2-54ED-1605AF3C4614}"/>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6485" y="189221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iodiversity icon vector image Can be ...">
            <a:extLst>
              <a:ext uri="{FF2B5EF4-FFF2-40B4-BE49-F238E27FC236}">
                <a16:creationId xmlns:a16="http://schemas.microsoft.com/office/drawing/2014/main" id="{2321579E-A976-0FBB-C62F-0DE11DD1202B}"/>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9716" y="265631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ood Sustainability Organic Vegetarian ...">
            <a:extLst>
              <a:ext uri="{FF2B5EF4-FFF2-40B4-BE49-F238E27FC236}">
                <a16:creationId xmlns:a16="http://schemas.microsoft.com/office/drawing/2014/main" id="{21D4B933-A44B-E905-F30D-92F43B3E7937}"/>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8562" y="2673881"/>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5C5FC73-BB6A-0F39-E4B4-DD0675F9B7CC}"/>
              </a:ext>
            </a:extLst>
          </p:cNvPr>
          <p:cNvSpPr txBox="1"/>
          <p:nvPr/>
        </p:nvSpPr>
        <p:spPr>
          <a:xfrm>
            <a:off x="170664" y="3907894"/>
            <a:ext cx="3885082" cy="2215991"/>
          </a:xfrm>
          <a:prstGeom prst="rect">
            <a:avLst/>
          </a:prstGeom>
          <a:noFill/>
        </p:spPr>
        <p:txBody>
          <a:bodyPr wrap="square" lIns="91440" tIns="45720" rIns="91440" bIns="45720" rtlCol="0" anchor="t">
            <a:spAutoFit/>
          </a:bodyPr>
          <a:lstStyle/>
          <a:p>
            <a:pPr algn="just"/>
            <a:r>
              <a:rPr lang="en-US" b="1" dirty="0">
                <a:solidFill>
                  <a:schemeClr val="tx2">
                    <a:lumMod val="75000"/>
                    <a:lumOff val="25000"/>
                  </a:schemeClr>
                </a:solidFill>
              </a:rPr>
              <a:t>(1) Decarbonization &amp; (2) De-pollution</a:t>
            </a:r>
          </a:p>
          <a:p>
            <a:pPr marL="285750" indent="-285750" algn="just">
              <a:lnSpc>
                <a:spcPct val="150000"/>
              </a:lnSpc>
              <a:buFont typeface="Arial" panose="020B0604020202020204" pitchFamily="34" charset="0"/>
              <a:buChar char="•"/>
            </a:pPr>
            <a:r>
              <a:rPr lang="en-US" sz="1400" dirty="0"/>
              <a:t>Reiteration of Paris Agreement climate goals and carbon-neutral policies and goals </a:t>
            </a:r>
          </a:p>
          <a:p>
            <a:pPr marL="285750" indent="-285750" algn="just">
              <a:lnSpc>
                <a:spcPct val="150000"/>
              </a:lnSpc>
              <a:buFont typeface="Arial" panose="020B0604020202020204" pitchFamily="34" charset="0"/>
              <a:buChar char="•"/>
            </a:pPr>
            <a:r>
              <a:rPr lang="en-US" sz="1400" dirty="0"/>
              <a:t>Development and implementation of “BAT” for Air, Water and Soil</a:t>
            </a:r>
          </a:p>
          <a:p>
            <a:pPr marL="285750" indent="-285750" algn="just">
              <a:buFont typeface="Arial" panose="020B0604020202020204" pitchFamily="34" charset="0"/>
              <a:buChar char="•"/>
            </a:pPr>
            <a:endParaRPr lang="en-US" dirty="0"/>
          </a:p>
        </p:txBody>
      </p:sp>
      <p:sp>
        <p:nvSpPr>
          <p:cNvPr id="17" name="TextBox 16">
            <a:extLst>
              <a:ext uri="{FF2B5EF4-FFF2-40B4-BE49-F238E27FC236}">
                <a16:creationId xmlns:a16="http://schemas.microsoft.com/office/drawing/2014/main" id="{8BF8FD49-08E4-FF05-5746-B88F8DA95541}"/>
              </a:ext>
            </a:extLst>
          </p:cNvPr>
          <p:cNvSpPr txBox="1"/>
          <p:nvPr/>
        </p:nvSpPr>
        <p:spPr>
          <a:xfrm>
            <a:off x="4364785" y="926329"/>
            <a:ext cx="3885082" cy="1954125"/>
          </a:xfrm>
          <a:prstGeom prst="rect">
            <a:avLst/>
          </a:prstGeom>
          <a:noFill/>
        </p:spPr>
        <p:txBody>
          <a:bodyPr wrap="square" lIns="91440" tIns="45720" rIns="91440" bIns="45720" rtlCol="0" anchor="t">
            <a:spAutoFit/>
          </a:bodyPr>
          <a:lstStyle/>
          <a:p>
            <a:pPr algn="just"/>
            <a:r>
              <a:rPr lang="en-US" b="1" dirty="0">
                <a:solidFill>
                  <a:schemeClr val="tx2">
                    <a:lumMod val="75000"/>
                    <a:lumOff val="25000"/>
                  </a:schemeClr>
                </a:solidFill>
              </a:rPr>
              <a:t>(3) Circular Economy</a:t>
            </a:r>
          </a:p>
          <a:p>
            <a:pPr marL="285750" indent="-285750" algn="just">
              <a:lnSpc>
                <a:spcPct val="150000"/>
              </a:lnSpc>
              <a:buFont typeface="Arial" panose="020B0604020202020204" pitchFamily="34" charset="0"/>
              <a:buChar char="•"/>
            </a:pPr>
            <a:r>
              <a:rPr lang="en-US" sz="1400" dirty="0"/>
              <a:t> Implement industrial policies to improve sustainable production and consumption cycle practice</a:t>
            </a:r>
          </a:p>
          <a:p>
            <a:pPr marL="285750" indent="-285750" algn="just">
              <a:lnSpc>
                <a:spcPct val="150000"/>
              </a:lnSpc>
              <a:buFont typeface="Arial" panose="020B0604020202020204" pitchFamily="34" charset="0"/>
              <a:buChar char="•"/>
            </a:pPr>
            <a:r>
              <a:rPr lang="en-US" sz="1400" dirty="0"/>
              <a:t>Uplifting local SMEs with efficient business operation techniques</a:t>
            </a:r>
          </a:p>
        </p:txBody>
      </p:sp>
      <p:sp>
        <p:nvSpPr>
          <p:cNvPr id="18" name="TextBox 17">
            <a:extLst>
              <a:ext uri="{FF2B5EF4-FFF2-40B4-BE49-F238E27FC236}">
                <a16:creationId xmlns:a16="http://schemas.microsoft.com/office/drawing/2014/main" id="{27145EEA-5628-92DF-407B-219E1D58C134}"/>
              </a:ext>
            </a:extLst>
          </p:cNvPr>
          <p:cNvSpPr txBox="1"/>
          <p:nvPr/>
        </p:nvSpPr>
        <p:spPr>
          <a:xfrm>
            <a:off x="4347794" y="3859607"/>
            <a:ext cx="3885082" cy="1907958"/>
          </a:xfrm>
          <a:prstGeom prst="rect">
            <a:avLst/>
          </a:prstGeom>
          <a:noFill/>
        </p:spPr>
        <p:txBody>
          <a:bodyPr wrap="square" lIns="91440" tIns="45720" rIns="91440" bIns="45720" rtlCol="0" anchor="t">
            <a:spAutoFit/>
          </a:bodyPr>
          <a:lstStyle/>
          <a:p>
            <a:pPr algn="just"/>
            <a:r>
              <a:rPr lang="en-US" b="1" dirty="0">
                <a:solidFill>
                  <a:schemeClr val="tx2">
                    <a:lumMod val="75000"/>
                    <a:lumOff val="25000"/>
                  </a:schemeClr>
                </a:solidFill>
              </a:rPr>
              <a:t>(4) Biodiversity &amp; (5) Sustainable Food System</a:t>
            </a:r>
          </a:p>
          <a:p>
            <a:pPr marL="285750" indent="-285750" algn="just">
              <a:lnSpc>
                <a:spcPct val="150000"/>
              </a:lnSpc>
              <a:buFont typeface="Arial" panose="020B0604020202020204" pitchFamily="34" charset="0"/>
              <a:buChar char="•"/>
            </a:pPr>
            <a:r>
              <a:rPr lang="en-US" sz="1400" dirty="0"/>
              <a:t>Support development of “Western Balkan 2030 Biodiversity Action Plan</a:t>
            </a:r>
          </a:p>
          <a:p>
            <a:pPr marL="285750" indent="-285750" algn="just">
              <a:lnSpc>
                <a:spcPct val="150000"/>
              </a:lnSpc>
              <a:buFont typeface="Arial" panose="020B0604020202020204" pitchFamily="34" charset="0"/>
              <a:buChar char="•"/>
            </a:pPr>
            <a:r>
              <a:rPr lang="en-US" sz="1400" dirty="0"/>
              <a:t>Support alignment of agri-food and production sector with EU standards </a:t>
            </a:r>
          </a:p>
        </p:txBody>
      </p:sp>
      <p:pic>
        <p:nvPicPr>
          <p:cNvPr id="9" name="Picture 8">
            <a:extLst>
              <a:ext uri="{FF2B5EF4-FFF2-40B4-BE49-F238E27FC236}">
                <a16:creationId xmlns:a16="http://schemas.microsoft.com/office/drawing/2014/main" id="{0476F26E-AA5B-190A-3447-336B4F38B433}"/>
              </a:ext>
            </a:extLst>
          </p:cNvPr>
          <p:cNvPicPr>
            <a:picLocks noChangeAspect="1"/>
          </p:cNvPicPr>
          <p:nvPr/>
        </p:nvPicPr>
        <p:blipFill>
          <a:blip r:embed="rId11"/>
          <a:stretch>
            <a:fillRect/>
          </a:stretch>
        </p:blipFill>
        <p:spPr>
          <a:xfrm>
            <a:off x="8232876" y="33100"/>
            <a:ext cx="3829584" cy="605073"/>
          </a:xfrm>
          <a:prstGeom prst="rect">
            <a:avLst/>
          </a:prstGeom>
        </p:spPr>
      </p:pic>
    </p:spTree>
    <p:extLst>
      <p:ext uri="{BB962C8B-B14F-4D97-AF65-F5344CB8AC3E}">
        <p14:creationId xmlns:p14="http://schemas.microsoft.com/office/powerpoint/2010/main" val="1873306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5A7EF-595E-9EBE-71AF-E929EA8A82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27CBF4-869F-C2DB-0FA3-58ED1095ED93}"/>
              </a:ext>
            </a:extLst>
          </p:cNvPr>
          <p:cNvSpPr>
            <a:spLocks noGrp="1"/>
          </p:cNvSpPr>
          <p:nvPr>
            <p:ph type="title"/>
          </p:nvPr>
        </p:nvSpPr>
        <p:spPr>
          <a:xfrm>
            <a:off x="76200" y="155576"/>
            <a:ext cx="10515600" cy="520700"/>
          </a:xfrm>
        </p:spPr>
        <p:txBody>
          <a:bodyPr>
            <a:normAutofit/>
          </a:bodyPr>
          <a:lstStyle/>
          <a:p>
            <a:r>
              <a:rPr lang="en-US" sz="2800" dirty="0"/>
              <a:t>UK initiatives</a:t>
            </a:r>
          </a:p>
        </p:txBody>
      </p:sp>
      <p:cxnSp>
        <p:nvCxnSpPr>
          <p:cNvPr id="5" name="Straight Connector 4">
            <a:extLst>
              <a:ext uri="{FF2B5EF4-FFF2-40B4-BE49-F238E27FC236}">
                <a16:creationId xmlns:a16="http://schemas.microsoft.com/office/drawing/2014/main" id="{0721A9BB-CD4C-3AE7-CBCB-F7BC5DDA79D6}"/>
              </a:ext>
            </a:extLst>
          </p:cNvPr>
          <p:cNvCxnSpPr/>
          <p:nvPr/>
        </p:nvCxnSpPr>
        <p:spPr>
          <a:xfrm>
            <a:off x="171450" y="676276"/>
            <a:ext cx="11795760" cy="0"/>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79005661-8738-5A85-F35F-3EEE747F3699}"/>
              </a:ext>
            </a:extLst>
          </p:cNvPr>
          <p:cNvCxnSpPr/>
          <p:nvPr/>
        </p:nvCxnSpPr>
        <p:spPr>
          <a:xfrm>
            <a:off x="1457325" y="6219826"/>
            <a:ext cx="10515600" cy="0"/>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F044217-077A-8CAB-BC3A-B460BE9A7CC4}"/>
              </a:ext>
            </a:extLst>
          </p:cNvPr>
          <p:cNvSpPr txBox="1"/>
          <p:nvPr/>
        </p:nvSpPr>
        <p:spPr>
          <a:xfrm>
            <a:off x="1512830" y="6224009"/>
            <a:ext cx="10454379" cy="640080"/>
          </a:xfrm>
          <a:prstGeom prst="rect">
            <a:avLst/>
          </a:prstGeom>
          <a:noFill/>
        </p:spPr>
        <p:txBody>
          <a:bodyPr wrap="square" numCol="2" rtlCol="0">
            <a:spAutoFit/>
          </a:bodyPr>
          <a:lstStyle/>
          <a:p>
            <a:r>
              <a:rPr lang="en-US" sz="900" dirty="0"/>
              <a:t>Source: </a:t>
            </a:r>
            <a:endParaRPr lang="en-US" sz="1100" dirty="0"/>
          </a:p>
          <a:p>
            <a:pPr marL="342900" indent="-342900">
              <a:buFont typeface="+mj-lt"/>
              <a:buAutoNum type="arabicPeriod"/>
            </a:pPr>
            <a:r>
              <a:rPr lang="en-US" sz="900" i="1" dirty="0">
                <a:hlinkClick r:id="rId3"/>
              </a:rPr>
              <a:t>https://www.gov.uk/government/news/uk-announces-new-support-to-boost-british-exports-and-investment-in-the-western-balkans</a:t>
            </a:r>
            <a:endParaRPr lang="en-US" sz="900" i="1" dirty="0"/>
          </a:p>
          <a:p>
            <a:pPr marL="342900" indent="-342900">
              <a:buFont typeface="+mj-lt"/>
              <a:buAutoNum type="arabicPeriod"/>
            </a:pPr>
            <a:endParaRPr lang="en-US" sz="900" i="1" dirty="0"/>
          </a:p>
          <a:p>
            <a:pPr marL="342900" indent="-342900">
              <a:buFont typeface="+mj-lt"/>
              <a:buAutoNum type="arabicPeriod"/>
            </a:pPr>
            <a:r>
              <a:rPr lang="en-US" sz="900" i="1" dirty="0">
                <a:hlinkClick r:id="rId4"/>
              </a:rPr>
              <a:t>https://www.events.great.gov.uk/website/17693/home/#why-uk-western-balkans</a:t>
            </a:r>
            <a:endParaRPr lang="en-US" sz="900" i="1" dirty="0"/>
          </a:p>
          <a:p>
            <a:pPr marL="342900" indent="-342900">
              <a:buFont typeface="+mj-lt"/>
              <a:buAutoNum type="arabicPeriod"/>
            </a:pPr>
            <a:endParaRPr lang="en-US" sz="900" i="1" dirty="0"/>
          </a:p>
        </p:txBody>
      </p:sp>
      <p:sp>
        <p:nvSpPr>
          <p:cNvPr id="7" name="TextBox 6">
            <a:extLst>
              <a:ext uri="{FF2B5EF4-FFF2-40B4-BE49-F238E27FC236}">
                <a16:creationId xmlns:a16="http://schemas.microsoft.com/office/drawing/2014/main" id="{0014FACD-1F6E-6689-3E59-A8036B0C1DAB}"/>
              </a:ext>
            </a:extLst>
          </p:cNvPr>
          <p:cNvSpPr txBox="1"/>
          <p:nvPr/>
        </p:nvSpPr>
        <p:spPr>
          <a:xfrm>
            <a:off x="171450" y="793586"/>
            <a:ext cx="5685064" cy="5231945"/>
          </a:xfrm>
          <a:prstGeom prst="rect">
            <a:avLst/>
          </a:prstGeom>
          <a:noFill/>
        </p:spPr>
        <p:txBody>
          <a:bodyPr wrap="square" lIns="91440" tIns="45720" rIns="91440" bIns="45720" rtlCol="0" anchor="t">
            <a:spAutoFit/>
          </a:bodyPr>
          <a:lstStyle/>
          <a:p>
            <a:pPr marL="285750" indent="-285750" algn="just">
              <a:lnSpc>
                <a:spcPct val="150000"/>
              </a:lnSpc>
              <a:buFont typeface="Arial" panose="020B0604020202020204" pitchFamily="34" charset="0"/>
              <a:buChar char="•"/>
            </a:pPr>
            <a:r>
              <a:rPr lang="en-US" sz="1400" dirty="0"/>
              <a:t>In 2018</a:t>
            </a:r>
          </a:p>
          <a:p>
            <a:pPr marL="742950" lvl="1" indent="-285750" algn="just">
              <a:lnSpc>
                <a:spcPct val="150000"/>
              </a:lnSpc>
              <a:buFont typeface="Arial" panose="020B0604020202020204" pitchFamily="34" charset="0"/>
              <a:buChar char="•"/>
            </a:pPr>
            <a:r>
              <a:rPr lang="en-US" sz="1400" dirty="0"/>
              <a:t>UK hosted Western Balkans Summit </a:t>
            </a:r>
            <a:r>
              <a:rPr lang="en-GB" sz="1400" dirty="0"/>
              <a:t>as part of the Berlin Process, when it committed to increased engagement and funding with the Western Balkans.</a:t>
            </a:r>
            <a:endParaRPr lang="en-US" sz="1400" dirty="0"/>
          </a:p>
          <a:p>
            <a:pPr marL="285750" indent="-285750" algn="just">
              <a:lnSpc>
                <a:spcPct val="150000"/>
              </a:lnSpc>
              <a:buFont typeface="Arial" panose="020B0604020202020204" pitchFamily="34" charset="0"/>
              <a:buChar char="•"/>
            </a:pPr>
            <a:r>
              <a:rPr lang="en-US" sz="1400" dirty="0"/>
              <a:t>In  2024 </a:t>
            </a:r>
          </a:p>
          <a:p>
            <a:pPr marL="742950" lvl="1" indent="-285750" algn="just">
              <a:lnSpc>
                <a:spcPct val="150000"/>
              </a:lnSpc>
              <a:buFont typeface="Arial" panose="020B0604020202020204" pitchFamily="34" charset="0"/>
              <a:buChar char="•"/>
            </a:pPr>
            <a:r>
              <a:rPr lang="en-US" sz="1400" dirty="0"/>
              <a:t>UK announced  a support package </a:t>
            </a:r>
            <a:r>
              <a:rPr lang="en-US" sz="1400" b="1" dirty="0"/>
              <a:t>£10 Mn </a:t>
            </a:r>
            <a:r>
              <a:rPr lang="en-US" sz="1400" dirty="0"/>
              <a:t>for Western Balkan’s green transition</a:t>
            </a:r>
          </a:p>
          <a:p>
            <a:pPr marL="742950" lvl="1" indent="-285750" algn="just">
              <a:lnSpc>
                <a:spcPct val="150000"/>
              </a:lnSpc>
              <a:buFont typeface="Arial" panose="020B0604020202020204" pitchFamily="34" charset="0"/>
              <a:buChar char="•"/>
            </a:pPr>
            <a:r>
              <a:rPr lang="en-US" sz="1400" b="1" dirty="0"/>
              <a:t>£4.2 Mn </a:t>
            </a:r>
            <a:r>
              <a:rPr lang="en-US" sz="1400" dirty="0"/>
              <a:t>to develop wind power to transition away from coal</a:t>
            </a:r>
          </a:p>
          <a:p>
            <a:pPr marL="742950" lvl="1" indent="-285750" algn="just">
              <a:lnSpc>
                <a:spcPct val="150000"/>
              </a:lnSpc>
              <a:buFont typeface="Arial" panose="020B0604020202020204" pitchFamily="34" charset="0"/>
              <a:buChar char="•"/>
            </a:pPr>
            <a:r>
              <a:rPr lang="en-US" sz="1400" b="1" dirty="0"/>
              <a:t>£15.75 </a:t>
            </a:r>
            <a:r>
              <a:rPr lang="en-US" sz="1400" dirty="0"/>
              <a:t>Bn in export finance scheme </a:t>
            </a:r>
            <a:r>
              <a:rPr lang="en-GB" sz="1400" dirty="0"/>
              <a:t>which provides guarantees for UK companies to trade overseas with confidence in Western Balkans</a:t>
            </a:r>
          </a:p>
          <a:p>
            <a:pPr marL="1200150" lvl="2" indent="-285750" algn="just">
              <a:lnSpc>
                <a:spcPct val="150000"/>
              </a:lnSpc>
              <a:buFont typeface="Arial" panose="020B0604020202020204" pitchFamily="34" charset="0"/>
              <a:buChar char="•"/>
            </a:pPr>
            <a:r>
              <a:rPr lang="en-GB" sz="1400" dirty="0"/>
              <a:t>Example -  the £363 million for the Morava Corridor Motorway in Serbia, which connect the industrial city of </a:t>
            </a:r>
            <a:r>
              <a:rPr lang="en-GB" sz="1400" dirty="0" err="1"/>
              <a:t>Kruševac</a:t>
            </a:r>
            <a:r>
              <a:rPr lang="en-GB" sz="1400" dirty="0"/>
              <a:t> to important regional commercial centres of Sarajevo, Bosnia and Herzegovina and the port city of Bar, Montenegro.  </a:t>
            </a:r>
            <a:endParaRPr lang="en-US" sz="1400" dirty="0"/>
          </a:p>
        </p:txBody>
      </p:sp>
      <p:pic>
        <p:nvPicPr>
          <p:cNvPr id="11" name="Picture 10">
            <a:extLst>
              <a:ext uri="{FF2B5EF4-FFF2-40B4-BE49-F238E27FC236}">
                <a16:creationId xmlns:a16="http://schemas.microsoft.com/office/drawing/2014/main" id="{59DD84CD-2216-8448-EEFE-3C6FA0D60152}"/>
              </a:ext>
            </a:extLst>
          </p:cNvPr>
          <p:cNvPicPr>
            <a:picLocks noChangeAspect="1"/>
          </p:cNvPicPr>
          <p:nvPr/>
        </p:nvPicPr>
        <p:blipFill>
          <a:blip r:embed="rId5"/>
          <a:stretch>
            <a:fillRect/>
          </a:stretch>
        </p:blipFill>
        <p:spPr>
          <a:xfrm>
            <a:off x="4719692" y="151394"/>
            <a:ext cx="901507" cy="509711"/>
          </a:xfrm>
          <a:prstGeom prst="rect">
            <a:avLst/>
          </a:prstGeom>
        </p:spPr>
      </p:pic>
      <p:pic>
        <p:nvPicPr>
          <p:cNvPr id="10" name="Picture 9">
            <a:extLst>
              <a:ext uri="{FF2B5EF4-FFF2-40B4-BE49-F238E27FC236}">
                <a16:creationId xmlns:a16="http://schemas.microsoft.com/office/drawing/2014/main" id="{BC1A2BAE-E144-FA41-2706-6E0F2075D931}"/>
              </a:ext>
            </a:extLst>
          </p:cNvPr>
          <p:cNvPicPr>
            <a:picLocks noChangeAspect="1"/>
          </p:cNvPicPr>
          <p:nvPr/>
        </p:nvPicPr>
        <p:blipFill>
          <a:blip r:embed="rId6"/>
          <a:stretch>
            <a:fillRect/>
          </a:stretch>
        </p:blipFill>
        <p:spPr>
          <a:xfrm>
            <a:off x="5998028" y="1196976"/>
            <a:ext cx="6193971" cy="4228393"/>
          </a:xfrm>
          <a:prstGeom prst="rect">
            <a:avLst/>
          </a:prstGeom>
        </p:spPr>
      </p:pic>
      <p:pic>
        <p:nvPicPr>
          <p:cNvPr id="14" name="Picture 13">
            <a:extLst>
              <a:ext uri="{FF2B5EF4-FFF2-40B4-BE49-F238E27FC236}">
                <a16:creationId xmlns:a16="http://schemas.microsoft.com/office/drawing/2014/main" id="{1BDFAD3B-B59F-FB9A-BF7C-270AA23A6602}"/>
              </a:ext>
            </a:extLst>
          </p:cNvPr>
          <p:cNvPicPr>
            <a:picLocks noChangeAspect="1"/>
          </p:cNvPicPr>
          <p:nvPr/>
        </p:nvPicPr>
        <p:blipFill>
          <a:blip r:embed="rId7"/>
          <a:stretch>
            <a:fillRect/>
          </a:stretch>
        </p:blipFill>
        <p:spPr>
          <a:xfrm>
            <a:off x="2429431" y="175080"/>
            <a:ext cx="1781424" cy="428685"/>
          </a:xfrm>
          <a:prstGeom prst="rect">
            <a:avLst/>
          </a:prstGeom>
        </p:spPr>
      </p:pic>
      <p:pic>
        <p:nvPicPr>
          <p:cNvPr id="22" name="Picture 21">
            <a:extLst>
              <a:ext uri="{FF2B5EF4-FFF2-40B4-BE49-F238E27FC236}">
                <a16:creationId xmlns:a16="http://schemas.microsoft.com/office/drawing/2014/main" id="{A39795E2-FBDD-B843-22A2-A3E67F81D9B3}"/>
              </a:ext>
            </a:extLst>
          </p:cNvPr>
          <p:cNvPicPr>
            <a:picLocks noChangeAspect="1"/>
          </p:cNvPicPr>
          <p:nvPr/>
        </p:nvPicPr>
        <p:blipFill>
          <a:blip r:embed="rId8"/>
          <a:stretch>
            <a:fillRect/>
          </a:stretch>
        </p:blipFill>
        <p:spPr>
          <a:xfrm>
            <a:off x="10891443" y="23947"/>
            <a:ext cx="1300557" cy="616074"/>
          </a:xfrm>
          <a:prstGeom prst="rect">
            <a:avLst/>
          </a:prstGeom>
        </p:spPr>
      </p:pic>
    </p:spTree>
    <p:extLst>
      <p:ext uri="{BB962C8B-B14F-4D97-AF65-F5344CB8AC3E}">
        <p14:creationId xmlns:p14="http://schemas.microsoft.com/office/powerpoint/2010/main" val="846594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02B41-9938-07BB-4D2A-1178BE2DCA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4441FD-0904-CCC6-9016-4F274FF3D66B}"/>
              </a:ext>
            </a:extLst>
          </p:cNvPr>
          <p:cNvSpPr>
            <a:spLocks noGrp="1"/>
          </p:cNvSpPr>
          <p:nvPr>
            <p:ph type="title"/>
          </p:nvPr>
        </p:nvSpPr>
        <p:spPr>
          <a:xfrm>
            <a:off x="76200" y="155576"/>
            <a:ext cx="11470758" cy="520700"/>
          </a:xfrm>
        </p:spPr>
        <p:txBody>
          <a:bodyPr>
            <a:normAutofit fontScale="90000"/>
          </a:bodyPr>
          <a:lstStyle/>
          <a:p>
            <a:r>
              <a:rPr lang="en-US" sz="2800"/>
              <a:t>ESG and Sustainability Reporting Initiatives – Understanding Sample Universe and Data</a:t>
            </a:r>
          </a:p>
        </p:txBody>
      </p:sp>
      <p:cxnSp>
        <p:nvCxnSpPr>
          <p:cNvPr id="5" name="Straight Connector 4">
            <a:extLst>
              <a:ext uri="{FF2B5EF4-FFF2-40B4-BE49-F238E27FC236}">
                <a16:creationId xmlns:a16="http://schemas.microsoft.com/office/drawing/2014/main" id="{7F35A810-D30C-E14D-0B58-84D0931E8924}"/>
              </a:ext>
            </a:extLst>
          </p:cNvPr>
          <p:cNvCxnSpPr/>
          <p:nvPr/>
        </p:nvCxnSpPr>
        <p:spPr>
          <a:xfrm>
            <a:off x="171450" y="676276"/>
            <a:ext cx="11795760" cy="0"/>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6FBE20E6-8607-6FF5-9B8A-DA5C5A656922}"/>
              </a:ext>
            </a:extLst>
          </p:cNvPr>
          <p:cNvCxnSpPr/>
          <p:nvPr/>
        </p:nvCxnSpPr>
        <p:spPr>
          <a:xfrm>
            <a:off x="1457325" y="6219826"/>
            <a:ext cx="10515600" cy="0"/>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FFB885A1-41ED-1A83-2C08-3CC0DF0D2B2E}"/>
              </a:ext>
            </a:extLst>
          </p:cNvPr>
          <p:cNvCxnSpPr/>
          <p:nvPr/>
        </p:nvCxnSpPr>
        <p:spPr>
          <a:xfrm>
            <a:off x="6089646" y="940378"/>
            <a:ext cx="0" cy="5082647"/>
          </a:xfrm>
          <a:prstGeom prst="line">
            <a:avLst/>
          </a:prstGeom>
          <a:ln w="381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15C95C4-3D81-AC8D-10BA-D46203E87554}"/>
              </a:ext>
            </a:extLst>
          </p:cNvPr>
          <p:cNvSpPr txBox="1"/>
          <p:nvPr/>
        </p:nvSpPr>
        <p:spPr>
          <a:xfrm>
            <a:off x="196921" y="740842"/>
            <a:ext cx="5551955" cy="369332"/>
          </a:xfrm>
          <a:prstGeom prst="rect">
            <a:avLst/>
          </a:prstGeom>
          <a:noFill/>
        </p:spPr>
        <p:txBody>
          <a:bodyPr wrap="square" rtlCol="0">
            <a:spAutoFit/>
          </a:bodyPr>
          <a:lstStyle/>
          <a:p>
            <a:pPr algn="just"/>
            <a:r>
              <a:rPr lang="en-US" b="1" dirty="0">
                <a:solidFill>
                  <a:schemeClr val="bg1">
                    <a:lumMod val="50000"/>
                  </a:schemeClr>
                </a:solidFill>
              </a:rPr>
              <a:t>Timeframe Selection 2013 - 2025 </a:t>
            </a:r>
          </a:p>
        </p:txBody>
      </p:sp>
      <p:sp>
        <p:nvSpPr>
          <p:cNvPr id="11" name="Rectangle 10">
            <a:extLst>
              <a:ext uri="{FF2B5EF4-FFF2-40B4-BE49-F238E27FC236}">
                <a16:creationId xmlns:a16="http://schemas.microsoft.com/office/drawing/2014/main" id="{721CB31B-5254-25BE-1DA5-7E5B1C598465}"/>
              </a:ext>
            </a:extLst>
          </p:cNvPr>
          <p:cNvSpPr/>
          <p:nvPr/>
        </p:nvSpPr>
        <p:spPr>
          <a:xfrm>
            <a:off x="552318" y="2069504"/>
            <a:ext cx="72631" cy="2103120"/>
          </a:xfrm>
          <a:prstGeom prst="rect">
            <a:avLst/>
          </a:prstGeom>
          <a:solidFill>
            <a:srgbClr val="0B40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 name="Oval 11">
            <a:extLst>
              <a:ext uri="{FF2B5EF4-FFF2-40B4-BE49-F238E27FC236}">
                <a16:creationId xmlns:a16="http://schemas.microsoft.com/office/drawing/2014/main" id="{6800B56B-962A-0E54-C83C-E96AA50599EA}"/>
              </a:ext>
            </a:extLst>
          </p:cNvPr>
          <p:cNvSpPr/>
          <p:nvPr/>
        </p:nvSpPr>
        <p:spPr>
          <a:xfrm>
            <a:off x="455234" y="1835103"/>
            <a:ext cx="266798" cy="266798"/>
          </a:xfrm>
          <a:prstGeom prst="ellipse">
            <a:avLst/>
          </a:prstGeom>
          <a:solidFill>
            <a:srgbClr val="C6CDD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3" name="Oval 12">
            <a:extLst>
              <a:ext uri="{FF2B5EF4-FFF2-40B4-BE49-F238E27FC236}">
                <a16:creationId xmlns:a16="http://schemas.microsoft.com/office/drawing/2014/main" id="{37ADB901-6E97-29CF-DA14-6FC56CDAC12C}"/>
              </a:ext>
            </a:extLst>
          </p:cNvPr>
          <p:cNvSpPr/>
          <p:nvPr/>
        </p:nvSpPr>
        <p:spPr>
          <a:xfrm>
            <a:off x="450783" y="2993384"/>
            <a:ext cx="266798" cy="266798"/>
          </a:xfrm>
          <a:prstGeom prst="ellipse">
            <a:avLst/>
          </a:prstGeom>
          <a:solidFill>
            <a:srgbClr val="C6CDD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 name="Oval 13">
            <a:extLst>
              <a:ext uri="{FF2B5EF4-FFF2-40B4-BE49-F238E27FC236}">
                <a16:creationId xmlns:a16="http://schemas.microsoft.com/office/drawing/2014/main" id="{1E811F59-51FA-9B8C-15DD-BE3BFAEB1EA5}"/>
              </a:ext>
            </a:extLst>
          </p:cNvPr>
          <p:cNvSpPr/>
          <p:nvPr/>
        </p:nvSpPr>
        <p:spPr>
          <a:xfrm>
            <a:off x="450783" y="4151664"/>
            <a:ext cx="266798" cy="266798"/>
          </a:xfrm>
          <a:prstGeom prst="ellipse">
            <a:avLst/>
          </a:prstGeom>
          <a:solidFill>
            <a:srgbClr val="C6CDD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15" name="Group 14">
            <a:extLst>
              <a:ext uri="{FF2B5EF4-FFF2-40B4-BE49-F238E27FC236}">
                <a16:creationId xmlns:a16="http://schemas.microsoft.com/office/drawing/2014/main" id="{E22F8E71-DA8B-3CA6-35FC-4D8E033F99AA}"/>
              </a:ext>
            </a:extLst>
          </p:cNvPr>
          <p:cNvGrpSpPr/>
          <p:nvPr/>
        </p:nvGrpSpPr>
        <p:grpSpPr>
          <a:xfrm>
            <a:off x="805923" y="1844044"/>
            <a:ext cx="5212080" cy="761465"/>
            <a:chOff x="6180980" y="1575313"/>
            <a:chExt cx="5212080" cy="761465"/>
          </a:xfrm>
        </p:grpSpPr>
        <p:sp>
          <p:nvSpPr>
            <p:cNvPr id="16" name="TextBox 15">
              <a:extLst>
                <a:ext uri="{FF2B5EF4-FFF2-40B4-BE49-F238E27FC236}">
                  <a16:creationId xmlns:a16="http://schemas.microsoft.com/office/drawing/2014/main" id="{1CA068B8-7364-AAD7-9E2C-4763DAD9817A}"/>
                </a:ext>
              </a:extLst>
            </p:cNvPr>
            <p:cNvSpPr txBox="1"/>
            <p:nvPr/>
          </p:nvSpPr>
          <p:spPr>
            <a:xfrm>
              <a:off x="6180980" y="1575313"/>
              <a:ext cx="5212080" cy="276999"/>
            </a:xfrm>
            <a:prstGeom prst="rect">
              <a:avLst/>
            </a:prstGeom>
            <a:noFill/>
          </p:spPr>
          <p:txBody>
            <a:bodyPr wrap="square" rtlCol="0">
              <a:spAutoFit/>
            </a:bodyPr>
            <a:lstStyle/>
            <a:p>
              <a:pPr algn="l"/>
              <a:r>
                <a:rPr lang="en-US" altLang="ko-KR" sz="1200" b="1">
                  <a:solidFill>
                    <a:srgbClr val="0B4058"/>
                  </a:solidFill>
                  <a:cs typeface="Arial" pitchFamily="34" charset="0"/>
                </a:rPr>
                <a:t>2014</a:t>
              </a:r>
              <a:endParaRPr lang="ko-KR" altLang="en-US" sz="1200" b="1">
                <a:solidFill>
                  <a:srgbClr val="0B4058"/>
                </a:solidFill>
                <a:cs typeface="Arial" pitchFamily="34" charset="0"/>
              </a:endParaRPr>
            </a:p>
          </p:txBody>
        </p:sp>
        <p:sp>
          <p:nvSpPr>
            <p:cNvPr id="17" name="TextBox 16">
              <a:extLst>
                <a:ext uri="{FF2B5EF4-FFF2-40B4-BE49-F238E27FC236}">
                  <a16:creationId xmlns:a16="http://schemas.microsoft.com/office/drawing/2014/main" id="{66748C3C-0CCB-44D7-E3F3-08D6C1F40E9E}"/>
                </a:ext>
              </a:extLst>
            </p:cNvPr>
            <p:cNvSpPr txBox="1"/>
            <p:nvPr/>
          </p:nvSpPr>
          <p:spPr>
            <a:xfrm>
              <a:off x="6180980" y="1875113"/>
              <a:ext cx="5212080" cy="461665"/>
            </a:xfrm>
            <a:prstGeom prst="rect">
              <a:avLst/>
            </a:prstGeom>
            <a:noFill/>
          </p:spPr>
          <p:txBody>
            <a:bodyPr wrap="square" rtlCol="0">
              <a:spAutoFit/>
            </a:bodyPr>
            <a:lstStyle/>
            <a:p>
              <a:r>
                <a:rPr lang="en-US" sz="1200">
                  <a:cs typeface="Arial" pitchFamily="34" charset="0"/>
                </a:rPr>
                <a:t>Implementation of the EU’s Non-Financial Reporting Directive (NFRD), began shaping ESG expectations across Europe.</a:t>
              </a:r>
              <a:endParaRPr lang="en-US" altLang="ko-KR" sz="1200">
                <a:cs typeface="Arial" pitchFamily="34" charset="0"/>
              </a:endParaRPr>
            </a:p>
          </p:txBody>
        </p:sp>
      </p:grpSp>
      <p:grpSp>
        <p:nvGrpSpPr>
          <p:cNvPr id="18" name="Group 17">
            <a:extLst>
              <a:ext uri="{FF2B5EF4-FFF2-40B4-BE49-F238E27FC236}">
                <a16:creationId xmlns:a16="http://schemas.microsoft.com/office/drawing/2014/main" id="{143C781A-B5B7-2488-C2D7-A95378FE09FB}"/>
              </a:ext>
            </a:extLst>
          </p:cNvPr>
          <p:cNvGrpSpPr/>
          <p:nvPr/>
        </p:nvGrpSpPr>
        <p:grpSpPr>
          <a:xfrm>
            <a:off x="805923" y="2998806"/>
            <a:ext cx="5212080" cy="761465"/>
            <a:chOff x="6180980" y="2544245"/>
            <a:chExt cx="5212080" cy="761465"/>
          </a:xfrm>
        </p:grpSpPr>
        <p:sp>
          <p:nvSpPr>
            <p:cNvPr id="19" name="TextBox 18">
              <a:extLst>
                <a:ext uri="{FF2B5EF4-FFF2-40B4-BE49-F238E27FC236}">
                  <a16:creationId xmlns:a16="http://schemas.microsoft.com/office/drawing/2014/main" id="{BA40262A-8524-BCF2-E8DC-8D906007F9C6}"/>
                </a:ext>
              </a:extLst>
            </p:cNvPr>
            <p:cNvSpPr txBox="1"/>
            <p:nvPr/>
          </p:nvSpPr>
          <p:spPr>
            <a:xfrm>
              <a:off x="6180980" y="2544245"/>
              <a:ext cx="5212080" cy="276999"/>
            </a:xfrm>
            <a:prstGeom prst="rect">
              <a:avLst/>
            </a:prstGeom>
            <a:noFill/>
          </p:spPr>
          <p:txBody>
            <a:bodyPr wrap="square" rtlCol="0">
              <a:spAutoFit/>
            </a:bodyPr>
            <a:lstStyle/>
            <a:p>
              <a:pPr algn="l"/>
              <a:r>
                <a:rPr lang="en-US" altLang="ko-KR" sz="1200" b="1">
                  <a:solidFill>
                    <a:srgbClr val="0B4058"/>
                  </a:solidFill>
                  <a:cs typeface="Arial" pitchFamily="34" charset="0"/>
                </a:rPr>
                <a:t>2016 - 2018</a:t>
              </a:r>
              <a:endParaRPr lang="ko-KR" altLang="en-US" sz="1200" b="1">
                <a:solidFill>
                  <a:srgbClr val="0B4058"/>
                </a:solidFill>
                <a:cs typeface="Arial" pitchFamily="34" charset="0"/>
              </a:endParaRPr>
            </a:p>
          </p:txBody>
        </p:sp>
        <p:sp>
          <p:nvSpPr>
            <p:cNvPr id="20" name="TextBox 19">
              <a:extLst>
                <a:ext uri="{FF2B5EF4-FFF2-40B4-BE49-F238E27FC236}">
                  <a16:creationId xmlns:a16="http://schemas.microsoft.com/office/drawing/2014/main" id="{21F82F3E-0B87-1EC7-5A9A-D039772140B6}"/>
                </a:ext>
              </a:extLst>
            </p:cNvPr>
            <p:cNvSpPr txBox="1"/>
            <p:nvPr userDrawn="1"/>
          </p:nvSpPr>
          <p:spPr>
            <a:xfrm>
              <a:off x="6180980" y="2844045"/>
              <a:ext cx="5212080" cy="461665"/>
            </a:xfrm>
            <a:prstGeom prst="rect">
              <a:avLst/>
            </a:prstGeom>
            <a:noFill/>
          </p:spPr>
          <p:txBody>
            <a:bodyPr wrap="square" rtlCol="0">
              <a:spAutoFit/>
            </a:bodyPr>
            <a:lstStyle/>
            <a:p>
              <a:r>
                <a:rPr lang="en-US" sz="1200">
                  <a:cs typeface="Arial" pitchFamily="34" charset="0"/>
                </a:rPr>
                <a:t>Increased alignment of GRI Standards with the UN SDGs and the launch of the Task Force on Climate-related Financial Disclosures (TCFD).</a:t>
              </a:r>
              <a:endParaRPr lang="en-US" altLang="ko-KR" sz="1200">
                <a:cs typeface="Arial" pitchFamily="34" charset="0"/>
              </a:endParaRPr>
            </a:p>
          </p:txBody>
        </p:sp>
      </p:grpSp>
      <p:grpSp>
        <p:nvGrpSpPr>
          <p:cNvPr id="21" name="Group 20">
            <a:extLst>
              <a:ext uri="{FF2B5EF4-FFF2-40B4-BE49-F238E27FC236}">
                <a16:creationId xmlns:a16="http://schemas.microsoft.com/office/drawing/2014/main" id="{7F6E21AA-E0E2-6350-F7B2-31C6ABC4C60D}"/>
              </a:ext>
            </a:extLst>
          </p:cNvPr>
          <p:cNvGrpSpPr/>
          <p:nvPr/>
        </p:nvGrpSpPr>
        <p:grpSpPr>
          <a:xfrm>
            <a:off x="805923" y="4153567"/>
            <a:ext cx="5212080" cy="1869458"/>
            <a:chOff x="6180980" y="3513177"/>
            <a:chExt cx="5212080" cy="1869458"/>
          </a:xfrm>
        </p:grpSpPr>
        <p:sp>
          <p:nvSpPr>
            <p:cNvPr id="22" name="TextBox 21">
              <a:extLst>
                <a:ext uri="{FF2B5EF4-FFF2-40B4-BE49-F238E27FC236}">
                  <a16:creationId xmlns:a16="http://schemas.microsoft.com/office/drawing/2014/main" id="{BEED3B7B-F497-E063-0F6D-3B6372E62DF3}"/>
                </a:ext>
              </a:extLst>
            </p:cNvPr>
            <p:cNvSpPr txBox="1"/>
            <p:nvPr/>
          </p:nvSpPr>
          <p:spPr>
            <a:xfrm>
              <a:off x="6180980" y="3513177"/>
              <a:ext cx="5212080" cy="276999"/>
            </a:xfrm>
            <a:prstGeom prst="rect">
              <a:avLst/>
            </a:prstGeom>
            <a:noFill/>
          </p:spPr>
          <p:txBody>
            <a:bodyPr wrap="square" rtlCol="0">
              <a:spAutoFit/>
            </a:bodyPr>
            <a:lstStyle/>
            <a:p>
              <a:pPr algn="l"/>
              <a:r>
                <a:rPr lang="en-US" altLang="ko-KR" sz="1200" b="1">
                  <a:solidFill>
                    <a:srgbClr val="0B4058"/>
                  </a:solidFill>
                  <a:cs typeface="Arial" pitchFamily="34" charset="0"/>
                </a:rPr>
                <a:t>2021 – 2022</a:t>
              </a:r>
              <a:endParaRPr lang="ko-KR" altLang="en-US" sz="1200" b="1">
                <a:solidFill>
                  <a:srgbClr val="0B4058"/>
                </a:solidFill>
                <a:cs typeface="Arial" pitchFamily="34" charset="0"/>
              </a:endParaRPr>
            </a:p>
          </p:txBody>
        </p:sp>
        <p:sp>
          <p:nvSpPr>
            <p:cNvPr id="23" name="TextBox 22">
              <a:extLst>
                <a:ext uri="{FF2B5EF4-FFF2-40B4-BE49-F238E27FC236}">
                  <a16:creationId xmlns:a16="http://schemas.microsoft.com/office/drawing/2014/main" id="{FAFA47B7-D0FC-69BD-911C-95A702466940}"/>
                </a:ext>
              </a:extLst>
            </p:cNvPr>
            <p:cNvSpPr txBox="1"/>
            <p:nvPr userDrawn="1"/>
          </p:nvSpPr>
          <p:spPr>
            <a:xfrm>
              <a:off x="6180980" y="3812975"/>
              <a:ext cx="5212080" cy="1569660"/>
            </a:xfrm>
            <a:prstGeom prst="rect">
              <a:avLst/>
            </a:prstGeom>
            <a:noFill/>
          </p:spPr>
          <p:txBody>
            <a:bodyPr wrap="square" lIns="91440" tIns="45720" rIns="91440" bIns="45720" rtlCol="0" anchor="t">
              <a:spAutoFit/>
            </a:bodyPr>
            <a:lstStyle/>
            <a:p>
              <a:pPr marL="171450" indent="-171450">
                <a:buFont typeface="Calibri"/>
                <a:buChar char="-"/>
              </a:pPr>
              <a:r>
                <a:rPr lang="en-US" sz="1200" dirty="0">
                  <a:cs typeface="Arial"/>
                </a:rPr>
                <a:t>Announcement of EU Green Agenda for the Western Balkans. A step towards aligning the region with European green deal and sustainable environmental practices. </a:t>
              </a:r>
            </a:p>
            <a:p>
              <a:endParaRPr lang="en-US" sz="1200" dirty="0">
                <a:cs typeface="Arial"/>
              </a:endParaRPr>
            </a:p>
            <a:p>
              <a:pPr marL="171450" indent="-171450">
                <a:buFont typeface="Calibri"/>
                <a:buChar char="-"/>
              </a:pPr>
              <a:r>
                <a:rPr lang="en-US" sz="1200" dirty="0">
                  <a:cs typeface="Arial"/>
                </a:rPr>
                <a:t>The European Commission’s proposal of the Corporate Sustainability Reporting Directive (CSRD) (European Commission, 2025) and the release of revised GRI 2022 Standards, including sector-specific standards for Oil &amp; Gas, Mining, and Financial Services.</a:t>
              </a:r>
              <a:endParaRPr lang="en-US" altLang="ko-KR" sz="1200" dirty="0">
                <a:solidFill>
                  <a:schemeClr val="tx1">
                    <a:lumMod val="75000"/>
                    <a:lumOff val="25000"/>
                  </a:schemeClr>
                </a:solidFill>
                <a:ea typeface="맑은 고딕"/>
                <a:cs typeface="Arial"/>
              </a:endParaRPr>
            </a:p>
          </p:txBody>
        </p:sp>
      </p:grpSp>
      <p:graphicFrame>
        <p:nvGraphicFramePr>
          <p:cNvPr id="4" name="Chart 3">
            <a:extLst>
              <a:ext uri="{FF2B5EF4-FFF2-40B4-BE49-F238E27FC236}">
                <a16:creationId xmlns:a16="http://schemas.microsoft.com/office/drawing/2014/main" id="{39C0368B-4B83-00B8-DFF1-82ACE14A7DC5}"/>
              </a:ext>
            </a:extLst>
          </p:cNvPr>
          <p:cNvGraphicFramePr>
            <a:graphicFrameLocks/>
          </p:cNvGraphicFramePr>
          <p:nvPr>
            <p:extLst>
              <p:ext uri="{D42A27DB-BD31-4B8C-83A1-F6EECF244321}">
                <p14:modId xmlns:p14="http://schemas.microsoft.com/office/powerpoint/2010/main" val="2680192336"/>
              </p:ext>
            </p:extLst>
          </p:nvPr>
        </p:nvGraphicFramePr>
        <p:xfrm>
          <a:off x="6161530" y="2104976"/>
          <a:ext cx="6031232" cy="2725718"/>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66C360C3-AA37-6459-C789-568613170E92}"/>
              </a:ext>
            </a:extLst>
          </p:cNvPr>
          <p:cNvSpPr txBox="1"/>
          <p:nvPr/>
        </p:nvSpPr>
        <p:spPr>
          <a:xfrm>
            <a:off x="6261721" y="740842"/>
            <a:ext cx="5551955" cy="369332"/>
          </a:xfrm>
          <a:prstGeom prst="rect">
            <a:avLst/>
          </a:prstGeom>
          <a:noFill/>
        </p:spPr>
        <p:txBody>
          <a:bodyPr wrap="square" rtlCol="0">
            <a:spAutoFit/>
          </a:bodyPr>
          <a:lstStyle/>
          <a:p>
            <a:pPr algn="just"/>
            <a:r>
              <a:rPr lang="en-US" b="1" dirty="0">
                <a:solidFill>
                  <a:schemeClr val="bg1">
                    <a:lumMod val="50000"/>
                  </a:schemeClr>
                </a:solidFill>
              </a:rPr>
              <a:t>Country-Wise Distribution of Sample Universe</a:t>
            </a:r>
          </a:p>
        </p:txBody>
      </p:sp>
    </p:spTree>
    <p:extLst>
      <p:ext uri="{BB962C8B-B14F-4D97-AF65-F5344CB8AC3E}">
        <p14:creationId xmlns:p14="http://schemas.microsoft.com/office/powerpoint/2010/main" val="2638527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7DC3A-EFC2-3B16-D68F-4A9CA328FD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A1E46E-3DCB-597B-DDF7-1E3AFD59C66C}"/>
              </a:ext>
            </a:extLst>
          </p:cNvPr>
          <p:cNvSpPr>
            <a:spLocks noGrp="1"/>
          </p:cNvSpPr>
          <p:nvPr>
            <p:ph type="title"/>
          </p:nvPr>
        </p:nvSpPr>
        <p:spPr>
          <a:xfrm>
            <a:off x="76200" y="155576"/>
            <a:ext cx="10515600" cy="520700"/>
          </a:xfrm>
        </p:spPr>
        <p:txBody>
          <a:bodyPr>
            <a:normAutofit/>
          </a:bodyPr>
          <a:lstStyle/>
          <a:p>
            <a:r>
              <a:rPr lang="en-US" sz="2800"/>
              <a:t>Annexure I – Sample Universe Table</a:t>
            </a:r>
          </a:p>
        </p:txBody>
      </p:sp>
      <p:cxnSp>
        <p:nvCxnSpPr>
          <p:cNvPr id="5" name="Straight Connector 4">
            <a:extLst>
              <a:ext uri="{FF2B5EF4-FFF2-40B4-BE49-F238E27FC236}">
                <a16:creationId xmlns:a16="http://schemas.microsoft.com/office/drawing/2014/main" id="{512E8F77-0019-C075-009A-47DE8664BF0D}"/>
              </a:ext>
            </a:extLst>
          </p:cNvPr>
          <p:cNvCxnSpPr/>
          <p:nvPr/>
        </p:nvCxnSpPr>
        <p:spPr>
          <a:xfrm>
            <a:off x="171450" y="676276"/>
            <a:ext cx="11795760" cy="0"/>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C252C618-74DD-6B92-4F2E-7B138B2F9C04}"/>
              </a:ext>
            </a:extLst>
          </p:cNvPr>
          <p:cNvCxnSpPr/>
          <p:nvPr/>
        </p:nvCxnSpPr>
        <p:spPr>
          <a:xfrm>
            <a:off x="1457325" y="6219826"/>
            <a:ext cx="10515600" cy="0"/>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3" name="Table 2">
            <a:extLst>
              <a:ext uri="{FF2B5EF4-FFF2-40B4-BE49-F238E27FC236}">
                <a16:creationId xmlns:a16="http://schemas.microsoft.com/office/drawing/2014/main" id="{33106DA3-BF4F-3D52-A6D2-E3DD853F3198}"/>
              </a:ext>
            </a:extLst>
          </p:cNvPr>
          <p:cNvGraphicFramePr>
            <a:graphicFrameLocks noGrp="1"/>
          </p:cNvGraphicFramePr>
          <p:nvPr>
            <p:extLst>
              <p:ext uri="{D42A27DB-BD31-4B8C-83A1-F6EECF244321}">
                <p14:modId xmlns:p14="http://schemas.microsoft.com/office/powerpoint/2010/main" val="1925061222"/>
              </p:ext>
            </p:extLst>
          </p:nvPr>
        </p:nvGraphicFramePr>
        <p:xfrm>
          <a:off x="257175" y="823087"/>
          <a:ext cx="11521440" cy="5230368"/>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710125157"/>
                    </a:ext>
                  </a:extLst>
                </a:gridCol>
                <a:gridCol w="2560320">
                  <a:extLst>
                    <a:ext uri="{9D8B030D-6E8A-4147-A177-3AD203B41FA5}">
                      <a16:colId xmlns:a16="http://schemas.microsoft.com/office/drawing/2014/main" val="461318264"/>
                    </a:ext>
                  </a:extLst>
                </a:gridCol>
                <a:gridCol w="1463040">
                  <a:extLst>
                    <a:ext uri="{9D8B030D-6E8A-4147-A177-3AD203B41FA5}">
                      <a16:colId xmlns:a16="http://schemas.microsoft.com/office/drawing/2014/main" val="4043212176"/>
                    </a:ext>
                  </a:extLst>
                </a:gridCol>
                <a:gridCol w="1280160">
                  <a:extLst>
                    <a:ext uri="{9D8B030D-6E8A-4147-A177-3AD203B41FA5}">
                      <a16:colId xmlns:a16="http://schemas.microsoft.com/office/drawing/2014/main" val="344184234"/>
                    </a:ext>
                  </a:extLst>
                </a:gridCol>
                <a:gridCol w="457200">
                  <a:extLst>
                    <a:ext uri="{9D8B030D-6E8A-4147-A177-3AD203B41FA5}">
                      <a16:colId xmlns:a16="http://schemas.microsoft.com/office/drawing/2014/main" val="2025243388"/>
                    </a:ext>
                  </a:extLst>
                </a:gridCol>
                <a:gridCol w="2560320">
                  <a:extLst>
                    <a:ext uri="{9D8B030D-6E8A-4147-A177-3AD203B41FA5}">
                      <a16:colId xmlns:a16="http://schemas.microsoft.com/office/drawing/2014/main" val="1310934374"/>
                    </a:ext>
                  </a:extLst>
                </a:gridCol>
                <a:gridCol w="1463040">
                  <a:extLst>
                    <a:ext uri="{9D8B030D-6E8A-4147-A177-3AD203B41FA5}">
                      <a16:colId xmlns:a16="http://schemas.microsoft.com/office/drawing/2014/main" val="536518321"/>
                    </a:ext>
                  </a:extLst>
                </a:gridCol>
                <a:gridCol w="1280160">
                  <a:extLst>
                    <a:ext uri="{9D8B030D-6E8A-4147-A177-3AD203B41FA5}">
                      <a16:colId xmlns:a16="http://schemas.microsoft.com/office/drawing/2014/main" val="2679406087"/>
                    </a:ext>
                  </a:extLst>
                </a:gridCol>
              </a:tblGrid>
              <a:tr h="201168">
                <a:tc>
                  <a:txBody>
                    <a:bodyPr/>
                    <a:lstStyle/>
                    <a:p>
                      <a:pPr algn="ctr" fontAlgn="b">
                        <a:buNone/>
                      </a:pPr>
                      <a:r>
                        <a:rPr lang="en-US" sz="1150" b="1" u="none" strike="noStrike">
                          <a:solidFill>
                            <a:schemeClr val="bg1"/>
                          </a:solidFill>
                          <a:effectLst/>
                        </a:rPr>
                        <a:t>S.No</a:t>
                      </a:r>
                      <a:endParaRPr lang="en-US" sz="1150" b="1" i="0" u="none" strike="noStrike">
                        <a:solidFill>
                          <a:schemeClr val="bg1"/>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rgbClr val="0B4058"/>
                    </a:solidFill>
                  </a:tcPr>
                </a:tc>
                <a:tc>
                  <a:txBody>
                    <a:bodyPr/>
                    <a:lstStyle/>
                    <a:p>
                      <a:pPr algn="l" fontAlgn="b">
                        <a:buNone/>
                      </a:pPr>
                      <a:r>
                        <a:rPr lang="en-US" sz="1150" b="1" u="none" strike="noStrike">
                          <a:solidFill>
                            <a:schemeClr val="bg1"/>
                          </a:solidFill>
                          <a:effectLst/>
                        </a:rPr>
                        <a:t>Company Name</a:t>
                      </a:r>
                      <a:endParaRPr lang="en-US" sz="1150" b="1" i="0" u="none" strike="noStrike">
                        <a:solidFill>
                          <a:schemeClr val="bg1"/>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rgbClr val="0B4058"/>
                    </a:solidFill>
                  </a:tcPr>
                </a:tc>
                <a:tc>
                  <a:txBody>
                    <a:bodyPr/>
                    <a:lstStyle/>
                    <a:p>
                      <a:pPr algn="ctr" fontAlgn="b">
                        <a:buNone/>
                      </a:pPr>
                      <a:r>
                        <a:rPr lang="en-US" sz="1150" b="1" u="none" strike="noStrike">
                          <a:solidFill>
                            <a:schemeClr val="bg1"/>
                          </a:solidFill>
                          <a:effectLst/>
                        </a:rPr>
                        <a:t>Sector</a:t>
                      </a:r>
                      <a:endParaRPr lang="en-US" sz="1150" b="1" i="0" u="none" strike="noStrike">
                        <a:solidFill>
                          <a:schemeClr val="bg1"/>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rgbClr val="0B4058"/>
                    </a:solidFill>
                  </a:tcPr>
                </a:tc>
                <a:tc>
                  <a:txBody>
                    <a:bodyPr/>
                    <a:lstStyle/>
                    <a:p>
                      <a:pPr algn="ctr" fontAlgn="b">
                        <a:buNone/>
                      </a:pPr>
                      <a:r>
                        <a:rPr lang="en-US" sz="1150" b="1" u="none" strike="noStrike">
                          <a:solidFill>
                            <a:schemeClr val="bg1"/>
                          </a:solidFill>
                          <a:effectLst/>
                        </a:rPr>
                        <a:t>Country</a:t>
                      </a:r>
                      <a:endParaRPr lang="en-US" sz="1150" b="1" i="0" u="none" strike="noStrike">
                        <a:solidFill>
                          <a:schemeClr val="bg1"/>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rgbClr val="0B4058"/>
                    </a:solidFill>
                  </a:tcPr>
                </a:tc>
                <a:tc>
                  <a:txBody>
                    <a:bodyPr/>
                    <a:lstStyle/>
                    <a:p>
                      <a:pPr algn="ctr" fontAlgn="b">
                        <a:buNone/>
                      </a:pPr>
                      <a:r>
                        <a:rPr lang="en-US" sz="1150" b="1" u="none" strike="noStrike">
                          <a:solidFill>
                            <a:schemeClr val="bg1"/>
                          </a:solidFill>
                          <a:effectLst/>
                        </a:rPr>
                        <a:t>S.No</a:t>
                      </a:r>
                      <a:endParaRPr lang="en-US" sz="1150" b="1" i="0" u="none" strike="noStrike">
                        <a:solidFill>
                          <a:schemeClr val="bg1"/>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rgbClr val="0B4058"/>
                    </a:solidFill>
                  </a:tcPr>
                </a:tc>
                <a:tc>
                  <a:txBody>
                    <a:bodyPr/>
                    <a:lstStyle/>
                    <a:p>
                      <a:pPr algn="l" fontAlgn="b">
                        <a:buNone/>
                      </a:pPr>
                      <a:r>
                        <a:rPr lang="en-US" sz="1150" b="1" u="none" strike="noStrike">
                          <a:solidFill>
                            <a:schemeClr val="bg1"/>
                          </a:solidFill>
                          <a:effectLst/>
                        </a:rPr>
                        <a:t>Company Name</a:t>
                      </a:r>
                      <a:endParaRPr lang="en-US" sz="1150" b="1" i="0" u="none" strike="noStrike">
                        <a:solidFill>
                          <a:schemeClr val="bg1"/>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rgbClr val="0B4058"/>
                    </a:solidFill>
                  </a:tcPr>
                </a:tc>
                <a:tc>
                  <a:txBody>
                    <a:bodyPr/>
                    <a:lstStyle/>
                    <a:p>
                      <a:pPr algn="ctr" fontAlgn="b">
                        <a:buNone/>
                      </a:pPr>
                      <a:r>
                        <a:rPr lang="en-US" sz="1150" b="1" u="none" strike="noStrike">
                          <a:solidFill>
                            <a:schemeClr val="bg1"/>
                          </a:solidFill>
                          <a:effectLst/>
                        </a:rPr>
                        <a:t>Sector</a:t>
                      </a:r>
                      <a:endParaRPr lang="en-US" sz="1150" b="1" i="0" u="none" strike="noStrike">
                        <a:solidFill>
                          <a:schemeClr val="bg1"/>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rgbClr val="0B4058"/>
                    </a:solidFill>
                  </a:tcPr>
                </a:tc>
                <a:tc>
                  <a:txBody>
                    <a:bodyPr/>
                    <a:lstStyle/>
                    <a:p>
                      <a:pPr algn="ctr" fontAlgn="b">
                        <a:buNone/>
                      </a:pPr>
                      <a:r>
                        <a:rPr lang="en-US" sz="1150" b="1" u="none" strike="noStrike">
                          <a:solidFill>
                            <a:schemeClr val="bg1"/>
                          </a:solidFill>
                          <a:effectLst/>
                        </a:rPr>
                        <a:t>Country</a:t>
                      </a:r>
                      <a:endParaRPr lang="en-US" sz="1150" b="1" i="0" u="none" strike="noStrike">
                        <a:solidFill>
                          <a:schemeClr val="bg1"/>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rgbClr val="0B4058"/>
                    </a:solidFill>
                  </a:tcPr>
                </a:tc>
                <a:extLst>
                  <a:ext uri="{0D108BD9-81ED-4DB2-BD59-A6C34878D82A}">
                    <a16:rowId xmlns:a16="http://schemas.microsoft.com/office/drawing/2014/main" val="1535807128"/>
                  </a:ext>
                </a:extLst>
              </a:tr>
              <a:tr h="201168">
                <a:tc>
                  <a:txBody>
                    <a:bodyPr/>
                    <a:lstStyle/>
                    <a:p>
                      <a:pPr algn="ctr" fontAlgn="b">
                        <a:buNone/>
                      </a:pPr>
                      <a:r>
                        <a:rPr lang="en-US" sz="1150" u="none" strike="noStrike">
                          <a:effectLst/>
                        </a:rPr>
                        <a:t>1</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Banca Intesa Beograd</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Financial Services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Serbia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26</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ProCredit Bank - Albania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Financial Services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Albania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512673634"/>
                  </a:ext>
                </a:extLst>
              </a:tr>
              <a:tr h="201168">
                <a:tc>
                  <a:txBody>
                    <a:bodyPr/>
                    <a:lstStyle/>
                    <a:p>
                      <a:pPr algn="ctr" fontAlgn="b">
                        <a:buNone/>
                      </a:pPr>
                      <a:r>
                        <a:rPr lang="en-US" sz="1150" u="none" strike="noStrike">
                          <a:effectLst/>
                        </a:rPr>
                        <a:t>2</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Erste Bank - Serbia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Financial Services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Serbia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27</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ProCredit Bank - Serbia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Financial Services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Serbia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093568503"/>
                  </a:ext>
                </a:extLst>
              </a:tr>
              <a:tr h="201168">
                <a:tc>
                  <a:txBody>
                    <a:bodyPr/>
                    <a:lstStyle/>
                    <a:p>
                      <a:pPr algn="ctr" fontAlgn="b">
                        <a:buNone/>
                      </a:pPr>
                      <a:r>
                        <a:rPr lang="en-US" sz="1150" u="none" strike="noStrike">
                          <a:effectLst/>
                        </a:rPr>
                        <a:t>3</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Erste Bank - Montenegro</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Financial Services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Montenegro</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28</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ProCredit Bank - Kosovo</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Financial Services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Kosovo</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684099867"/>
                  </a:ext>
                </a:extLst>
              </a:tr>
              <a:tr h="201168">
                <a:tc>
                  <a:txBody>
                    <a:bodyPr/>
                    <a:lstStyle/>
                    <a:p>
                      <a:pPr algn="ctr" fontAlgn="b">
                        <a:buNone/>
                      </a:pPr>
                      <a:r>
                        <a:rPr lang="en-US" sz="1150" u="none" strike="noStrike">
                          <a:effectLst/>
                        </a:rPr>
                        <a:t>4</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Sparkasee Bank Skopje</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Financial Services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North Macedonia </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29</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ProCredit Bank - BiH</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Financial Services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Bosnia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581701710"/>
                  </a:ext>
                </a:extLst>
              </a:tr>
              <a:tr h="201168">
                <a:tc>
                  <a:txBody>
                    <a:bodyPr/>
                    <a:lstStyle/>
                    <a:p>
                      <a:pPr algn="ctr" fontAlgn="b">
                        <a:buNone/>
                      </a:pPr>
                      <a:r>
                        <a:rPr lang="en-US" sz="1150" u="none" strike="noStrike">
                          <a:effectLst/>
                        </a:rPr>
                        <a:t>5</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Sparkasee Bank BiH</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Financial Services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Bosnia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30</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ProCredit Bank - MK</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Financial Services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North Macedonia </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64284834"/>
                  </a:ext>
                </a:extLst>
              </a:tr>
              <a:tr h="201168">
                <a:tc>
                  <a:txBody>
                    <a:bodyPr/>
                    <a:lstStyle/>
                    <a:p>
                      <a:pPr algn="ctr" fontAlgn="b">
                        <a:buNone/>
                      </a:pPr>
                      <a:r>
                        <a:rPr lang="en-US" sz="1150" u="none" strike="noStrike">
                          <a:effectLst/>
                        </a:rPr>
                        <a:t>6</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NOA Finance </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Financial Services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Albania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31</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Tara Resource</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Mining</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Montenegro</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379145876"/>
                  </a:ext>
                </a:extLst>
              </a:tr>
              <a:tr h="201168">
                <a:tc>
                  <a:txBody>
                    <a:bodyPr/>
                    <a:lstStyle/>
                    <a:p>
                      <a:pPr algn="ctr" fontAlgn="b">
                        <a:buNone/>
                      </a:pPr>
                      <a:r>
                        <a:rPr lang="en-US" sz="1150" u="none" strike="noStrike">
                          <a:effectLst/>
                        </a:rPr>
                        <a:t>7</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Banka Kombëtare Tregtare - KOS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Financial Services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Kosovo</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32</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Addiko Bank Banja Sarajevo</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Financial Services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Bosnia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351241536"/>
                  </a:ext>
                </a:extLst>
              </a:tr>
              <a:tr h="201168">
                <a:tc>
                  <a:txBody>
                    <a:bodyPr/>
                    <a:lstStyle/>
                    <a:p>
                      <a:pPr algn="ctr" fontAlgn="b">
                        <a:buNone/>
                      </a:pPr>
                      <a:r>
                        <a:rPr lang="en-US" sz="1150" u="none" strike="noStrike">
                          <a:effectLst/>
                        </a:rPr>
                        <a:t>8</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Banka Kombëtare Tregtare - Al</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Financial Services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Albania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33</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Addiko Bank Banja Luka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Financial Services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Bosnia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27899217"/>
                  </a:ext>
                </a:extLst>
              </a:tr>
              <a:tr h="201168">
                <a:tc>
                  <a:txBody>
                    <a:bodyPr/>
                    <a:lstStyle/>
                    <a:p>
                      <a:pPr algn="ctr" fontAlgn="b">
                        <a:buNone/>
                      </a:pPr>
                      <a:r>
                        <a:rPr lang="en-US" sz="1150" u="none" strike="noStrike">
                          <a:effectLst/>
                        </a:rPr>
                        <a:t>9</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Elixir Group</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Chemical</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Serbia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34</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OTP Bank Serbia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Financial Services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Serbia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283775082"/>
                  </a:ext>
                </a:extLst>
              </a:tr>
              <a:tr h="201168">
                <a:tc>
                  <a:txBody>
                    <a:bodyPr/>
                    <a:lstStyle/>
                    <a:p>
                      <a:pPr algn="ctr" fontAlgn="b">
                        <a:buNone/>
                      </a:pPr>
                      <a:r>
                        <a:rPr lang="en-US" sz="1150" u="none" strike="noStrike">
                          <a:effectLst/>
                        </a:rPr>
                        <a:t>10</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Makedonija Osiguruvanje</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Financial Services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North Macedonia </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35</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Komercijalna Banka ad. Skopje</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Financial Services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North Macedonia </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663540580"/>
                  </a:ext>
                </a:extLst>
              </a:tr>
              <a:tr h="201168">
                <a:tc>
                  <a:txBody>
                    <a:bodyPr/>
                    <a:lstStyle/>
                    <a:p>
                      <a:pPr algn="ctr" fontAlgn="b">
                        <a:buNone/>
                      </a:pPr>
                      <a:r>
                        <a:rPr lang="en-US" sz="1150" u="none" strike="noStrike">
                          <a:effectLst/>
                        </a:rPr>
                        <a:t>11</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Replek ad Skopje</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Pharmaceutical </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North Macedonia </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36</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HBIS Steel - Serbia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Steel</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Serbia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886776192"/>
                  </a:ext>
                </a:extLst>
              </a:tr>
              <a:tr h="201168">
                <a:tc>
                  <a:txBody>
                    <a:bodyPr/>
                    <a:lstStyle/>
                    <a:p>
                      <a:pPr algn="ctr" fontAlgn="b">
                        <a:buNone/>
                      </a:pPr>
                      <a:r>
                        <a:rPr lang="en-US" sz="1150" u="none" strike="noStrike">
                          <a:effectLst/>
                        </a:rPr>
                        <a:t>12</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Coca-Cola Bottling Shqipëria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Food and Beverages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Albania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37</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Telemach MK</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Telecommunication</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North Macedonia </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4085186110"/>
                  </a:ext>
                </a:extLst>
              </a:tr>
              <a:tr h="201168">
                <a:tc>
                  <a:txBody>
                    <a:bodyPr/>
                    <a:lstStyle/>
                    <a:p>
                      <a:pPr algn="ctr" fontAlgn="b">
                        <a:buNone/>
                      </a:pPr>
                      <a:r>
                        <a:rPr lang="en-US" sz="1150" u="none" strike="noStrike">
                          <a:effectLst/>
                        </a:rPr>
                        <a:t>13</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Bankers Petroleum Limited</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Oil &amp; Gas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Albania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38</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Telemach BiH</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Telecommunication</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Bosnia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041658968"/>
                  </a:ext>
                </a:extLst>
              </a:tr>
              <a:tr h="201168">
                <a:tc>
                  <a:txBody>
                    <a:bodyPr/>
                    <a:lstStyle/>
                    <a:p>
                      <a:pPr algn="ctr" fontAlgn="b">
                        <a:buNone/>
                      </a:pPr>
                      <a:r>
                        <a:rPr lang="en-US" sz="1150" u="none" strike="noStrike">
                          <a:effectLst/>
                        </a:rPr>
                        <a:t>14</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VV Tikves AD Kavadarci</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Food and Beverages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North Macedonia </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39</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HIP-</a:t>
                      </a:r>
                      <a:r>
                        <a:rPr lang="en-US" sz="1150" u="none" strike="noStrike" err="1">
                          <a:effectLst/>
                        </a:rPr>
                        <a:t>Petrohemija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Oil &amp; Gas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Serbia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703896661"/>
                  </a:ext>
                </a:extLst>
              </a:tr>
              <a:tr h="201168">
                <a:tc>
                  <a:txBody>
                    <a:bodyPr/>
                    <a:lstStyle/>
                    <a:p>
                      <a:pPr algn="ctr" fontAlgn="b">
                        <a:buNone/>
                      </a:pPr>
                      <a:r>
                        <a:rPr lang="en-US" sz="1150" u="none" strike="noStrike">
                          <a:effectLst/>
                        </a:rPr>
                        <a:t>15</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UNIQA  Osiguranje</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Financial Services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Serbia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40</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Rafiessen Bank - KOS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Financial Services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Kosovo</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880207191"/>
                  </a:ext>
                </a:extLst>
              </a:tr>
              <a:tr h="201168">
                <a:tc>
                  <a:txBody>
                    <a:bodyPr/>
                    <a:lstStyle/>
                    <a:p>
                      <a:pPr algn="ctr" fontAlgn="b">
                        <a:buNone/>
                      </a:pPr>
                      <a:r>
                        <a:rPr lang="en-US" sz="1150" u="none" strike="noStrike">
                          <a:effectLst/>
                        </a:rPr>
                        <a:t>16</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Sigal UNIQA - KOS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Financial Services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Kosovo</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41</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Rafiessen Bank - BiH</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Financial Services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Bosnia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4109547287"/>
                  </a:ext>
                </a:extLst>
              </a:tr>
              <a:tr h="201168">
                <a:tc>
                  <a:txBody>
                    <a:bodyPr/>
                    <a:lstStyle/>
                    <a:p>
                      <a:pPr algn="ctr" fontAlgn="b">
                        <a:buNone/>
                      </a:pPr>
                      <a:r>
                        <a:rPr lang="en-US" sz="1150" u="none" strike="noStrike">
                          <a:effectLst/>
                        </a:rPr>
                        <a:t>17</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UNIQA osiguranje u BiH</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Financial Services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Bosnia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42</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Rafiessen Bank - RS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Financial Services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Serbia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992033814"/>
                  </a:ext>
                </a:extLst>
              </a:tr>
              <a:tr h="201168">
                <a:tc>
                  <a:txBody>
                    <a:bodyPr/>
                    <a:lstStyle/>
                    <a:p>
                      <a:pPr algn="ctr" fontAlgn="b">
                        <a:buNone/>
                      </a:pPr>
                      <a:r>
                        <a:rPr lang="en-US" sz="1150" u="none" strike="noStrike">
                          <a:effectLst/>
                        </a:rPr>
                        <a:t>18</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Sigal Uniqa - Albania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Financial Services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Albania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43</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Rafiessen Bank - ALB</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Financial Services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Albania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4293383459"/>
                  </a:ext>
                </a:extLst>
              </a:tr>
              <a:tr h="201168">
                <a:tc>
                  <a:txBody>
                    <a:bodyPr/>
                    <a:lstStyle/>
                    <a:p>
                      <a:pPr algn="ctr" fontAlgn="b">
                        <a:buNone/>
                      </a:pPr>
                      <a:r>
                        <a:rPr lang="en-US" sz="1150" u="none" strike="noStrike">
                          <a:effectLst/>
                        </a:rPr>
                        <a:t>19</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UNIQA osiguranje ad Podgorica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Financial Services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Montenegro</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44</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Titan Cementara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Construction</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Serbia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245867063"/>
                  </a:ext>
                </a:extLst>
              </a:tr>
              <a:tr h="201168">
                <a:tc>
                  <a:txBody>
                    <a:bodyPr/>
                    <a:lstStyle/>
                    <a:p>
                      <a:pPr algn="ctr" fontAlgn="b">
                        <a:buNone/>
                      </a:pPr>
                      <a:r>
                        <a:rPr lang="en-US" sz="1150" u="none" strike="noStrike">
                          <a:effectLst/>
                        </a:rPr>
                        <a:t>20</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Alkaloid ad. Skopje</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Pharmaceutical </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North Macedonia </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45</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Cementarnica USJE AD Skopje</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Construction</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North Macedonia </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287602301"/>
                  </a:ext>
                </a:extLst>
              </a:tr>
              <a:tr h="201168">
                <a:tc>
                  <a:txBody>
                    <a:bodyPr/>
                    <a:lstStyle/>
                    <a:p>
                      <a:pPr algn="ctr" fontAlgn="b">
                        <a:buNone/>
                      </a:pPr>
                      <a:r>
                        <a:rPr lang="en-US" sz="1150" u="none" strike="noStrike">
                          <a:effectLst/>
                        </a:rPr>
                        <a:t>21</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Aluminij d.d. Mostar</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Steel</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Bosnia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46</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Titan Sharrcem - Kosovo</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Construction</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Kosovo</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668963571"/>
                  </a:ext>
                </a:extLst>
              </a:tr>
              <a:tr h="201168">
                <a:tc>
                  <a:txBody>
                    <a:bodyPr/>
                    <a:lstStyle/>
                    <a:p>
                      <a:pPr algn="ctr" fontAlgn="b">
                        <a:buNone/>
                      </a:pPr>
                      <a:r>
                        <a:rPr lang="en-US" sz="1150" u="none" strike="noStrike">
                          <a:effectLst/>
                        </a:rPr>
                        <a:t>22</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Energopetrol </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Oil &amp; Gas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Bosnia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47</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Titan ANTEA Cement </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Construction</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Albania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738579879"/>
                  </a:ext>
                </a:extLst>
              </a:tr>
              <a:tr h="201168">
                <a:tc>
                  <a:txBody>
                    <a:bodyPr/>
                    <a:lstStyle/>
                    <a:p>
                      <a:pPr algn="ctr" fontAlgn="b">
                        <a:buNone/>
                      </a:pPr>
                      <a:r>
                        <a:rPr lang="en-US" sz="1150" u="none" strike="noStrike">
                          <a:effectLst/>
                        </a:rPr>
                        <a:t>23</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Granit ad. Skopje</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Construction</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North Macedonia </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48</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UniCredit Bank - Serbia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Financial Services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Serbia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430845909"/>
                  </a:ext>
                </a:extLst>
              </a:tr>
              <a:tr h="201168">
                <a:tc>
                  <a:txBody>
                    <a:bodyPr/>
                    <a:lstStyle/>
                    <a:p>
                      <a:pPr algn="ctr" fontAlgn="b">
                        <a:buNone/>
                      </a:pPr>
                      <a:r>
                        <a:rPr lang="en-US" sz="1150" u="none" strike="noStrike">
                          <a:effectLst/>
                        </a:rPr>
                        <a:t>24</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Makpetrol ad. Skopje</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Oil &amp; Gas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North Macedonia </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49</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UniCredit Bank - BiH</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Financial Services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Bosnia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912973651"/>
                  </a:ext>
                </a:extLst>
              </a:tr>
              <a:tr h="201168">
                <a:tc>
                  <a:txBody>
                    <a:bodyPr/>
                    <a:lstStyle/>
                    <a:p>
                      <a:pPr algn="ctr" fontAlgn="b">
                        <a:buNone/>
                      </a:pPr>
                      <a:r>
                        <a:rPr lang="en-US" sz="1150" u="none" strike="noStrike">
                          <a:effectLst/>
                        </a:rPr>
                        <a:t>25</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Makstil ad. Skopje</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Steel</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North Macedonia </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50</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l" fontAlgn="b">
                        <a:buNone/>
                      </a:pPr>
                      <a:r>
                        <a:rPr lang="en-US" sz="1150" u="none" strike="noStrike">
                          <a:effectLst/>
                        </a:rPr>
                        <a:t>NIS - Serbia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Oil &amp; Gas</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fontAlgn="b">
                        <a:buNone/>
                      </a:pPr>
                      <a:r>
                        <a:rPr lang="en-US" sz="1150" u="none" strike="noStrike">
                          <a:effectLst/>
                        </a:rPr>
                        <a:t>Serbia</a:t>
                      </a:r>
                      <a:endParaRPr lang="en-US" sz="1150" b="0" i="0" u="none" strike="noStrike">
                        <a:solidFill>
                          <a:srgbClr val="000000"/>
                        </a:solidFill>
                        <a:effectLst/>
                        <a:latin typeface="Aptos Narrow" panose="020B0004020202020204" pitchFamily="34" charset="0"/>
                      </a:endParaRPr>
                    </a:p>
                  </a:txBody>
                  <a:tcPr marL="4266" marR="4266" marT="4266"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279389914"/>
                  </a:ext>
                </a:extLst>
              </a:tr>
            </a:tbl>
          </a:graphicData>
        </a:graphic>
      </p:graphicFrame>
    </p:spTree>
    <p:extLst>
      <p:ext uri="{BB962C8B-B14F-4D97-AF65-F5344CB8AC3E}">
        <p14:creationId xmlns:p14="http://schemas.microsoft.com/office/powerpoint/2010/main" val="1824149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47CD3-D549-C5C8-F5BE-F85914A8ED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70A4F0-8272-C569-286E-37032BF86223}"/>
              </a:ext>
            </a:extLst>
          </p:cNvPr>
          <p:cNvSpPr>
            <a:spLocks noGrp="1"/>
          </p:cNvSpPr>
          <p:nvPr>
            <p:ph type="title"/>
          </p:nvPr>
        </p:nvSpPr>
        <p:spPr>
          <a:xfrm>
            <a:off x="76200" y="155576"/>
            <a:ext cx="11470758" cy="520700"/>
          </a:xfrm>
        </p:spPr>
        <p:txBody>
          <a:bodyPr>
            <a:normAutofit fontScale="90000"/>
          </a:bodyPr>
          <a:lstStyle/>
          <a:p>
            <a:r>
              <a:rPr lang="en-US" sz="2800"/>
              <a:t>ESG and Sustainability Reporting Initiatives – Understanding Sample Universe and Data</a:t>
            </a:r>
          </a:p>
        </p:txBody>
      </p:sp>
      <p:cxnSp>
        <p:nvCxnSpPr>
          <p:cNvPr id="5" name="Straight Connector 4">
            <a:extLst>
              <a:ext uri="{FF2B5EF4-FFF2-40B4-BE49-F238E27FC236}">
                <a16:creationId xmlns:a16="http://schemas.microsoft.com/office/drawing/2014/main" id="{F6501148-D0CC-3248-33F6-8C20144A4433}"/>
              </a:ext>
            </a:extLst>
          </p:cNvPr>
          <p:cNvCxnSpPr/>
          <p:nvPr/>
        </p:nvCxnSpPr>
        <p:spPr>
          <a:xfrm>
            <a:off x="171450" y="676276"/>
            <a:ext cx="11795760" cy="0"/>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BC2979C8-AE13-4027-0D8D-371DEB4E018B}"/>
              </a:ext>
            </a:extLst>
          </p:cNvPr>
          <p:cNvCxnSpPr/>
          <p:nvPr/>
        </p:nvCxnSpPr>
        <p:spPr>
          <a:xfrm>
            <a:off x="1457325" y="6219826"/>
            <a:ext cx="10515600" cy="0"/>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9F31A642-EEB0-EA84-2E09-FB4D02EA4BA5}"/>
              </a:ext>
            </a:extLst>
          </p:cNvPr>
          <p:cNvSpPr txBox="1"/>
          <p:nvPr/>
        </p:nvSpPr>
        <p:spPr>
          <a:xfrm>
            <a:off x="201143" y="740842"/>
            <a:ext cx="5551955" cy="646331"/>
          </a:xfrm>
          <a:prstGeom prst="rect">
            <a:avLst/>
          </a:prstGeom>
          <a:noFill/>
        </p:spPr>
        <p:txBody>
          <a:bodyPr wrap="square" rtlCol="0">
            <a:spAutoFit/>
          </a:bodyPr>
          <a:lstStyle/>
          <a:p>
            <a:pPr algn="just"/>
            <a:r>
              <a:rPr lang="en-US" b="1">
                <a:solidFill>
                  <a:schemeClr val="bg1">
                    <a:lumMod val="50000"/>
                  </a:schemeClr>
                </a:solidFill>
              </a:rPr>
              <a:t>Sample Universe Companies Ownership Breakdown</a:t>
            </a:r>
          </a:p>
        </p:txBody>
      </p:sp>
      <p:graphicFrame>
        <p:nvGraphicFramePr>
          <p:cNvPr id="3" name="Chart 2">
            <a:extLst>
              <a:ext uri="{FF2B5EF4-FFF2-40B4-BE49-F238E27FC236}">
                <a16:creationId xmlns:a16="http://schemas.microsoft.com/office/drawing/2014/main" id="{5FF4A916-4EA9-AB19-9F29-FDA8001356E8}"/>
              </a:ext>
            </a:extLst>
          </p:cNvPr>
          <p:cNvGraphicFramePr>
            <a:graphicFrameLocks/>
          </p:cNvGraphicFramePr>
          <p:nvPr>
            <p:extLst>
              <p:ext uri="{D42A27DB-BD31-4B8C-83A1-F6EECF244321}">
                <p14:modId xmlns:p14="http://schemas.microsoft.com/office/powerpoint/2010/main" val="4142118809"/>
              </p:ext>
            </p:extLst>
          </p:nvPr>
        </p:nvGraphicFramePr>
        <p:xfrm>
          <a:off x="201143" y="1268386"/>
          <a:ext cx="5380501" cy="4782094"/>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92DCAED6-E492-CA60-08D1-B0EA937885FA}"/>
              </a:ext>
            </a:extLst>
          </p:cNvPr>
          <p:cNvCxnSpPr/>
          <p:nvPr/>
        </p:nvCxnSpPr>
        <p:spPr>
          <a:xfrm>
            <a:off x="5753100" y="851428"/>
            <a:ext cx="0" cy="5082647"/>
          </a:xfrm>
          <a:prstGeom prst="line">
            <a:avLst/>
          </a:prstGeom>
          <a:ln w="381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E6ED25C8-2ACA-190C-7DBB-5EEEC602612E}"/>
              </a:ext>
            </a:extLst>
          </p:cNvPr>
          <p:cNvSpPr txBox="1"/>
          <p:nvPr/>
        </p:nvSpPr>
        <p:spPr>
          <a:xfrm>
            <a:off x="704851" y="5974317"/>
            <a:ext cx="5048248" cy="230832"/>
          </a:xfrm>
          <a:prstGeom prst="rect">
            <a:avLst/>
          </a:prstGeom>
          <a:noFill/>
        </p:spPr>
        <p:txBody>
          <a:bodyPr wrap="square" numCol="1" rtlCol="0">
            <a:spAutoFit/>
          </a:bodyPr>
          <a:lstStyle/>
          <a:p>
            <a:pPr algn="r"/>
            <a:r>
              <a:rPr lang="en-US" sz="900"/>
              <a:t>This includes both direct and indirect shareholding, i.e. Parent Company or Ultimate Beneficiary</a:t>
            </a:r>
            <a:endParaRPr lang="en-US" sz="1100"/>
          </a:p>
        </p:txBody>
      </p:sp>
      <p:graphicFrame>
        <p:nvGraphicFramePr>
          <p:cNvPr id="4" name="Chart 3">
            <a:extLst>
              <a:ext uri="{FF2B5EF4-FFF2-40B4-BE49-F238E27FC236}">
                <a16:creationId xmlns:a16="http://schemas.microsoft.com/office/drawing/2014/main" id="{42D09FCD-2CE7-B030-5888-77F003BBF084}"/>
              </a:ext>
            </a:extLst>
          </p:cNvPr>
          <p:cNvGraphicFramePr>
            <a:graphicFrameLocks/>
          </p:cNvGraphicFramePr>
          <p:nvPr/>
        </p:nvGraphicFramePr>
        <p:xfrm>
          <a:off x="6344769" y="1323976"/>
          <a:ext cx="5508535" cy="4351359"/>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a:extLst>
              <a:ext uri="{FF2B5EF4-FFF2-40B4-BE49-F238E27FC236}">
                <a16:creationId xmlns:a16="http://schemas.microsoft.com/office/drawing/2014/main" id="{666E6842-B2EB-9FD9-9985-054A6C2DD4F5}"/>
              </a:ext>
            </a:extLst>
          </p:cNvPr>
          <p:cNvSpPr txBox="1"/>
          <p:nvPr/>
        </p:nvSpPr>
        <p:spPr>
          <a:xfrm>
            <a:off x="5906618" y="740842"/>
            <a:ext cx="5551955" cy="369332"/>
          </a:xfrm>
          <a:prstGeom prst="rect">
            <a:avLst/>
          </a:prstGeom>
          <a:noFill/>
        </p:spPr>
        <p:txBody>
          <a:bodyPr wrap="square" rtlCol="0">
            <a:spAutoFit/>
          </a:bodyPr>
          <a:lstStyle/>
          <a:p>
            <a:pPr algn="just"/>
            <a:r>
              <a:rPr lang="en-US" b="1">
                <a:solidFill>
                  <a:schemeClr val="bg1">
                    <a:lumMod val="50000"/>
                  </a:schemeClr>
                </a:solidFill>
              </a:rPr>
              <a:t>Sector-Wise Distribution of Sample Universe</a:t>
            </a:r>
          </a:p>
        </p:txBody>
      </p:sp>
    </p:spTree>
    <p:extLst>
      <p:ext uri="{BB962C8B-B14F-4D97-AF65-F5344CB8AC3E}">
        <p14:creationId xmlns:p14="http://schemas.microsoft.com/office/powerpoint/2010/main" val="1291181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FF3BA-6241-8123-98DA-DC9C67F0DF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9E10C1-7211-3C69-36F8-AA8CBC5441C8}"/>
              </a:ext>
            </a:extLst>
          </p:cNvPr>
          <p:cNvSpPr>
            <a:spLocks noGrp="1"/>
          </p:cNvSpPr>
          <p:nvPr>
            <p:ph type="title"/>
          </p:nvPr>
        </p:nvSpPr>
        <p:spPr>
          <a:xfrm>
            <a:off x="76199" y="155576"/>
            <a:ext cx="10934701" cy="520700"/>
          </a:xfrm>
        </p:spPr>
        <p:txBody>
          <a:bodyPr>
            <a:normAutofit/>
          </a:bodyPr>
          <a:lstStyle/>
          <a:p>
            <a:r>
              <a:rPr lang="en-US" sz="2800"/>
              <a:t>ESG and Sustainability Reporting Initiatives – Methodology and ESG Scoring </a:t>
            </a:r>
          </a:p>
        </p:txBody>
      </p:sp>
      <p:cxnSp>
        <p:nvCxnSpPr>
          <p:cNvPr id="5" name="Straight Connector 4">
            <a:extLst>
              <a:ext uri="{FF2B5EF4-FFF2-40B4-BE49-F238E27FC236}">
                <a16:creationId xmlns:a16="http://schemas.microsoft.com/office/drawing/2014/main" id="{2A2BE620-5E46-271F-2252-BEB6C3C7391C}"/>
              </a:ext>
            </a:extLst>
          </p:cNvPr>
          <p:cNvCxnSpPr/>
          <p:nvPr/>
        </p:nvCxnSpPr>
        <p:spPr>
          <a:xfrm>
            <a:off x="171450" y="676276"/>
            <a:ext cx="11795760" cy="0"/>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30CCEDDB-849E-0E51-6DF7-0DA7D845658C}"/>
              </a:ext>
            </a:extLst>
          </p:cNvPr>
          <p:cNvCxnSpPr/>
          <p:nvPr/>
        </p:nvCxnSpPr>
        <p:spPr>
          <a:xfrm>
            <a:off x="1457325" y="6219826"/>
            <a:ext cx="10515600" cy="0"/>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E00462EB-A9E8-2512-3D63-06528478B2FF}"/>
              </a:ext>
            </a:extLst>
          </p:cNvPr>
          <p:cNvSpPr txBox="1"/>
          <p:nvPr/>
        </p:nvSpPr>
        <p:spPr>
          <a:xfrm>
            <a:off x="152161" y="774113"/>
            <a:ext cx="5468520" cy="1239698"/>
          </a:xfrm>
          <a:prstGeom prst="rect">
            <a:avLst/>
          </a:prstGeom>
          <a:noFill/>
        </p:spPr>
        <p:txBody>
          <a:bodyPr wrap="square" lIns="91440" tIns="45720" rIns="91440" bIns="45720" rtlCol="0" anchor="t">
            <a:spAutoFit/>
          </a:bodyPr>
          <a:lstStyle/>
          <a:p>
            <a:pPr algn="just"/>
            <a:r>
              <a:rPr lang="en-US" sz="1600" b="1" dirty="0">
                <a:solidFill>
                  <a:schemeClr val="bg1">
                    <a:lumMod val="50000"/>
                  </a:schemeClr>
                </a:solidFill>
              </a:rPr>
              <a:t>Approach Overview</a:t>
            </a:r>
          </a:p>
          <a:p>
            <a:pPr marL="285750" indent="-285750" algn="just">
              <a:lnSpc>
                <a:spcPct val="150000"/>
              </a:lnSpc>
              <a:buFont typeface="Arial" panose="020B0604020202020204" pitchFamily="34" charset="0"/>
              <a:buChar char="•"/>
            </a:pPr>
            <a:r>
              <a:rPr lang="en-US" sz="1000" b="1" dirty="0"/>
              <a:t>Longitudinal panel study </a:t>
            </a:r>
            <a:r>
              <a:rPr lang="en-US" sz="1000" dirty="0"/>
              <a:t>of ESG reporting trends</a:t>
            </a:r>
          </a:p>
          <a:p>
            <a:pPr marL="285750" indent="-285750" algn="just">
              <a:lnSpc>
                <a:spcPct val="150000"/>
              </a:lnSpc>
              <a:buFont typeface="Arial" panose="020B0604020202020204" pitchFamily="34" charset="0"/>
              <a:buChar char="•"/>
            </a:pPr>
            <a:r>
              <a:rPr lang="en-US" sz="1000" b="1" dirty="0"/>
              <a:t>Time frame: </a:t>
            </a:r>
            <a:r>
              <a:rPr lang="en-US" sz="1000" dirty="0"/>
              <a:t>2013–2025</a:t>
            </a:r>
          </a:p>
          <a:p>
            <a:pPr marL="285750" indent="-285750" algn="just">
              <a:lnSpc>
                <a:spcPct val="150000"/>
              </a:lnSpc>
              <a:buFont typeface="Arial" panose="020B0604020202020204" pitchFamily="34" charset="0"/>
              <a:buChar char="•"/>
            </a:pPr>
            <a:r>
              <a:rPr lang="en-US" sz="1000" b="1" dirty="0"/>
              <a:t>Geographic scope: </a:t>
            </a:r>
            <a:r>
              <a:rPr lang="en-US" sz="1000" dirty="0"/>
              <a:t>Western Balkans Region </a:t>
            </a:r>
          </a:p>
          <a:p>
            <a:pPr marL="285750" indent="-285750" algn="just">
              <a:lnSpc>
                <a:spcPct val="150000"/>
              </a:lnSpc>
              <a:buFont typeface="Arial" panose="020B0604020202020204" pitchFamily="34" charset="0"/>
              <a:buChar char="•"/>
            </a:pPr>
            <a:r>
              <a:rPr lang="en-US" sz="1000" b="1" dirty="0"/>
              <a:t>Sample: </a:t>
            </a:r>
            <a:r>
              <a:rPr lang="en-US" sz="1000" dirty="0"/>
              <a:t>50 companies across sectors (focus on consistency and disclosure maturity)</a:t>
            </a:r>
          </a:p>
        </p:txBody>
      </p:sp>
      <p:sp>
        <p:nvSpPr>
          <p:cNvPr id="41" name="TextBox 40">
            <a:extLst>
              <a:ext uri="{FF2B5EF4-FFF2-40B4-BE49-F238E27FC236}">
                <a16:creationId xmlns:a16="http://schemas.microsoft.com/office/drawing/2014/main" id="{FDE5F1AB-67D3-F539-3D6B-7CCDE2EC2A77}"/>
              </a:ext>
            </a:extLst>
          </p:cNvPr>
          <p:cNvSpPr txBox="1"/>
          <p:nvPr/>
        </p:nvSpPr>
        <p:spPr>
          <a:xfrm>
            <a:off x="152161" y="2189885"/>
            <a:ext cx="4500270" cy="338554"/>
          </a:xfrm>
          <a:prstGeom prst="rect">
            <a:avLst/>
          </a:prstGeom>
          <a:noFill/>
        </p:spPr>
        <p:txBody>
          <a:bodyPr wrap="square" rtlCol="0">
            <a:spAutoFit/>
          </a:bodyPr>
          <a:lstStyle/>
          <a:p>
            <a:pPr algn="just"/>
            <a:r>
              <a:rPr lang="en-US" sz="1600" b="1">
                <a:solidFill>
                  <a:schemeClr val="bg1">
                    <a:lumMod val="50000"/>
                  </a:schemeClr>
                </a:solidFill>
              </a:rPr>
              <a:t>SDG Mapping </a:t>
            </a:r>
          </a:p>
        </p:txBody>
      </p:sp>
      <p:pic>
        <p:nvPicPr>
          <p:cNvPr id="4" name="Picture 6" descr="SDG 2 Zero Hunger • Grantham Centre for ...">
            <a:extLst>
              <a:ext uri="{FF2B5EF4-FFF2-40B4-BE49-F238E27FC236}">
                <a16:creationId xmlns:a16="http://schemas.microsoft.com/office/drawing/2014/main" id="{A57E615F-6C45-525C-BD04-0066287CC4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73" y="2581275"/>
            <a:ext cx="502920" cy="5029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ustainable Development Goal 3 - Wikipedia">
            <a:extLst>
              <a:ext uri="{FF2B5EF4-FFF2-40B4-BE49-F238E27FC236}">
                <a16:creationId xmlns:a16="http://schemas.microsoft.com/office/drawing/2014/main" id="{CD1F52FD-F6D0-AECF-7AB2-679822AB46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873" y="3177540"/>
            <a:ext cx="502920" cy="5029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Sustainable Development Goal 12 - Wikipedia">
            <a:extLst>
              <a:ext uri="{FF2B5EF4-FFF2-40B4-BE49-F238E27FC236}">
                <a16:creationId xmlns:a16="http://schemas.microsoft.com/office/drawing/2014/main" id="{8827F947-3F84-29FD-BFC9-C702E76BE5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571" y="3773805"/>
            <a:ext cx="502920" cy="5029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File:Sustainable Development Goal ...">
            <a:extLst>
              <a:ext uri="{FF2B5EF4-FFF2-40B4-BE49-F238E27FC236}">
                <a16:creationId xmlns:a16="http://schemas.microsoft.com/office/drawing/2014/main" id="{F1FEDEED-92AF-8CBD-5896-81249CFB7A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571" y="4374667"/>
            <a:ext cx="502920" cy="5029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Goal 8 | Department of Economic and ...">
            <a:extLst>
              <a:ext uri="{FF2B5EF4-FFF2-40B4-BE49-F238E27FC236}">
                <a16:creationId xmlns:a16="http://schemas.microsoft.com/office/drawing/2014/main" id="{4D8A5D9E-8A40-0636-98F5-FE5254C464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1571" y="2581275"/>
            <a:ext cx="502920" cy="50292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4" descr="Goal 14 | Department of Economic and ...">
            <a:extLst>
              <a:ext uri="{FF2B5EF4-FFF2-40B4-BE49-F238E27FC236}">
                <a16:creationId xmlns:a16="http://schemas.microsoft.com/office/drawing/2014/main" id="{41D90EF8-5C0F-D227-BE82-25BE34DB13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5210" y="2581275"/>
            <a:ext cx="502920" cy="50292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Goal 15 | Department of Economic and ...">
            <a:extLst>
              <a:ext uri="{FF2B5EF4-FFF2-40B4-BE49-F238E27FC236}">
                <a16:creationId xmlns:a16="http://schemas.microsoft.com/office/drawing/2014/main" id="{3276BBEF-5F14-CDC1-44FA-69E3FF543B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8720" y="3177540"/>
            <a:ext cx="502920" cy="50292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8" descr="SDGs | KnowSDGs">
            <a:extLst>
              <a:ext uri="{FF2B5EF4-FFF2-40B4-BE49-F238E27FC236}">
                <a16:creationId xmlns:a16="http://schemas.microsoft.com/office/drawing/2014/main" id="{CA0769E7-B547-E857-E52D-618AB4E74C6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59481" y="3773886"/>
            <a:ext cx="502920" cy="50292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BF674176-82B7-F87A-A704-805475B9163E}"/>
              </a:ext>
            </a:extLst>
          </p:cNvPr>
          <p:cNvSpPr txBox="1"/>
          <p:nvPr/>
        </p:nvSpPr>
        <p:spPr>
          <a:xfrm>
            <a:off x="2068374" y="5195606"/>
            <a:ext cx="1676822" cy="307777"/>
          </a:xfrm>
          <a:prstGeom prst="rect">
            <a:avLst/>
          </a:prstGeom>
          <a:solidFill>
            <a:srgbClr val="FFC000"/>
          </a:solidFill>
        </p:spPr>
        <p:txBody>
          <a:bodyPr wrap="square" rtlCol="0">
            <a:noAutofit/>
          </a:bodyPr>
          <a:lstStyle/>
          <a:p>
            <a:pPr algn="ctr"/>
            <a:r>
              <a:rPr lang="en-US" altLang="ko-KR" sz="1400" b="1">
                <a:solidFill>
                  <a:schemeClr val="bg1"/>
                </a:solidFill>
                <a:cs typeface="Arial" pitchFamily="34" charset="0"/>
              </a:rPr>
              <a:t>Social</a:t>
            </a:r>
            <a:endParaRPr lang="ko-KR" altLang="en-US" sz="1400" b="1">
              <a:solidFill>
                <a:schemeClr val="bg1"/>
              </a:solidFill>
              <a:cs typeface="Arial" pitchFamily="34" charset="0"/>
            </a:endParaRPr>
          </a:p>
        </p:txBody>
      </p:sp>
      <p:sp>
        <p:nvSpPr>
          <p:cNvPr id="37" name="TextBox 36">
            <a:extLst>
              <a:ext uri="{FF2B5EF4-FFF2-40B4-BE49-F238E27FC236}">
                <a16:creationId xmlns:a16="http://schemas.microsoft.com/office/drawing/2014/main" id="{AA0241C5-E436-04CC-C7EF-23D70088D6B0}"/>
              </a:ext>
            </a:extLst>
          </p:cNvPr>
          <p:cNvSpPr txBox="1"/>
          <p:nvPr/>
        </p:nvSpPr>
        <p:spPr>
          <a:xfrm>
            <a:off x="210057" y="5191753"/>
            <a:ext cx="1661579" cy="307777"/>
          </a:xfrm>
          <a:prstGeom prst="rect">
            <a:avLst/>
          </a:prstGeom>
          <a:solidFill>
            <a:srgbClr val="00B050"/>
          </a:solidFill>
        </p:spPr>
        <p:txBody>
          <a:bodyPr wrap="square" rtlCol="0">
            <a:noAutofit/>
          </a:bodyPr>
          <a:lstStyle/>
          <a:p>
            <a:pPr algn="ctr"/>
            <a:r>
              <a:rPr lang="en-US" altLang="ko-KR" sz="1400" b="1">
                <a:solidFill>
                  <a:schemeClr val="bg1"/>
                </a:solidFill>
                <a:ea typeface="Adobe Song Std L" panose="02020300000000000000" pitchFamily="18" charset="-128"/>
                <a:cs typeface="Arial" pitchFamily="34" charset="0"/>
              </a:rPr>
              <a:t>Environment</a:t>
            </a:r>
          </a:p>
        </p:txBody>
      </p:sp>
      <p:sp>
        <p:nvSpPr>
          <p:cNvPr id="38" name="TextBox 37">
            <a:extLst>
              <a:ext uri="{FF2B5EF4-FFF2-40B4-BE49-F238E27FC236}">
                <a16:creationId xmlns:a16="http://schemas.microsoft.com/office/drawing/2014/main" id="{2113211A-3D6F-5BC8-DD32-3AAB7800264F}"/>
              </a:ext>
            </a:extLst>
          </p:cNvPr>
          <p:cNvSpPr txBox="1"/>
          <p:nvPr/>
        </p:nvSpPr>
        <p:spPr>
          <a:xfrm>
            <a:off x="3928076" y="5192381"/>
            <a:ext cx="1620815" cy="307777"/>
          </a:xfrm>
          <a:prstGeom prst="rect">
            <a:avLst/>
          </a:prstGeom>
          <a:solidFill>
            <a:srgbClr val="D0A650"/>
          </a:solidFill>
        </p:spPr>
        <p:txBody>
          <a:bodyPr wrap="square" rtlCol="0">
            <a:noAutofit/>
          </a:bodyPr>
          <a:lstStyle/>
          <a:p>
            <a:pPr algn="ctr"/>
            <a:r>
              <a:rPr lang="en-US" altLang="ko-KR" sz="1400" b="1">
                <a:solidFill>
                  <a:schemeClr val="bg1"/>
                </a:solidFill>
                <a:cs typeface="Arial" pitchFamily="34" charset="0"/>
              </a:rPr>
              <a:t>Governance</a:t>
            </a:r>
          </a:p>
        </p:txBody>
      </p:sp>
      <p:pic>
        <p:nvPicPr>
          <p:cNvPr id="1026" name="Picture 2" descr="Sustainable Development Goal 6 - Wikipedia">
            <a:extLst>
              <a:ext uri="{FF2B5EF4-FFF2-40B4-BE49-F238E27FC236}">
                <a16:creationId xmlns:a16="http://schemas.microsoft.com/office/drawing/2014/main" id="{60934035-CF3D-1CD5-E591-618927F6064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0057" y="3773805"/>
            <a:ext cx="502920" cy="5029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stainable Development Goal 7 - Wikipedia">
            <a:extLst>
              <a:ext uri="{FF2B5EF4-FFF2-40B4-BE49-F238E27FC236}">
                <a16:creationId xmlns:a16="http://schemas.microsoft.com/office/drawing/2014/main" id="{47AEA6B1-B8A9-EC29-E09B-255C7525FBD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0057" y="4370070"/>
            <a:ext cx="502920" cy="50292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Sustainable Development Goal 11 - Wikipedia">
            <a:extLst>
              <a:ext uri="{FF2B5EF4-FFF2-40B4-BE49-F238E27FC236}">
                <a16:creationId xmlns:a16="http://schemas.microsoft.com/office/drawing/2014/main" id="{074DEB69-9A07-2548-474C-9D59A5A22A9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1571" y="3186236"/>
            <a:ext cx="502920" cy="502920"/>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Connector 42">
            <a:extLst>
              <a:ext uri="{FF2B5EF4-FFF2-40B4-BE49-F238E27FC236}">
                <a16:creationId xmlns:a16="http://schemas.microsoft.com/office/drawing/2014/main" id="{EB7A6383-864E-57E6-91E6-9066A7E2E09F}"/>
              </a:ext>
            </a:extLst>
          </p:cNvPr>
          <p:cNvCxnSpPr>
            <a:cxnSpLocks/>
          </p:cNvCxnSpPr>
          <p:nvPr/>
        </p:nvCxnSpPr>
        <p:spPr>
          <a:xfrm>
            <a:off x="1944031" y="2447925"/>
            <a:ext cx="0" cy="3167886"/>
          </a:xfrm>
          <a:prstGeom prst="line">
            <a:avLst/>
          </a:prstGeom>
          <a:ln w="28575">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49" name="Picture 6" descr="SDG 2 Zero Hunger • Grantham Centre for ...">
            <a:extLst>
              <a:ext uri="{FF2B5EF4-FFF2-40B4-BE49-F238E27FC236}">
                <a16:creationId xmlns:a16="http://schemas.microsoft.com/office/drawing/2014/main" id="{BD0AAAAC-C9AA-E569-9C1D-2817EC83E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968" y="3185262"/>
            <a:ext cx="502920" cy="50292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Sustainable Development Goal 3 - Wikipedia">
            <a:extLst>
              <a:ext uri="{FF2B5EF4-FFF2-40B4-BE49-F238E27FC236}">
                <a16:creationId xmlns:a16="http://schemas.microsoft.com/office/drawing/2014/main" id="{892316A6-0425-C677-CDBA-383A31D8DE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1326" y="3768882"/>
            <a:ext cx="502920" cy="50292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0" descr="Sustainable Development Goal 12 - Wikipedia">
            <a:extLst>
              <a:ext uri="{FF2B5EF4-FFF2-40B4-BE49-F238E27FC236}">
                <a16:creationId xmlns:a16="http://schemas.microsoft.com/office/drawing/2014/main" id="{F5E6BE3C-4F05-0217-BDF7-7EEDC56A22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4254" y="4374667"/>
            <a:ext cx="502920" cy="50292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2" descr="Goal 8 | Department of Economic and ...">
            <a:extLst>
              <a:ext uri="{FF2B5EF4-FFF2-40B4-BE49-F238E27FC236}">
                <a16:creationId xmlns:a16="http://schemas.microsoft.com/office/drawing/2014/main" id="{526EBA47-2BBB-E14F-7FD7-CA0120EE97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6284" y="3175873"/>
            <a:ext cx="502920" cy="50292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8" descr="SDGs | KnowSDGs">
            <a:extLst>
              <a:ext uri="{FF2B5EF4-FFF2-40B4-BE49-F238E27FC236}">
                <a16:creationId xmlns:a16="http://schemas.microsoft.com/office/drawing/2014/main" id="{2ABC4799-D831-7F7F-EDBA-90459E54FC0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42275" y="3171543"/>
            <a:ext cx="502920" cy="5029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8" descr="Sustainable Development Goal 1 - Wikipedia">
            <a:extLst>
              <a:ext uri="{FF2B5EF4-FFF2-40B4-BE49-F238E27FC236}">
                <a16:creationId xmlns:a16="http://schemas.microsoft.com/office/drawing/2014/main" id="{ADB93EC2-B217-0B4F-CEA8-E9FA4185E00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78586" y="2581275"/>
            <a:ext cx="502920" cy="5051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ustainable Development Goal 4 - Wikipedia">
            <a:extLst>
              <a:ext uri="{FF2B5EF4-FFF2-40B4-BE49-F238E27FC236}">
                <a16:creationId xmlns:a16="http://schemas.microsoft.com/office/drawing/2014/main" id="{6D4EC380-05B0-0B33-5FF5-4DDF37D165F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77560" y="4367663"/>
            <a:ext cx="502920" cy="50292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ustainable Development Goal 5 - Wikipedia">
            <a:extLst>
              <a:ext uri="{FF2B5EF4-FFF2-40B4-BE49-F238E27FC236}">
                <a16:creationId xmlns:a16="http://schemas.microsoft.com/office/drawing/2014/main" id="{1BB3746E-886A-8E4B-8746-84F548D57E8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56284" y="2586375"/>
            <a:ext cx="502920" cy="50292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ustainable Development Goal 10 - Wikipedia">
            <a:extLst>
              <a:ext uri="{FF2B5EF4-FFF2-40B4-BE49-F238E27FC236}">
                <a16:creationId xmlns:a16="http://schemas.microsoft.com/office/drawing/2014/main" id="{47FF4ED1-7BEB-4B51-5D5A-153FC3C71A9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62310" y="3773805"/>
            <a:ext cx="502920" cy="50292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File:Sustainable Development Goal 16 ...">
            <a:extLst>
              <a:ext uri="{FF2B5EF4-FFF2-40B4-BE49-F238E27FC236}">
                <a16:creationId xmlns:a16="http://schemas.microsoft.com/office/drawing/2014/main" id="{5418634F-75C6-A444-6271-D90BA696987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42275" y="2576492"/>
            <a:ext cx="502920" cy="502920"/>
          </a:xfrm>
          <a:prstGeom prst="rect">
            <a:avLst/>
          </a:prstGeom>
          <a:noFill/>
          <a:extLst>
            <a:ext uri="{909E8E84-426E-40DD-AFC4-6F175D3DCCD1}">
              <a14:hiddenFill xmlns:a14="http://schemas.microsoft.com/office/drawing/2010/main">
                <a:solidFill>
                  <a:srgbClr val="FFFFFF"/>
                </a:solidFill>
              </a14:hiddenFill>
            </a:ext>
          </a:extLst>
        </p:spPr>
      </p:pic>
      <p:cxnSp>
        <p:nvCxnSpPr>
          <p:cNvPr id="1029" name="Straight Connector 1028">
            <a:extLst>
              <a:ext uri="{FF2B5EF4-FFF2-40B4-BE49-F238E27FC236}">
                <a16:creationId xmlns:a16="http://schemas.microsoft.com/office/drawing/2014/main" id="{A0CF54C2-D7ED-18EC-1EC4-12C49A208F97}"/>
              </a:ext>
            </a:extLst>
          </p:cNvPr>
          <p:cNvCxnSpPr>
            <a:cxnSpLocks/>
          </p:cNvCxnSpPr>
          <p:nvPr/>
        </p:nvCxnSpPr>
        <p:spPr>
          <a:xfrm>
            <a:off x="3810931" y="2447925"/>
            <a:ext cx="0" cy="3167886"/>
          </a:xfrm>
          <a:prstGeom prst="line">
            <a:avLst/>
          </a:prstGeom>
          <a:ln w="28575">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1035" name="Picture 16" descr="Sustainable Development Goal 5 - Wikipedia">
            <a:extLst>
              <a:ext uri="{FF2B5EF4-FFF2-40B4-BE49-F238E27FC236}">
                <a16:creationId xmlns:a16="http://schemas.microsoft.com/office/drawing/2014/main" id="{C757B648-126D-9D8C-2F53-95452BB449A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28075" y="2578580"/>
            <a:ext cx="502920" cy="50292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0" descr="Sustainable Development Goal 12 - Wikipedia">
            <a:extLst>
              <a:ext uri="{FF2B5EF4-FFF2-40B4-BE49-F238E27FC236}">
                <a16:creationId xmlns:a16="http://schemas.microsoft.com/office/drawing/2014/main" id="{E51F3DA1-4B62-84A2-10D1-256C6A4D5E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9111" y="2576492"/>
            <a:ext cx="502920" cy="50292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8" descr="SDGs | KnowSDGs">
            <a:extLst>
              <a:ext uri="{FF2B5EF4-FFF2-40B4-BE49-F238E27FC236}">
                <a16:creationId xmlns:a16="http://schemas.microsoft.com/office/drawing/2014/main" id="{55D4F711-2A04-D7C0-D121-FC5B6D3DADC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45975" y="2576492"/>
            <a:ext cx="502920" cy="502920"/>
          </a:xfrm>
          <a:prstGeom prst="rect">
            <a:avLst/>
          </a:prstGeom>
          <a:noFill/>
          <a:extLst>
            <a:ext uri="{909E8E84-426E-40DD-AFC4-6F175D3DCCD1}">
              <a14:hiddenFill xmlns:a14="http://schemas.microsoft.com/office/drawing/2010/main">
                <a:solidFill>
                  <a:srgbClr val="FFFFFF"/>
                </a:solidFill>
              </a14:hiddenFill>
            </a:ext>
          </a:extLst>
        </p:spPr>
      </p:pic>
      <p:cxnSp>
        <p:nvCxnSpPr>
          <p:cNvPr id="1041" name="Straight Connector 1040">
            <a:extLst>
              <a:ext uri="{FF2B5EF4-FFF2-40B4-BE49-F238E27FC236}">
                <a16:creationId xmlns:a16="http://schemas.microsoft.com/office/drawing/2014/main" id="{DB56F095-9B9D-D76D-5B0E-56A44B438504}"/>
              </a:ext>
            </a:extLst>
          </p:cNvPr>
          <p:cNvCxnSpPr>
            <a:cxnSpLocks/>
          </p:cNvCxnSpPr>
          <p:nvPr/>
        </p:nvCxnSpPr>
        <p:spPr>
          <a:xfrm>
            <a:off x="5620681" y="2447925"/>
            <a:ext cx="0" cy="3167886"/>
          </a:xfrm>
          <a:prstGeom prst="line">
            <a:avLst/>
          </a:prstGeom>
          <a:ln w="28575">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43" name="TextBox 1042">
            <a:extLst>
              <a:ext uri="{FF2B5EF4-FFF2-40B4-BE49-F238E27FC236}">
                <a16:creationId xmlns:a16="http://schemas.microsoft.com/office/drawing/2014/main" id="{5AB2EF75-B5F3-65B8-5E9B-69381BCED45E}"/>
              </a:ext>
            </a:extLst>
          </p:cNvPr>
          <p:cNvSpPr txBox="1"/>
          <p:nvPr/>
        </p:nvSpPr>
        <p:spPr>
          <a:xfrm>
            <a:off x="5716550" y="771556"/>
            <a:ext cx="6421348" cy="1147365"/>
          </a:xfrm>
          <a:prstGeom prst="rect">
            <a:avLst/>
          </a:prstGeom>
          <a:noFill/>
        </p:spPr>
        <p:txBody>
          <a:bodyPr wrap="square" lIns="91440" tIns="45720" rIns="91440" bIns="45720" rtlCol="0" anchor="t">
            <a:spAutoFit/>
          </a:bodyPr>
          <a:lstStyle/>
          <a:p>
            <a:pPr algn="just"/>
            <a:r>
              <a:rPr lang="en-US" sz="1000" b="1">
                <a:solidFill>
                  <a:schemeClr val="bg1">
                    <a:lumMod val="50000"/>
                  </a:schemeClr>
                </a:solidFill>
              </a:rPr>
              <a:t>GRI Standard Scoring &amp; ESG Score Calculation</a:t>
            </a:r>
          </a:p>
          <a:p>
            <a:pPr marL="285750" indent="-285750" algn="just">
              <a:lnSpc>
                <a:spcPct val="150000"/>
              </a:lnSpc>
              <a:buFont typeface="Arial" panose="020B0604020202020204" pitchFamily="34" charset="0"/>
              <a:buChar char="•"/>
            </a:pPr>
            <a:r>
              <a:rPr lang="en-US" sz="1000"/>
              <a:t>A total of </a:t>
            </a:r>
            <a:r>
              <a:rPr lang="en-US" sz="1000" b="1"/>
              <a:t>113 Unique </a:t>
            </a:r>
            <a:r>
              <a:rPr lang="en-US" sz="1000"/>
              <a:t>GRI Standards were observed </a:t>
            </a:r>
          </a:p>
          <a:p>
            <a:pPr marL="285750" indent="-285750" algn="just">
              <a:lnSpc>
                <a:spcPct val="150000"/>
              </a:lnSpc>
              <a:buFont typeface="Arial" panose="020B0604020202020204" pitchFamily="34" charset="0"/>
              <a:buChar char="•"/>
            </a:pPr>
            <a:r>
              <a:rPr lang="en-US" sz="1000" b="1"/>
              <a:t>98 Universal Standards </a:t>
            </a:r>
            <a:r>
              <a:rPr lang="en-US" sz="1000"/>
              <a:t>and </a:t>
            </a:r>
            <a:r>
              <a:rPr lang="en-US" sz="1000" b="1"/>
              <a:t>15 sector specific </a:t>
            </a:r>
            <a:r>
              <a:rPr lang="en-US" sz="1000"/>
              <a:t>standards for </a:t>
            </a:r>
            <a:r>
              <a:rPr lang="en-US" sz="1000">
                <a:hlinkClick r:id="rId19" action="ppaction://hlinksldjump"/>
              </a:rPr>
              <a:t>Financial Services and Oil &amp; Gas Sector</a:t>
            </a:r>
            <a:endParaRPr lang="en-US" sz="1000"/>
          </a:p>
          <a:p>
            <a:pPr marL="285750" indent="-285750" algn="just">
              <a:lnSpc>
                <a:spcPct val="150000"/>
              </a:lnSpc>
              <a:buFont typeface="Arial" panose="020B0604020202020204" pitchFamily="34" charset="0"/>
              <a:buChar char="•"/>
            </a:pPr>
            <a:r>
              <a:rPr lang="en-US" sz="1000"/>
              <a:t>Scoring was based on the </a:t>
            </a:r>
            <a:r>
              <a:rPr lang="en-US" sz="1000">
                <a:hlinkClick r:id="rId20" action="ppaction://hlinksldjump"/>
              </a:rPr>
              <a:t>number of SDGs covered </a:t>
            </a:r>
            <a:r>
              <a:rPr lang="en-US" sz="1000"/>
              <a:t>in each GRI code and further categorized based on E, S and G. </a:t>
            </a:r>
          </a:p>
        </p:txBody>
      </p:sp>
      <p:graphicFrame>
        <p:nvGraphicFramePr>
          <p:cNvPr id="1045" name="Table 1044">
            <a:extLst>
              <a:ext uri="{FF2B5EF4-FFF2-40B4-BE49-F238E27FC236}">
                <a16:creationId xmlns:a16="http://schemas.microsoft.com/office/drawing/2014/main" id="{688F512B-F1CA-DFBD-B355-FF0BDDB8DE13}"/>
              </a:ext>
            </a:extLst>
          </p:cNvPr>
          <p:cNvGraphicFramePr>
            <a:graphicFrameLocks noGrp="1"/>
          </p:cNvGraphicFramePr>
          <p:nvPr>
            <p:extLst>
              <p:ext uri="{D42A27DB-BD31-4B8C-83A1-F6EECF244321}">
                <p14:modId xmlns:p14="http://schemas.microsoft.com/office/powerpoint/2010/main" val="1098135449"/>
              </p:ext>
            </p:extLst>
          </p:nvPr>
        </p:nvGraphicFramePr>
        <p:xfrm>
          <a:off x="5842117" y="2186359"/>
          <a:ext cx="6093993" cy="1341120"/>
        </p:xfrm>
        <a:graphic>
          <a:graphicData uri="http://schemas.openxmlformats.org/drawingml/2006/table">
            <a:tbl>
              <a:tblPr/>
              <a:tblGrid>
                <a:gridCol w="526785">
                  <a:extLst>
                    <a:ext uri="{9D8B030D-6E8A-4147-A177-3AD203B41FA5}">
                      <a16:colId xmlns:a16="http://schemas.microsoft.com/office/drawing/2014/main" val="3376925926"/>
                    </a:ext>
                  </a:extLst>
                </a:gridCol>
                <a:gridCol w="611156">
                  <a:extLst>
                    <a:ext uri="{9D8B030D-6E8A-4147-A177-3AD203B41FA5}">
                      <a16:colId xmlns:a16="http://schemas.microsoft.com/office/drawing/2014/main" val="2928873259"/>
                    </a:ext>
                  </a:extLst>
                </a:gridCol>
                <a:gridCol w="611589">
                  <a:extLst>
                    <a:ext uri="{9D8B030D-6E8A-4147-A177-3AD203B41FA5}">
                      <a16:colId xmlns:a16="http://schemas.microsoft.com/office/drawing/2014/main" val="3727589768"/>
                    </a:ext>
                  </a:extLst>
                </a:gridCol>
                <a:gridCol w="1052623">
                  <a:extLst>
                    <a:ext uri="{9D8B030D-6E8A-4147-A177-3AD203B41FA5}">
                      <a16:colId xmlns:a16="http://schemas.microsoft.com/office/drawing/2014/main" val="3744392086"/>
                    </a:ext>
                  </a:extLst>
                </a:gridCol>
                <a:gridCol w="1097280">
                  <a:extLst>
                    <a:ext uri="{9D8B030D-6E8A-4147-A177-3AD203B41FA5}">
                      <a16:colId xmlns:a16="http://schemas.microsoft.com/office/drawing/2014/main" val="2336964520"/>
                    </a:ext>
                  </a:extLst>
                </a:gridCol>
                <a:gridCol w="1097280">
                  <a:extLst>
                    <a:ext uri="{9D8B030D-6E8A-4147-A177-3AD203B41FA5}">
                      <a16:colId xmlns:a16="http://schemas.microsoft.com/office/drawing/2014/main" val="3362213370"/>
                    </a:ext>
                  </a:extLst>
                </a:gridCol>
                <a:gridCol w="1097280">
                  <a:extLst>
                    <a:ext uri="{9D8B030D-6E8A-4147-A177-3AD203B41FA5}">
                      <a16:colId xmlns:a16="http://schemas.microsoft.com/office/drawing/2014/main" val="2412274460"/>
                    </a:ext>
                  </a:extLst>
                </a:gridCol>
              </a:tblGrid>
              <a:tr h="190500">
                <a:tc>
                  <a:txBody>
                    <a:bodyPr/>
                    <a:lstStyle/>
                    <a:p>
                      <a:pPr algn="l" rtl="0" fontAlgn="base">
                        <a:lnSpc>
                          <a:spcPts val="1350"/>
                        </a:lnSpc>
                        <a:buNone/>
                      </a:pPr>
                      <a:r>
                        <a:rPr lang="en-US" sz="1200" b="1" i="0" err="1">
                          <a:solidFill>
                            <a:schemeClr val="bg1"/>
                          </a:solidFill>
                          <a:effectLst/>
                          <a:latin typeface="Aptos" panose="020B0004020202020204" pitchFamily="34" charset="0"/>
                        </a:rPr>
                        <a:t>S.No</a:t>
                      </a:r>
                      <a:endParaRPr lang="en-US" b="1" i="0">
                        <a:solidFill>
                          <a:schemeClr val="bg1"/>
                        </a:solidFill>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0B4058"/>
                    </a:solidFill>
                  </a:tcPr>
                </a:tc>
                <a:tc>
                  <a:txBody>
                    <a:bodyPr/>
                    <a:lstStyle/>
                    <a:p>
                      <a:pPr algn="l" rtl="0" fontAlgn="base">
                        <a:lnSpc>
                          <a:spcPts val="1350"/>
                        </a:lnSpc>
                        <a:buNone/>
                      </a:pPr>
                      <a:r>
                        <a:rPr lang="en-US" sz="1200" b="1" i="0">
                          <a:solidFill>
                            <a:schemeClr val="bg1"/>
                          </a:solidFill>
                          <a:effectLst/>
                          <a:latin typeface="Aptos" panose="020B0004020202020204" pitchFamily="34" charset="0"/>
                        </a:rPr>
                        <a:t>GRI Code </a:t>
                      </a:r>
                      <a:endParaRPr lang="en-US" b="1" i="0">
                        <a:solidFill>
                          <a:schemeClr val="bg1"/>
                        </a:solidFill>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0B4058"/>
                    </a:solidFill>
                  </a:tcPr>
                </a:tc>
                <a:tc>
                  <a:txBody>
                    <a:bodyPr/>
                    <a:lstStyle/>
                    <a:p>
                      <a:pPr algn="l" rtl="0" fontAlgn="base">
                        <a:lnSpc>
                          <a:spcPts val="1350"/>
                        </a:lnSpc>
                        <a:buNone/>
                      </a:pPr>
                      <a:r>
                        <a:rPr lang="en-US" sz="1200" b="1" i="0">
                          <a:solidFill>
                            <a:schemeClr val="bg1"/>
                          </a:solidFill>
                          <a:effectLst/>
                          <a:latin typeface="Aptos" panose="020B0004020202020204" pitchFamily="34" charset="0"/>
                        </a:rPr>
                        <a:t>GRI Score </a:t>
                      </a:r>
                      <a:endParaRPr lang="en-US" b="1" i="0">
                        <a:solidFill>
                          <a:schemeClr val="bg1"/>
                        </a:solidFill>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0B4058"/>
                    </a:solidFill>
                  </a:tcPr>
                </a:tc>
                <a:tc>
                  <a:txBody>
                    <a:bodyPr/>
                    <a:lstStyle/>
                    <a:p>
                      <a:pPr algn="l" rtl="0" fontAlgn="base">
                        <a:lnSpc>
                          <a:spcPts val="1350"/>
                        </a:lnSpc>
                        <a:buNone/>
                      </a:pPr>
                      <a:r>
                        <a:rPr lang="en-US" sz="1200" b="1" i="0">
                          <a:solidFill>
                            <a:schemeClr val="bg1"/>
                          </a:solidFill>
                          <a:effectLst/>
                          <a:latin typeface="Aptos" panose="020B0004020202020204" pitchFamily="34" charset="0"/>
                        </a:rPr>
                        <a:t>SDG Coverage </a:t>
                      </a:r>
                      <a:endParaRPr lang="en-US" b="1" i="0">
                        <a:solidFill>
                          <a:schemeClr val="bg1"/>
                        </a:solidFill>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0B4058"/>
                    </a:solidFill>
                  </a:tcPr>
                </a:tc>
                <a:tc>
                  <a:txBody>
                    <a:bodyPr/>
                    <a:lstStyle/>
                    <a:p>
                      <a:pPr algn="l" rtl="0" fontAlgn="base">
                        <a:lnSpc>
                          <a:spcPts val="1350"/>
                        </a:lnSpc>
                        <a:buNone/>
                      </a:pPr>
                      <a:r>
                        <a:rPr lang="en-US" sz="1200" b="1" i="0">
                          <a:solidFill>
                            <a:schemeClr val="bg1"/>
                          </a:solidFill>
                          <a:effectLst/>
                          <a:latin typeface="Aptos" panose="020B0004020202020204" pitchFamily="34" charset="0"/>
                        </a:rPr>
                        <a:t>Environment Coverage </a:t>
                      </a:r>
                      <a:endParaRPr lang="en-US" b="1" i="0">
                        <a:solidFill>
                          <a:schemeClr val="bg1"/>
                        </a:solidFill>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0B4058"/>
                    </a:solidFill>
                  </a:tcPr>
                </a:tc>
                <a:tc>
                  <a:txBody>
                    <a:bodyPr/>
                    <a:lstStyle/>
                    <a:p>
                      <a:pPr algn="l" rtl="0" fontAlgn="base">
                        <a:lnSpc>
                          <a:spcPts val="1350"/>
                        </a:lnSpc>
                        <a:buNone/>
                      </a:pPr>
                      <a:r>
                        <a:rPr lang="en-US" sz="1200" b="1" i="0">
                          <a:solidFill>
                            <a:schemeClr val="bg1"/>
                          </a:solidFill>
                          <a:effectLst/>
                          <a:latin typeface="Aptos" panose="020B0004020202020204" pitchFamily="34" charset="0"/>
                        </a:rPr>
                        <a:t>Social Coverage </a:t>
                      </a:r>
                      <a:endParaRPr lang="en-US" b="1" i="0">
                        <a:solidFill>
                          <a:schemeClr val="bg1"/>
                        </a:solidFill>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0B4058"/>
                    </a:solidFill>
                  </a:tcPr>
                </a:tc>
                <a:tc>
                  <a:txBody>
                    <a:bodyPr/>
                    <a:lstStyle/>
                    <a:p>
                      <a:pPr algn="l" rtl="0" fontAlgn="base">
                        <a:lnSpc>
                          <a:spcPts val="1350"/>
                        </a:lnSpc>
                        <a:buNone/>
                      </a:pPr>
                      <a:r>
                        <a:rPr lang="en-US" sz="1200" b="1" i="0">
                          <a:solidFill>
                            <a:schemeClr val="bg1"/>
                          </a:solidFill>
                          <a:effectLst/>
                          <a:latin typeface="Aptos" panose="020B0004020202020204" pitchFamily="34" charset="0"/>
                        </a:rPr>
                        <a:t>Governance Coverage </a:t>
                      </a:r>
                      <a:endParaRPr lang="en-US" b="1" i="0">
                        <a:solidFill>
                          <a:schemeClr val="bg1"/>
                        </a:solidFill>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0B4058"/>
                    </a:solidFill>
                  </a:tcPr>
                </a:tc>
                <a:extLst>
                  <a:ext uri="{0D108BD9-81ED-4DB2-BD59-A6C34878D82A}">
                    <a16:rowId xmlns:a16="http://schemas.microsoft.com/office/drawing/2014/main" val="2931421551"/>
                  </a:ext>
                </a:extLst>
              </a:tr>
              <a:tr h="190500">
                <a:tc>
                  <a:txBody>
                    <a:bodyPr/>
                    <a:lstStyle/>
                    <a:p>
                      <a:pPr algn="l" rtl="0" fontAlgn="base">
                        <a:lnSpc>
                          <a:spcPts val="1350"/>
                        </a:lnSpc>
                        <a:buNone/>
                      </a:pPr>
                      <a:r>
                        <a:rPr lang="en-US" sz="1200" b="0" i="0">
                          <a:effectLst/>
                          <a:latin typeface="Aptos" panose="020B0004020202020204" pitchFamily="34" charset="0"/>
                        </a:rPr>
                        <a:t>1 </a:t>
                      </a:r>
                      <a:endParaRPr lang="en-US" b="0" i="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l" rtl="0" fontAlgn="base">
                        <a:lnSpc>
                          <a:spcPts val="1350"/>
                        </a:lnSpc>
                        <a:buNone/>
                      </a:pPr>
                      <a:r>
                        <a:rPr lang="en-US" sz="1200" b="0" i="0">
                          <a:effectLst/>
                          <a:latin typeface="Aptos" panose="020B0004020202020204" pitchFamily="34" charset="0"/>
                        </a:rPr>
                        <a:t>203-1 </a:t>
                      </a:r>
                      <a:endParaRPr lang="en-US" b="0" i="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l" rtl="0" fontAlgn="base">
                        <a:lnSpc>
                          <a:spcPts val="1350"/>
                        </a:lnSpc>
                        <a:buNone/>
                      </a:pPr>
                      <a:r>
                        <a:rPr lang="en-US" sz="1200" b="0" i="0">
                          <a:effectLst/>
                          <a:latin typeface="Aptos" panose="020B0004020202020204" pitchFamily="34" charset="0"/>
                        </a:rPr>
                        <a:t>1 </a:t>
                      </a:r>
                      <a:endParaRPr lang="en-US" b="0" i="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l" rtl="0" fontAlgn="base">
                        <a:lnSpc>
                          <a:spcPts val="1350"/>
                        </a:lnSpc>
                        <a:buNone/>
                      </a:pPr>
                      <a:r>
                        <a:rPr lang="en-US" sz="1200" b="0" i="0">
                          <a:effectLst/>
                          <a:latin typeface="Aptos" panose="020B0004020202020204" pitchFamily="34" charset="0"/>
                        </a:rPr>
                        <a:t>2,5,7,9,11 </a:t>
                      </a:r>
                      <a:endParaRPr lang="en-US" b="0" i="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l" rtl="0" fontAlgn="base">
                        <a:lnSpc>
                          <a:spcPts val="1350"/>
                        </a:lnSpc>
                        <a:buNone/>
                      </a:pPr>
                      <a:r>
                        <a:rPr lang="en-US" sz="1200" b="0" i="0">
                          <a:effectLst/>
                          <a:latin typeface="Aptos" panose="020B0004020202020204" pitchFamily="34" charset="0"/>
                        </a:rPr>
                        <a:t>4 </a:t>
                      </a:r>
                      <a:endParaRPr lang="en-US" b="0" i="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l" rtl="0" fontAlgn="base">
                        <a:lnSpc>
                          <a:spcPts val="1350"/>
                        </a:lnSpc>
                        <a:buNone/>
                      </a:pPr>
                      <a:r>
                        <a:rPr lang="en-US" sz="1200" b="0" i="0">
                          <a:effectLst/>
                          <a:latin typeface="Aptos" panose="020B0004020202020204" pitchFamily="34" charset="0"/>
                        </a:rPr>
                        <a:t>2 </a:t>
                      </a:r>
                      <a:endParaRPr lang="en-US" b="0" i="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l" rtl="0" fontAlgn="base">
                        <a:lnSpc>
                          <a:spcPts val="1350"/>
                        </a:lnSpc>
                        <a:buNone/>
                      </a:pPr>
                      <a:r>
                        <a:rPr lang="en-US" sz="1200" b="0" i="0">
                          <a:effectLst/>
                          <a:latin typeface="Aptos" panose="020B0004020202020204" pitchFamily="34" charset="0"/>
                        </a:rPr>
                        <a:t>1 </a:t>
                      </a:r>
                      <a:endParaRPr lang="en-US" b="0" i="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extLst>
                  <a:ext uri="{0D108BD9-81ED-4DB2-BD59-A6C34878D82A}">
                    <a16:rowId xmlns:a16="http://schemas.microsoft.com/office/drawing/2014/main" val="458706383"/>
                  </a:ext>
                </a:extLst>
              </a:tr>
              <a:tr h="190500">
                <a:tc>
                  <a:txBody>
                    <a:bodyPr/>
                    <a:lstStyle/>
                    <a:p>
                      <a:pPr algn="l" rtl="0" fontAlgn="base">
                        <a:lnSpc>
                          <a:spcPts val="1350"/>
                        </a:lnSpc>
                        <a:buNone/>
                      </a:pPr>
                      <a:r>
                        <a:rPr lang="en-US" sz="1200" b="0" i="0" dirty="0">
                          <a:effectLst/>
                          <a:latin typeface="Aptos" panose="020B0004020202020204" pitchFamily="34" charset="0"/>
                        </a:rPr>
                        <a:t>2 </a:t>
                      </a:r>
                      <a:endParaRPr lang="en-US" b="0" i="0" dirty="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l" rtl="0" fontAlgn="base">
                        <a:lnSpc>
                          <a:spcPts val="1350"/>
                        </a:lnSpc>
                        <a:buNone/>
                      </a:pPr>
                      <a:r>
                        <a:rPr lang="en-US" sz="1200" b="0" i="0" dirty="0">
                          <a:effectLst/>
                          <a:latin typeface="Aptos" panose="020B0004020202020204" pitchFamily="34" charset="0"/>
                        </a:rPr>
                        <a:t>305-1 </a:t>
                      </a:r>
                      <a:endParaRPr lang="en-US" b="0" i="0" dirty="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l" rtl="0" fontAlgn="base">
                        <a:lnSpc>
                          <a:spcPts val="1350"/>
                        </a:lnSpc>
                        <a:buNone/>
                      </a:pPr>
                      <a:r>
                        <a:rPr lang="en-US" sz="1200" b="0" i="0" dirty="0">
                          <a:effectLst/>
                          <a:latin typeface="Aptos" panose="020B0004020202020204" pitchFamily="34" charset="0"/>
                        </a:rPr>
                        <a:t>1 </a:t>
                      </a:r>
                      <a:endParaRPr lang="en-US" b="0" i="0" dirty="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l" rtl="0" fontAlgn="base">
                        <a:lnSpc>
                          <a:spcPts val="1350"/>
                        </a:lnSpc>
                        <a:buNone/>
                      </a:pPr>
                      <a:r>
                        <a:rPr lang="en-US" sz="1200" b="0" i="0" dirty="0">
                          <a:effectLst/>
                          <a:latin typeface="Aptos" panose="020B0004020202020204" pitchFamily="34" charset="0"/>
                        </a:rPr>
                        <a:t>3,11,12,13,14,15 </a:t>
                      </a:r>
                      <a:endParaRPr lang="en-US" b="0" i="0" dirty="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l" rtl="0" fontAlgn="base">
                        <a:lnSpc>
                          <a:spcPts val="1350"/>
                        </a:lnSpc>
                        <a:buNone/>
                      </a:pPr>
                      <a:r>
                        <a:rPr lang="en-US" sz="1200" b="0" i="0" dirty="0">
                          <a:effectLst/>
                          <a:latin typeface="Aptos" panose="020B0004020202020204" pitchFamily="34" charset="0"/>
                        </a:rPr>
                        <a:t>5 </a:t>
                      </a:r>
                      <a:endParaRPr lang="en-US" b="0" i="0" dirty="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l" rtl="0" fontAlgn="base">
                        <a:lnSpc>
                          <a:spcPts val="1350"/>
                        </a:lnSpc>
                        <a:buNone/>
                      </a:pPr>
                      <a:r>
                        <a:rPr lang="en-US" sz="1200" b="0" i="0" dirty="0">
                          <a:effectLst/>
                          <a:latin typeface="Aptos" panose="020B0004020202020204" pitchFamily="34" charset="0"/>
                        </a:rPr>
                        <a:t>2 </a:t>
                      </a:r>
                      <a:endParaRPr lang="en-US" b="0" i="0" dirty="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l" rtl="0" fontAlgn="base">
                        <a:lnSpc>
                          <a:spcPts val="1350"/>
                        </a:lnSpc>
                        <a:buNone/>
                      </a:pPr>
                      <a:r>
                        <a:rPr lang="en-US" sz="1200" b="0" i="0" dirty="0">
                          <a:effectLst/>
                          <a:latin typeface="Aptos" panose="020B0004020202020204" pitchFamily="34" charset="0"/>
                        </a:rPr>
                        <a:t>1 </a:t>
                      </a:r>
                      <a:endParaRPr lang="en-US" b="0" i="0" dirty="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extLst>
                  <a:ext uri="{0D108BD9-81ED-4DB2-BD59-A6C34878D82A}">
                    <a16:rowId xmlns:a16="http://schemas.microsoft.com/office/drawing/2014/main" val="259574947"/>
                  </a:ext>
                </a:extLst>
              </a:tr>
            </a:tbl>
          </a:graphicData>
        </a:graphic>
      </p:graphicFrame>
      <p:graphicFrame>
        <p:nvGraphicFramePr>
          <p:cNvPr id="1046" name="Table 1045">
            <a:extLst>
              <a:ext uri="{FF2B5EF4-FFF2-40B4-BE49-F238E27FC236}">
                <a16:creationId xmlns:a16="http://schemas.microsoft.com/office/drawing/2014/main" id="{E3104FBC-8B1F-A4A7-88A3-572C0197469E}"/>
              </a:ext>
            </a:extLst>
          </p:cNvPr>
          <p:cNvGraphicFramePr>
            <a:graphicFrameLocks noGrp="1"/>
          </p:cNvGraphicFramePr>
          <p:nvPr>
            <p:extLst>
              <p:ext uri="{D42A27DB-BD31-4B8C-83A1-F6EECF244321}">
                <p14:modId xmlns:p14="http://schemas.microsoft.com/office/powerpoint/2010/main" val="4021578152"/>
              </p:ext>
            </p:extLst>
          </p:nvPr>
        </p:nvGraphicFramePr>
        <p:xfrm>
          <a:off x="5842117" y="3605478"/>
          <a:ext cx="6126480" cy="1254760"/>
        </p:xfrm>
        <a:graphic>
          <a:graphicData uri="http://schemas.openxmlformats.org/drawingml/2006/table">
            <a:tbl>
              <a:tblPr/>
              <a:tblGrid>
                <a:gridCol w="2286000">
                  <a:extLst>
                    <a:ext uri="{9D8B030D-6E8A-4147-A177-3AD203B41FA5}">
                      <a16:colId xmlns:a16="http://schemas.microsoft.com/office/drawing/2014/main" val="3534334067"/>
                    </a:ext>
                  </a:extLst>
                </a:gridCol>
                <a:gridCol w="1280160">
                  <a:extLst>
                    <a:ext uri="{9D8B030D-6E8A-4147-A177-3AD203B41FA5}">
                      <a16:colId xmlns:a16="http://schemas.microsoft.com/office/drawing/2014/main" val="422753874"/>
                    </a:ext>
                  </a:extLst>
                </a:gridCol>
                <a:gridCol w="1280160">
                  <a:extLst>
                    <a:ext uri="{9D8B030D-6E8A-4147-A177-3AD203B41FA5}">
                      <a16:colId xmlns:a16="http://schemas.microsoft.com/office/drawing/2014/main" val="268324650"/>
                    </a:ext>
                  </a:extLst>
                </a:gridCol>
                <a:gridCol w="1280160">
                  <a:extLst>
                    <a:ext uri="{9D8B030D-6E8A-4147-A177-3AD203B41FA5}">
                      <a16:colId xmlns:a16="http://schemas.microsoft.com/office/drawing/2014/main" val="749546874"/>
                    </a:ext>
                  </a:extLst>
                </a:gridCol>
              </a:tblGrid>
              <a:tr h="190500">
                <a:tc>
                  <a:txBody>
                    <a:bodyPr/>
                    <a:lstStyle/>
                    <a:p>
                      <a:pPr algn="l" rtl="0" fontAlgn="base">
                        <a:lnSpc>
                          <a:spcPts val="1350"/>
                        </a:lnSpc>
                        <a:buNone/>
                      </a:pPr>
                      <a:r>
                        <a:rPr lang="en-US" sz="1200" b="1" i="0">
                          <a:solidFill>
                            <a:schemeClr val="bg1"/>
                          </a:solidFill>
                          <a:effectLst/>
                          <a:latin typeface="Aptos" panose="020B0004020202020204" pitchFamily="34" charset="0"/>
                        </a:rPr>
                        <a:t>Sectors </a:t>
                      </a:r>
                      <a:endParaRPr lang="en-US" b="1" i="0">
                        <a:solidFill>
                          <a:schemeClr val="bg1"/>
                        </a:solidFill>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0B4058"/>
                    </a:solidFill>
                  </a:tcPr>
                </a:tc>
                <a:tc>
                  <a:txBody>
                    <a:bodyPr/>
                    <a:lstStyle/>
                    <a:p>
                      <a:pPr algn="ctr" rtl="0" fontAlgn="base">
                        <a:lnSpc>
                          <a:spcPts val="1350"/>
                        </a:lnSpc>
                        <a:buNone/>
                      </a:pPr>
                      <a:r>
                        <a:rPr lang="en-US" sz="1200" b="1" i="0">
                          <a:solidFill>
                            <a:schemeClr val="bg1"/>
                          </a:solidFill>
                          <a:effectLst/>
                          <a:latin typeface="Aptos" panose="020B0004020202020204" pitchFamily="34" charset="0"/>
                        </a:rPr>
                        <a:t>Base Score Environment </a:t>
                      </a:r>
                      <a:endParaRPr lang="en-US" b="1" i="0">
                        <a:solidFill>
                          <a:schemeClr val="bg1"/>
                        </a:solidFill>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0B4058"/>
                    </a:solidFill>
                  </a:tcPr>
                </a:tc>
                <a:tc>
                  <a:txBody>
                    <a:bodyPr/>
                    <a:lstStyle/>
                    <a:p>
                      <a:pPr algn="ctr" rtl="0" fontAlgn="base">
                        <a:lnSpc>
                          <a:spcPts val="1350"/>
                        </a:lnSpc>
                        <a:buNone/>
                      </a:pPr>
                      <a:r>
                        <a:rPr lang="en-US" sz="1200" b="1" i="0" dirty="0">
                          <a:solidFill>
                            <a:schemeClr val="bg1"/>
                          </a:solidFill>
                          <a:effectLst/>
                          <a:latin typeface="Aptos" panose="020B0004020202020204" pitchFamily="34" charset="0"/>
                        </a:rPr>
                        <a:t>Base Score Social </a:t>
                      </a:r>
                      <a:endParaRPr lang="en-US" b="1" i="0" dirty="0">
                        <a:solidFill>
                          <a:schemeClr val="bg1"/>
                        </a:solidFill>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0B4058"/>
                    </a:solidFill>
                  </a:tcPr>
                </a:tc>
                <a:tc>
                  <a:txBody>
                    <a:bodyPr/>
                    <a:lstStyle/>
                    <a:p>
                      <a:pPr algn="ctr" rtl="0" fontAlgn="base">
                        <a:lnSpc>
                          <a:spcPts val="1350"/>
                        </a:lnSpc>
                        <a:buNone/>
                      </a:pPr>
                      <a:r>
                        <a:rPr lang="en-US" sz="1200" b="1" i="0">
                          <a:solidFill>
                            <a:schemeClr val="bg1"/>
                          </a:solidFill>
                          <a:effectLst/>
                          <a:latin typeface="Aptos" panose="020B0004020202020204" pitchFamily="34" charset="0"/>
                        </a:rPr>
                        <a:t>Base Score  Governance </a:t>
                      </a:r>
                      <a:endParaRPr lang="en-US" b="1" i="0">
                        <a:solidFill>
                          <a:schemeClr val="bg1"/>
                        </a:solidFill>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0B4058"/>
                    </a:solidFill>
                  </a:tcPr>
                </a:tc>
                <a:extLst>
                  <a:ext uri="{0D108BD9-81ED-4DB2-BD59-A6C34878D82A}">
                    <a16:rowId xmlns:a16="http://schemas.microsoft.com/office/drawing/2014/main" val="2863256721"/>
                  </a:ext>
                </a:extLst>
              </a:tr>
              <a:tr h="190500">
                <a:tc>
                  <a:txBody>
                    <a:bodyPr/>
                    <a:lstStyle/>
                    <a:p>
                      <a:pPr algn="l" rtl="0" fontAlgn="base">
                        <a:lnSpc>
                          <a:spcPts val="1350"/>
                        </a:lnSpc>
                        <a:buNone/>
                      </a:pPr>
                      <a:r>
                        <a:rPr lang="en-US" sz="1200" b="0" i="0">
                          <a:effectLst/>
                          <a:latin typeface="Aptos" panose="020B0004020202020204" pitchFamily="34" charset="0"/>
                        </a:rPr>
                        <a:t>Financial Services </a:t>
                      </a:r>
                      <a:endParaRPr lang="en-US" b="0" i="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ctr" rtl="0" fontAlgn="base">
                        <a:lnSpc>
                          <a:spcPts val="1350"/>
                        </a:lnSpc>
                        <a:buNone/>
                      </a:pPr>
                      <a:r>
                        <a:rPr lang="en-US" sz="1200" b="0" i="0">
                          <a:effectLst/>
                          <a:latin typeface="Aptos" panose="020B0004020202020204" pitchFamily="34" charset="0"/>
                        </a:rPr>
                        <a:t>166 </a:t>
                      </a:r>
                      <a:endParaRPr lang="en-US" b="0" i="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ctr" rtl="0" fontAlgn="base">
                        <a:lnSpc>
                          <a:spcPts val="1350"/>
                        </a:lnSpc>
                        <a:buNone/>
                      </a:pPr>
                      <a:r>
                        <a:rPr lang="en-US" sz="1200" b="0" i="0">
                          <a:effectLst/>
                          <a:latin typeface="Aptos" panose="020B0004020202020204" pitchFamily="34" charset="0"/>
                        </a:rPr>
                        <a:t>168 </a:t>
                      </a:r>
                      <a:endParaRPr lang="en-US" b="0" i="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ctr" rtl="0" fontAlgn="base">
                        <a:lnSpc>
                          <a:spcPts val="1350"/>
                        </a:lnSpc>
                        <a:buNone/>
                      </a:pPr>
                      <a:r>
                        <a:rPr lang="en-US" sz="1200" b="0" i="0">
                          <a:effectLst/>
                          <a:latin typeface="Aptos" panose="020B0004020202020204" pitchFamily="34" charset="0"/>
                        </a:rPr>
                        <a:t>59 </a:t>
                      </a:r>
                      <a:endParaRPr lang="en-US" b="0" i="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extLst>
                  <a:ext uri="{0D108BD9-81ED-4DB2-BD59-A6C34878D82A}">
                    <a16:rowId xmlns:a16="http://schemas.microsoft.com/office/drawing/2014/main" val="1755544548"/>
                  </a:ext>
                </a:extLst>
              </a:tr>
              <a:tr h="190500">
                <a:tc>
                  <a:txBody>
                    <a:bodyPr/>
                    <a:lstStyle/>
                    <a:p>
                      <a:pPr algn="l" rtl="0" fontAlgn="base">
                        <a:lnSpc>
                          <a:spcPts val="1350"/>
                        </a:lnSpc>
                        <a:buNone/>
                      </a:pPr>
                      <a:r>
                        <a:rPr lang="en-US" sz="1200" b="0" i="0">
                          <a:effectLst/>
                          <a:latin typeface="Aptos" panose="020B0004020202020204" pitchFamily="34" charset="0"/>
                        </a:rPr>
                        <a:t>Oil &amp; Gas Sector </a:t>
                      </a:r>
                      <a:endParaRPr lang="en-US" b="0" i="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ctr" rtl="0" fontAlgn="base">
                        <a:lnSpc>
                          <a:spcPts val="1350"/>
                        </a:lnSpc>
                        <a:buNone/>
                      </a:pPr>
                      <a:r>
                        <a:rPr lang="en-US" sz="1200" b="0" i="0">
                          <a:effectLst/>
                          <a:latin typeface="Aptos" panose="020B0004020202020204" pitchFamily="34" charset="0"/>
                        </a:rPr>
                        <a:t>203 </a:t>
                      </a:r>
                      <a:endParaRPr lang="en-US" b="0" i="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ctr" rtl="0" fontAlgn="base">
                        <a:lnSpc>
                          <a:spcPts val="1350"/>
                        </a:lnSpc>
                        <a:buNone/>
                      </a:pPr>
                      <a:r>
                        <a:rPr lang="en-US" sz="1200" b="0" i="0">
                          <a:effectLst/>
                          <a:latin typeface="Aptos" panose="020B0004020202020204" pitchFamily="34" charset="0"/>
                        </a:rPr>
                        <a:t>187 </a:t>
                      </a:r>
                      <a:endParaRPr lang="en-US" b="0" i="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ctr" rtl="0" fontAlgn="base">
                        <a:lnSpc>
                          <a:spcPts val="1350"/>
                        </a:lnSpc>
                        <a:buNone/>
                      </a:pPr>
                      <a:r>
                        <a:rPr lang="en-US" sz="1200" b="0" i="0">
                          <a:effectLst/>
                          <a:latin typeface="Aptos" panose="020B0004020202020204" pitchFamily="34" charset="0"/>
                        </a:rPr>
                        <a:t>79 </a:t>
                      </a:r>
                      <a:endParaRPr lang="en-US" b="0" i="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extLst>
                  <a:ext uri="{0D108BD9-81ED-4DB2-BD59-A6C34878D82A}">
                    <a16:rowId xmlns:a16="http://schemas.microsoft.com/office/drawing/2014/main" val="4177189278"/>
                  </a:ext>
                </a:extLst>
              </a:tr>
              <a:tr h="190500">
                <a:tc>
                  <a:txBody>
                    <a:bodyPr/>
                    <a:lstStyle/>
                    <a:p>
                      <a:pPr algn="l" rtl="0" fontAlgn="base">
                        <a:lnSpc>
                          <a:spcPts val="1350"/>
                        </a:lnSpc>
                        <a:buNone/>
                      </a:pPr>
                      <a:r>
                        <a:rPr lang="en-US" sz="1200" b="0" i="0">
                          <a:effectLst/>
                          <a:latin typeface="Aptos" panose="020B0004020202020204" pitchFamily="34" charset="0"/>
                        </a:rPr>
                        <a:t>Other Manufacturing Sectors </a:t>
                      </a:r>
                      <a:endParaRPr lang="en-US" b="0" i="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ctr" rtl="0" fontAlgn="base">
                        <a:lnSpc>
                          <a:spcPts val="1350"/>
                        </a:lnSpc>
                        <a:buNone/>
                      </a:pPr>
                      <a:r>
                        <a:rPr lang="en-US" sz="1200" b="0" i="0">
                          <a:effectLst/>
                          <a:latin typeface="Aptos" panose="020B0004020202020204" pitchFamily="34" charset="0"/>
                        </a:rPr>
                        <a:t>162 </a:t>
                      </a:r>
                      <a:endParaRPr lang="en-US" b="0" i="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ctr" rtl="0" fontAlgn="base">
                        <a:lnSpc>
                          <a:spcPts val="1350"/>
                        </a:lnSpc>
                        <a:buNone/>
                      </a:pPr>
                      <a:r>
                        <a:rPr lang="en-US" sz="1200" b="0" i="0">
                          <a:effectLst/>
                          <a:latin typeface="Aptos" panose="020B0004020202020204" pitchFamily="34" charset="0"/>
                        </a:rPr>
                        <a:t>165 </a:t>
                      </a:r>
                      <a:endParaRPr lang="en-US" b="0" i="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ctr" rtl="0" fontAlgn="base">
                        <a:lnSpc>
                          <a:spcPts val="1350"/>
                        </a:lnSpc>
                        <a:buNone/>
                      </a:pPr>
                      <a:r>
                        <a:rPr lang="en-US" sz="1200" b="0" i="0" dirty="0">
                          <a:effectLst/>
                          <a:latin typeface="Aptos" panose="020B0004020202020204" pitchFamily="34" charset="0"/>
                        </a:rPr>
                        <a:t>59 </a:t>
                      </a:r>
                      <a:endParaRPr lang="en-US" b="0" i="0" dirty="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extLst>
                  <a:ext uri="{0D108BD9-81ED-4DB2-BD59-A6C34878D82A}">
                    <a16:rowId xmlns:a16="http://schemas.microsoft.com/office/drawing/2014/main" val="900401939"/>
                  </a:ext>
                </a:extLst>
              </a:tr>
            </a:tbl>
          </a:graphicData>
        </a:graphic>
      </p:graphicFrame>
      <p:graphicFrame>
        <p:nvGraphicFramePr>
          <p:cNvPr id="1047" name="Table 1046">
            <a:extLst>
              <a:ext uri="{FF2B5EF4-FFF2-40B4-BE49-F238E27FC236}">
                <a16:creationId xmlns:a16="http://schemas.microsoft.com/office/drawing/2014/main" id="{640E97FB-7123-8C02-9457-3CDB411FA656}"/>
              </a:ext>
            </a:extLst>
          </p:cNvPr>
          <p:cNvGraphicFramePr>
            <a:graphicFrameLocks noGrp="1"/>
          </p:cNvGraphicFramePr>
          <p:nvPr>
            <p:extLst>
              <p:ext uri="{D42A27DB-BD31-4B8C-83A1-F6EECF244321}">
                <p14:modId xmlns:p14="http://schemas.microsoft.com/office/powerpoint/2010/main" val="1736204686"/>
              </p:ext>
            </p:extLst>
          </p:nvPr>
        </p:nvGraphicFramePr>
        <p:xfrm>
          <a:off x="5829817" y="4936186"/>
          <a:ext cx="6153076" cy="1163320"/>
        </p:xfrm>
        <a:graphic>
          <a:graphicData uri="http://schemas.openxmlformats.org/drawingml/2006/table">
            <a:tbl>
              <a:tblPr/>
              <a:tblGrid>
                <a:gridCol w="542925">
                  <a:extLst>
                    <a:ext uri="{9D8B030D-6E8A-4147-A177-3AD203B41FA5}">
                      <a16:colId xmlns:a16="http://schemas.microsoft.com/office/drawing/2014/main" val="3045149466"/>
                    </a:ext>
                  </a:extLst>
                </a:gridCol>
                <a:gridCol w="819150">
                  <a:extLst>
                    <a:ext uri="{9D8B030D-6E8A-4147-A177-3AD203B41FA5}">
                      <a16:colId xmlns:a16="http://schemas.microsoft.com/office/drawing/2014/main" val="2433283107"/>
                    </a:ext>
                  </a:extLst>
                </a:gridCol>
                <a:gridCol w="819150">
                  <a:extLst>
                    <a:ext uri="{9D8B030D-6E8A-4147-A177-3AD203B41FA5}">
                      <a16:colId xmlns:a16="http://schemas.microsoft.com/office/drawing/2014/main" val="3740900557"/>
                    </a:ext>
                  </a:extLst>
                </a:gridCol>
                <a:gridCol w="819150">
                  <a:extLst>
                    <a:ext uri="{9D8B030D-6E8A-4147-A177-3AD203B41FA5}">
                      <a16:colId xmlns:a16="http://schemas.microsoft.com/office/drawing/2014/main" val="76067142"/>
                    </a:ext>
                  </a:extLst>
                </a:gridCol>
                <a:gridCol w="819150">
                  <a:extLst>
                    <a:ext uri="{9D8B030D-6E8A-4147-A177-3AD203B41FA5}">
                      <a16:colId xmlns:a16="http://schemas.microsoft.com/office/drawing/2014/main" val="3720408077"/>
                    </a:ext>
                  </a:extLst>
                </a:gridCol>
                <a:gridCol w="819150">
                  <a:extLst>
                    <a:ext uri="{9D8B030D-6E8A-4147-A177-3AD203B41FA5}">
                      <a16:colId xmlns:a16="http://schemas.microsoft.com/office/drawing/2014/main" val="822295077"/>
                    </a:ext>
                  </a:extLst>
                </a:gridCol>
                <a:gridCol w="819150">
                  <a:extLst>
                    <a:ext uri="{9D8B030D-6E8A-4147-A177-3AD203B41FA5}">
                      <a16:colId xmlns:a16="http://schemas.microsoft.com/office/drawing/2014/main" val="2416251130"/>
                    </a:ext>
                  </a:extLst>
                </a:gridCol>
                <a:gridCol w="695251">
                  <a:extLst>
                    <a:ext uri="{9D8B030D-6E8A-4147-A177-3AD203B41FA5}">
                      <a16:colId xmlns:a16="http://schemas.microsoft.com/office/drawing/2014/main" val="3026555573"/>
                    </a:ext>
                  </a:extLst>
                </a:gridCol>
              </a:tblGrid>
              <a:tr h="190500">
                <a:tc rowSpan="2">
                  <a:txBody>
                    <a:bodyPr/>
                    <a:lstStyle/>
                    <a:p>
                      <a:pPr algn="l" rtl="0" fontAlgn="base">
                        <a:lnSpc>
                          <a:spcPts val="1350"/>
                        </a:lnSpc>
                        <a:buNone/>
                      </a:pPr>
                      <a:r>
                        <a:rPr lang="en-US" sz="1200" b="1" i="0">
                          <a:solidFill>
                            <a:schemeClr val="bg1"/>
                          </a:solidFill>
                          <a:effectLst/>
                          <a:latin typeface="Aptos" panose="020B0004020202020204" pitchFamily="34" charset="0"/>
                        </a:rPr>
                        <a:t> </a:t>
                      </a:r>
                    </a:p>
                    <a:p>
                      <a:pPr algn="l" rtl="0" fontAlgn="base">
                        <a:lnSpc>
                          <a:spcPts val="1350"/>
                        </a:lnSpc>
                        <a:buNone/>
                      </a:pPr>
                      <a:r>
                        <a:rPr lang="en-US" sz="1200" b="1" i="0">
                          <a:solidFill>
                            <a:schemeClr val="bg1"/>
                          </a:solidFill>
                          <a:effectLst/>
                          <a:latin typeface="Aptos" panose="020B0004020202020204" pitchFamily="34" charset="0"/>
                        </a:rPr>
                        <a:t>Year </a:t>
                      </a:r>
                      <a:endParaRPr lang="en-US" b="1" i="0">
                        <a:solidFill>
                          <a:schemeClr val="bg1"/>
                        </a:solidFill>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0B4058"/>
                    </a:solidFill>
                  </a:tcPr>
                </a:tc>
                <a:tc gridSpan="3">
                  <a:txBody>
                    <a:bodyPr/>
                    <a:lstStyle/>
                    <a:p>
                      <a:pPr algn="ctr" rtl="0" fontAlgn="base">
                        <a:lnSpc>
                          <a:spcPts val="1350"/>
                        </a:lnSpc>
                        <a:buNone/>
                      </a:pPr>
                      <a:r>
                        <a:rPr lang="en-US" sz="1200" b="1" i="0">
                          <a:solidFill>
                            <a:schemeClr val="tx1"/>
                          </a:solidFill>
                          <a:effectLst/>
                          <a:latin typeface="Aptos" panose="020B0004020202020204" pitchFamily="34" charset="0"/>
                        </a:rPr>
                        <a:t>Absolute Score </a:t>
                      </a:r>
                      <a:endParaRPr lang="en-US" b="1" i="0">
                        <a:solidFill>
                          <a:schemeClr val="tx1"/>
                        </a:solidFill>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C6CDD4"/>
                    </a:solidFill>
                  </a:tcPr>
                </a:tc>
                <a:tc hMerge="1">
                  <a:txBody>
                    <a:bodyPr/>
                    <a:lstStyle/>
                    <a:p>
                      <a:endParaRPr lang="en-US"/>
                    </a:p>
                  </a:txBody>
                  <a:tcPr/>
                </a:tc>
                <a:tc hMerge="1">
                  <a:txBody>
                    <a:bodyPr/>
                    <a:lstStyle/>
                    <a:p>
                      <a:endParaRPr lang="en-US"/>
                    </a:p>
                  </a:txBody>
                  <a:tcPr/>
                </a:tc>
                <a:tc gridSpan="3">
                  <a:txBody>
                    <a:bodyPr/>
                    <a:lstStyle/>
                    <a:p>
                      <a:pPr algn="ctr" rtl="0" fontAlgn="base">
                        <a:lnSpc>
                          <a:spcPts val="1350"/>
                        </a:lnSpc>
                        <a:buNone/>
                      </a:pPr>
                      <a:r>
                        <a:rPr lang="en-US" sz="1200" b="1" i="0">
                          <a:solidFill>
                            <a:schemeClr val="tx1"/>
                          </a:solidFill>
                          <a:effectLst/>
                          <a:latin typeface="Aptos" panose="020B0004020202020204" pitchFamily="34" charset="0"/>
                        </a:rPr>
                        <a:t>Percentage Score  </a:t>
                      </a:r>
                      <a:endParaRPr lang="en-US" b="1" i="0">
                        <a:solidFill>
                          <a:schemeClr val="tx1"/>
                        </a:solidFill>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C6CDD4"/>
                    </a:solidFill>
                  </a:tcPr>
                </a:tc>
                <a:tc hMerge="1">
                  <a:txBody>
                    <a:bodyPr/>
                    <a:lstStyle/>
                    <a:p>
                      <a:endParaRPr lang="en-US"/>
                    </a:p>
                  </a:txBody>
                  <a:tcPr/>
                </a:tc>
                <a:tc hMerge="1">
                  <a:txBody>
                    <a:bodyPr/>
                    <a:lstStyle/>
                    <a:p>
                      <a:endParaRPr lang="en-US"/>
                    </a:p>
                  </a:txBody>
                  <a:tcPr/>
                </a:tc>
                <a:tc rowSpan="2">
                  <a:txBody>
                    <a:bodyPr/>
                    <a:lstStyle/>
                    <a:p>
                      <a:pPr algn="ctr" rtl="0" fontAlgn="base">
                        <a:lnSpc>
                          <a:spcPts val="1350"/>
                        </a:lnSpc>
                        <a:buNone/>
                      </a:pPr>
                      <a:r>
                        <a:rPr lang="en-US" sz="1200" b="1" i="0">
                          <a:solidFill>
                            <a:schemeClr val="bg1"/>
                          </a:solidFill>
                          <a:effectLst/>
                          <a:latin typeface="Aptos" panose="020B0004020202020204" pitchFamily="34" charset="0"/>
                        </a:rPr>
                        <a:t> </a:t>
                      </a:r>
                    </a:p>
                    <a:p>
                      <a:pPr algn="l" rtl="0" fontAlgn="base">
                        <a:lnSpc>
                          <a:spcPts val="1350"/>
                        </a:lnSpc>
                        <a:buNone/>
                      </a:pPr>
                      <a:r>
                        <a:rPr lang="en-US" sz="1200" b="1" i="0">
                          <a:solidFill>
                            <a:schemeClr val="bg1"/>
                          </a:solidFill>
                          <a:effectLst/>
                          <a:latin typeface="Aptos" panose="020B0004020202020204" pitchFamily="34" charset="0"/>
                        </a:rPr>
                        <a:t>Overall ESG Score </a:t>
                      </a:r>
                      <a:endParaRPr lang="en-US" b="1" i="0">
                        <a:solidFill>
                          <a:schemeClr val="bg1"/>
                        </a:solidFill>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0B4058"/>
                    </a:solidFill>
                  </a:tcPr>
                </a:tc>
                <a:extLst>
                  <a:ext uri="{0D108BD9-81ED-4DB2-BD59-A6C34878D82A}">
                    <a16:rowId xmlns:a16="http://schemas.microsoft.com/office/drawing/2014/main" val="127261907"/>
                  </a:ext>
                </a:extLst>
              </a:tr>
              <a:tr h="190500">
                <a:tc vMerge="1">
                  <a:txBody>
                    <a:bodyPr/>
                    <a:lstStyle/>
                    <a:p>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0B4058"/>
                    </a:solidFill>
                  </a:tcPr>
                </a:tc>
                <a:tc>
                  <a:txBody>
                    <a:bodyPr/>
                    <a:lstStyle/>
                    <a:p>
                      <a:pPr algn="l" rtl="0" fontAlgn="base">
                        <a:lnSpc>
                          <a:spcPts val="1350"/>
                        </a:lnSpc>
                        <a:buNone/>
                      </a:pPr>
                      <a:r>
                        <a:rPr lang="en-US" sz="1200" b="1" i="0">
                          <a:solidFill>
                            <a:schemeClr val="bg1"/>
                          </a:solidFill>
                          <a:effectLst/>
                          <a:latin typeface="Aptos" panose="020B0004020202020204" pitchFamily="34" charset="0"/>
                        </a:rPr>
                        <a:t>Environment      Score</a:t>
                      </a:r>
                      <a:endParaRPr lang="en-US" b="1" i="0">
                        <a:solidFill>
                          <a:schemeClr val="bg1"/>
                        </a:solidFill>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0B4058"/>
                    </a:solidFill>
                  </a:tcPr>
                </a:tc>
                <a:tc>
                  <a:txBody>
                    <a:bodyPr/>
                    <a:lstStyle/>
                    <a:p>
                      <a:pPr algn="l" rtl="0" fontAlgn="base">
                        <a:lnSpc>
                          <a:spcPts val="1350"/>
                        </a:lnSpc>
                        <a:buNone/>
                      </a:pPr>
                      <a:r>
                        <a:rPr lang="en-US" sz="1200" b="1" i="0">
                          <a:solidFill>
                            <a:schemeClr val="bg1"/>
                          </a:solidFill>
                          <a:effectLst/>
                          <a:latin typeface="Aptos" panose="020B0004020202020204" pitchFamily="34" charset="0"/>
                        </a:rPr>
                        <a:t>Social    Score</a:t>
                      </a:r>
                      <a:endParaRPr lang="en-US" b="1" i="0">
                        <a:solidFill>
                          <a:schemeClr val="bg1"/>
                        </a:solidFill>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0B4058"/>
                    </a:solidFill>
                  </a:tcPr>
                </a:tc>
                <a:tc>
                  <a:txBody>
                    <a:bodyPr/>
                    <a:lstStyle/>
                    <a:p>
                      <a:pPr algn="l" rtl="0" fontAlgn="base">
                        <a:lnSpc>
                          <a:spcPts val="1350"/>
                        </a:lnSpc>
                        <a:buNone/>
                      </a:pPr>
                      <a:r>
                        <a:rPr lang="en-US" sz="1200" b="1" i="0">
                          <a:solidFill>
                            <a:schemeClr val="bg1"/>
                          </a:solidFill>
                          <a:effectLst/>
                          <a:latin typeface="Aptos" panose="020B0004020202020204" pitchFamily="34" charset="0"/>
                        </a:rPr>
                        <a:t>Governance          Score</a:t>
                      </a:r>
                      <a:endParaRPr lang="en-US" b="1" i="0">
                        <a:solidFill>
                          <a:schemeClr val="bg1"/>
                        </a:solidFill>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0B4058"/>
                    </a:solidFill>
                  </a:tcPr>
                </a:tc>
                <a:tc>
                  <a:txBody>
                    <a:bodyPr/>
                    <a:lstStyle/>
                    <a:p>
                      <a:pPr algn="l" rtl="0" fontAlgn="base">
                        <a:lnSpc>
                          <a:spcPts val="1350"/>
                        </a:lnSpc>
                        <a:buNone/>
                      </a:pPr>
                      <a:r>
                        <a:rPr lang="en-US" sz="1200" b="1" i="0">
                          <a:solidFill>
                            <a:schemeClr val="bg1"/>
                          </a:solidFill>
                          <a:effectLst/>
                          <a:latin typeface="Aptos" panose="020B0004020202020204" pitchFamily="34" charset="0"/>
                        </a:rPr>
                        <a:t>Environment      Score</a:t>
                      </a:r>
                      <a:endParaRPr lang="en-US" b="1" i="0">
                        <a:solidFill>
                          <a:schemeClr val="bg1"/>
                        </a:solidFill>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0B4058"/>
                    </a:solidFill>
                  </a:tcPr>
                </a:tc>
                <a:tc>
                  <a:txBody>
                    <a:bodyPr/>
                    <a:lstStyle/>
                    <a:p>
                      <a:pPr algn="l" rtl="0" fontAlgn="base">
                        <a:lnSpc>
                          <a:spcPts val="1350"/>
                        </a:lnSpc>
                        <a:buNone/>
                      </a:pPr>
                      <a:r>
                        <a:rPr lang="en-US" sz="1200" b="1" i="0">
                          <a:solidFill>
                            <a:schemeClr val="bg1"/>
                          </a:solidFill>
                          <a:effectLst/>
                          <a:latin typeface="Aptos" panose="020B0004020202020204" pitchFamily="34" charset="0"/>
                        </a:rPr>
                        <a:t>Social    Score</a:t>
                      </a:r>
                      <a:endParaRPr lang="en-US" b="1" i="0">
                        <a:solidFill>
                          <a:schemeClr val="bg1"/>
                        </a:solidFill>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0B4058"/>
                    </a:solidFill>
                  </a:tcPr>
                </a:tc>
                <a:tc>
                  <a:txBody>
                    <a:bodyPr/>
                    <a:lstStyle/>
                    <a:p>
                      <a:pPr algn="l" rtl="0" fontAlgn="base">
                        <a:lnSpc>
                          <a:spcPts val="1350"/>
                        </a:lnSpc>
                        <a:buNone/>
                      </a:pPr>
                      <a:r>
                        <a:rPr lang="en-US" sz="1200" b="1" i="0">
                          <a:solidFill>
                            <a:schemeClr val="bg1"/>
                          </a:solidFill>
                          <a:effectLst/>
                          <a:latin typeface="Aptos" panose="020B0004020202020204" pitchFamily="34" charset="0"/>
                        </a:rPr>
                        <a:t>Governance          Score</a:t>
                      </a:r>
                      <a:endParaRPr lang="en-US" b="1" i="0">
                        <a:solidFill>
                          <a:schemeClr val="bg1"/>
                        </a:solidFill>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0B4058"/>
                    </a:solidFill>
                  </a:tcPr>
                </a:tc>
                <a:tc vMerge="1">
                  <a:txBody>
                    <a:bodyPr/>
                    <a:lstStyle/>
                    <a:p>
                      <a:endParaRPr lang="en-US"/>
                    </a:p>
                  </a:txBody>
                  <a:tcPr/>
                </a:tc>
                <a:extLst>
                  <a:ext uri="{0D108BD9-81ED-4DB2-BD59-A6C34878D82A}">
                    <a16:rowId xmlns:a16="http://schemas.microsoft.com/office/drawing/2014/main" val="3926215824"/>
                  </a:ext>
                </a:extLst>
              </a:tr>
              <a:tr h="190500">
                <a:tc>
                  <a:txBody>
                    <a:bodyPr/>
                    <a:lstStyle/>
                    <a:p>
                      <a:pPr algn="l" rtl="0" fontAlgn="base">
                        <a:lnSpc>
                          <a:spcPts val="1350"/>
                        </a:lnSpc>
                        <a:buNone/>
                      </a:pPr>
                      <a:r>
                        <a:rPr lang="en-US" sz="1200" b="0" i="0">
                          <a:effectLst/>
                          <a:latin typeface="Aptos" panose="020B0004020202020204" pitchFamily="34" charset="0"/>
                        </a:rPr>
                        <a:t>2023 </a:t>
                      </a:r>
                      <a:endParaRPr lang="en-US" b="0" i="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l" rtl="0" fontAlgn="base">
                        <a:lnSpc>
                          <a:spcPts val="1350"/>
                        </a:lnSpc>
                        <a:buNone/>
                      </a:pPr>
                      <a:r>
                        <a:rPr lang="en-US" sz="1200" b="0" i="0">
                          <a:effectLst/>
                          <a:latin typeface="Aptos" panose="020B0004020202020204" pitchFamily="34" charset="0"/>
                        </a:rPr>
                        <a:t>53</a:t>
                      </a:r>
                      <a:endParaRPr lang="en-US" b="0" i="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l" rtl="0" fontAlgn="base">
                        <a:lnSpc>
                          <a:spcPts val="1350"/>
                        </a:lnSpc>
                        <a:buNone/>
                      </a:pPr>
                      <a:r>
                        <a:rPr lang="en-US" sz="1200" b="0" i="0">
                          <a:effectLst/>
                          <a:latin typeface="Aptos" panose="020B0004020202020204" pitchFamily="34" charset="0"/>
                        </a:rPr>
                        <a:t>23</a:t>
                      </a:r>
                      <a:endParaRPr lang="en-US" b="0" i="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l" rtl="0" fontAlgn="base">
                        <a:lnSpc>
                          <a:spcPts val="1350"/>
                        </a:lnSpc>
                        <a:buNone/>
                      </a:pPr>
                      <a:r>
                        <a:rPr lang="en-US" sz="1200" b="0" i="0">
                          <a:effectLst/>
                          <a:latin typeface="Aptos" panose="020B0004020202020204" pitchFamily="34" charset="0"/>
                        </a:rPr>
                        <a:t>8</a:t>
                      </a:r>
                      <a:endParaRPr lang="en-US" b="0" i="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l" rtl="0" fontAlgn="base">
                        <a:lnSpc>
                          <a:spcPts val="1350"/>
                        </a:lnSpc>
                        <a:buNone/>
                      </a:pPr>
                      <a:r>
                        <a:rPr lang="en-US" sz="1200" b="0" i="0">
                          <a:effectLst/>
                          <a:latin typeface="Aptos" panose="020B0004020202020204" pitchFamily="34" charset="0"/>
                        </a:rPr>
                        <a:t>33%</a:t>
                      </a:r>
                      <a:endParaRPr lang="en-US" b="0" i="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l" rtl="0" fontAlgn="base">
                        <a:lnSpc>
                          <a:spcPts val="1350"/>
                        </a:lnSpc>
                        <a:buNone/>
                      </a:pPr>
                      <a:r>
                        <a:rPr lang="en-US" sz="1200" b="0" i="0">
                          <a:effectLst/>
                          <a:latin typeface="Aptos" panose="020B0004020202020204" pitchFamily="34" charset="0"/>
                        </a:rPr>
                        <a:t>14%</a:t>
                      </a:r>
                      <a:endParaRPr lang="en-US" b="0" i="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l" rtl="0" fontAlgn="base">
                        <a:lnSpc>
                          <a:spcPts val="1350"/>
                        </a:lnSpc>
                        <a:buNone/>
                      </a:pPr>
                      <a:r>
                        <a:rPr lang="en-US" sz="1200" b="0" i="0">
                          <a:effectLst/>
                          <a:latin typeface="Aptos" panose="020B0004020202020204" pitchFamily="34" charset="0"/>
                        </a:rPr>
                        <a:t>14%</a:t>
                      </a:r>
                      <a:endParaRPr lang="en-US" b="0" i="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l" rtl="0" fontAlgn="base">
                        <a:lnSpc>
                          <a:spcPts val="1350"/>
                        </a:lnSpc>
                        <a:buNone/>
                      </a:pPr>
                      <a:r>
                        <a:rPr lang="en-US" sz="1200" b="0" i="0" dirty="0">
                          <a:effectLst/>
                          <a:latin typeface="Aptos" panose="020B0004020202020204" pitchFamily="34" charset="0"/>
                        </a:rPr>
                        <a:t>20%</a:t>
                      </a:r>
                      <a:endParaRPr lang="en-US" b="0" i="0" dirty="0">
                        <a:effectLst/>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extLst>
                  <a:ext uri="{0D108BD9-81ED-4DB2-BD59-A6C34878D82A}">
                    <a16:rowId xmlns:a16="http://schemas.microsoft.com/office/drawing/2014/main" val="483118319"/>
                  </a:ext>
                </a:extLst>
              </a:tr>
            </a:tbl>
          </a:graphicData>
        </a:graphic>
      </p:graphicFrame>
    </p:spTree>
    <p:extLst>
      <p:ext uri="{BB962C8B-B14F-4D97-AF65-F5344CB8AC3E}">
        <p14:creationId xmlns:p14="http://schemas.microsoft.com/office/powerpoint/2010/main" val="2747804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14458-9DE6-E699-FD7F-AD06C10DAB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205795-CDEF-F21B-CD59-0CA920B2825E}"/>
              </a:ext>
            </a:extLst>
          </p:cNvPr>
          <p:cNvSpPr>
            <a:spLocks noGrp="1"/>
          </p:cNvSpPr>
          <p:nvPr>
            <p:ph type="title"/>
          </p:nvPr>
        </p:nvSpPr>
        <p:spPr>
          <a:xfrm>
            <a:off x="76200" y="155576"/>
            <a:ext cx="10515600" cy="520700"/>
          </a:xfrm>
        </p:spPr>
        <p:txBody>
          <a:bodyPr>
            <a:normAutofit/>
          </a:bodyPr>
          <a:lstStyle/>
          <a:p>
            <a:r>
              <a:rPr lang="en-US" sz="2800" dirty="0"/>
              <a:t>Annexure I – GRI Standard Scoring as per the SDG Goals</a:t>
            </a:r>
          </a:p>
        </p:txBody>
      </p:sp>
      <p:cxnSp>
        <p:nvCxnSpPr>
          <p:cNvPr id="5" name="Straight Connector 4">
            <a:extLst>
              <a:ext uri="{FF2B5EF4-FFF2-40B4-BE49-F238E27FC236}">
                <a16:creationId xmlns:a16="http://schemas.microsoft.com/office/drawing/2014/main" id="{9665EE48-4B39-1D8D-CE19-F9B21F4B194B}"/>
              </a:ext>
            </a:extLst>
          </p:cNvPr>
          <p:cNvCxnSpPr/>
          <p:nvPr/>
        </p:nvCxnSpPr>
        <p:spPr>
          <a:xfrm>
            <a:off x="171450" y="676276"/>
            <a:ext cx="11795760" cy="0"/>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68398C68-094B-1853-E89B-526B909E4075}"/>
              </a:ext>
            </a:extLst>
          </p:cNvPr>
          <p:cNvCxnSpPr/>
          <p:nvPr/>
        </p:nvCxnSpPr>
        <p:spPr>
          <a:xfrm>
            <a:off x="1457325" y="6219826"/>
            <a:ext cx="10515600" cy="0"/>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7" name="Table 6">
            <a:extLst>
              <a:ext uri="{FF2B5EF4-FFF2-40B4-BE49-F238E27FC236}">
                <a16:creationId xmlns:a16="http://schemas.microsoft.com/office/drawing/2014/main" id="{C7CFF8EE-A7A7-881B-E70A-B6BEA106FE55}"/>
              </a:ext>
            </a:extLst>
          </p:cNvPr>
          <p:cNvGraphicFramePr>
            <a:graphicFrameLocks noGrp="1"/>
          </p:cNvGraphicFramePr>
          <p:nvPr>
            <p:extLst>
              <p:ext uri="{D42A27DB-BD31-4B8C-83A1-F6EECF244321}">
                <p14:modId xmlns:p14="http://schemas.microsoft.com/office/powerpoint/2010/main" val="3629151458"/>
              </p:ext>
            </p:extLst>
          </p:nvPr>
        </p:nvGraphicFramePr>
        <p:xfrm>
          <a:off x="171450" y="830596"/>
          <a:ext cx="11722608" cy="5029200"/>
        </p:xfrm>
        <a:graphic>
          <a:graphicData uri="http://schemas.openxmlformats.org/drawingml/2006/table">
            <a:tbl>
              <a:tblPr/>
              <a:tblGrid>
                <a:gridCol w="731520">
                  <a:extLst>
                    <a:ext uri="{9D8B030D-6E8A-4147-A177-3AD203B41FA5}">
                      <a16:colId xmlns:a16="http://schemas.microsoft.com/office/drawing/2014/main" val="3229162605"/>
                    </a:ext>
                  </a:extLst>
                </a:gridCol>
                <a:gridCol w="1572768">
                  <a:extLst>
                    <a:ext uri="{9D8B030D-6E8A-4147-A177-3AD203B41FA5}">
                      <a16:colId xmlns:a16="http://schemas.microsoft.com/office/drawing/2014/main" val="2128045091"/>
                    </a:ext>
                  </a:extLst>
                </a:gridCol>
                <a:gridCol w="1216152">
                  <a:extLst>
                    <a:ext uri="{9D8B030D-6E8A-4147-A177-3AD203B41FA5}">
                      <a16:colId xmlns:a16="http://schemas.microsoft.com/office/drawing/2014/main" val="1669508825"/>
                    </a:ext>
                  </a:extLst>
                </a:gridCol>
                <a:gridCol w="8202168">
                  <a:extLst>
                    <a:ext uri="{9D8B030D-6E8A-4147-A177-3AD203B41FA5}">
                      <a16:colId xmlns:a16="http://schemas.microsoft.com/office/drawing/2014/main" val="3516599947"/>
                    </a:ext>
                  </a:extLst>
                </a:gridCol>
              </a:tblGrid>
              <a:tr h="457200">
                <a:tc>
                  <a:txBody>
                    <a:bodyPr/>
                    <a:lstStyle/>
                    <a:p>
                      <a:pPr algn="l" rtl="0" fontAlgn="base">
                        <a:lnSpc>
                          <a:spcPts val="1350"/>
                        </a:lnSpc>
                        <a:buNone/>
                      </a:pPr>
                      <a:r>
                        <a:rPr lang="en-US" sz="1400" b="1" i="0">
                          <a:solidFill>
                            <a:schemeClr val="bg1"/>
                          </a:solidFill>
                          <a:effectLst/>
                          <a:latin typeface="+mn-lt"/>
                        </a:rPr>
                        <a:t>GRI Code </a:t>
                      </a:r>
                    </a:p>
                  </a:txBody>
                  <a:tcPr marL="14610" marR="14610" marT="7305" marB="7305"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0B4058"/>
                    </a:solidFill>
                  </a:tcPr>
                </a:tc>
                <a:tc>
                  <a:txBody>
                    <a:bodyPr/>
                    <a:lstStyle/>
                    <a:p>
                      <a:pPr algn="l" rtl="0" fontAlgn="base">
                        <a:lnSpc>
                          <a:spcPts val="1350"/>
                        </a:lnSpc>
                        <a:buNone/>
                      </a:pPr>
                      <a:r>
                        <a:rPr lang="en-US" sz="1400" b="1" i="0">
                          <a:solidFill>
                            <a:schemeClr val="bg1"/>
                          </a:solidFill>
                          <a:effectLst/>
                          <a:latin typeface="+mn-lt"/>
                        </a:rPr>
                        <a:t>GRI Standard </a:t>
                      </a:r>
                    </a:p>
                  </a:txBody>
                  <a:tcPr marL="14610" marR="14610" marT="7305" marB="7305"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0B4058"/>
                    </a:solidFill>
                  </a:tcPr>
                </a:tc>
                <a:tc>
                  <a:txBody>
                    <a:bodyPr/>
                    <a:lstStyle/>
                    <a:p>
                      <a:pPr algn="l" rtl="0" fontAlgn="base">
                        <a:lnSpc>
                          <a:spcPts val="1350"/>
                        </a:lnSpc>
                        <a:buNone/>
                      </a:pPr>
                      <a:r>
                        <a:rPr lang="en-US" sz="1400" b="1" i="0">
                          <a:solidFill>
                            <a:schemeClr val="bg1"/>
                          </a:solidFill>
                          <a:effectLst/>
                          <a:latin typeface="+mn-lt"/>
                        </a:rPr>
                        <a:t>SDG Linkage </a:t>
                      </a:r>
                    </a:p>
                  </a:txBody>
                  <a:tcPr marL="14610" marR="14610" marT="7305" marB="7305"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0B4058"/>
                    </a:solidFill>
                  </a:tcPr>
                </a:tc>
                <a:tc>
                  <a:txBody>
                    <a:bodyPr/>
                    <a:lstStyle/>
                    <a:p>
                      <a:pPr algn="l" rtl="0" fontAlgn="base">
                        <a:lnSpc>
                          <a:spcPts val="1350"/>
                        </a:lnSpc>
                        <a:buNone/>
                      </a:pPr>
                      <a:r>
                        <a:rPr lang="en-US" sz="1400" b="1" i="0">
                          <a:solidFill>
                            <a:schemeClr val="bg1"/>
                          </a:solidFill>
                          <a:effectLst/>
                          <a:latin typeface="+mn-lt"/>
                        </a:rPr>
                        <a:t>SDG Measure </a:t>
                      </a:r>
                    </a:p>
                  </a:txBody>
                  <a:tcPr marL="14610" marR="14610" marT="7305" marB="7305"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0B4058"/>
                    </a:solidFill>
                  </a:tcPr>
                </a:tc>
                <a:extLst>
                  <a:ext uri="{0D108BD9-81ED-4DB2-BD59-A6C34878D82A}">
                    <a16:rowId xmlns:a16="http://schemas.microsoft.com/office/drawing/2014/main" val="921982791"/>
                  </a:ext>
                </a:extLst>
              </a:tr>
              <a:tr h="914400">
                <a:tc rowSpan="5">
                  <a:txBody>
                    <a:bodyPr/>
                    <a:lstStyle/>
                    <a:p>
                      <a:pPr algn="l" rtl="0" fontAlgn="base">
                        <a:lnSpc>
                          <a:spcPts val="1350"/>
                        </a:lnSpc>
                        <a:buNone/>
                      </a:pPr>
                      <a:r>
                        <a:rPr lang="en-US" sz="1200" b="0" i="0">
                          <a:effectLst/>
                          <a:latin typeface="+mn-lt"/>
                        </a:rPr>
                        <a:t>GRI 203-1 </a:t>
                      </a:r>
                    </a:p>
                  </a:txBody>
                  <a:tcPr marL="14610" marR="14610" marT="7305" marB="7305"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rowSpan="5">
                  <a:txBody>
                    <a:bodyPr/>
                    <a:lstStyle/>
                    <a:p>
                      <a:pPr algn="l" rtl="0" fontAlgn="base">
                        <a:lnSpc>
                          <a:spcPts val="1350"/>
                        </a:lnSpc>
                        <a:buNone/>
                      </a:pPr>
                      <a:r>
                        <a:rPr lang="en-US" sz="1200" b="0" i="0">
                          <a:effectLst/>
                          <a:latin typeface="+mn-lt"/>
                        </a:rPr>
                        <a:t>Indirect Economic Impact </a:t>
                      </a:r>
                    </a:p>
                  </a:txBody>
                  <a:tcPr marL="14610" marR="14610" marT="7305" marB="7305"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l" rtl="0" fontAlgn="base">
                        <a:lnSpc>
                          <a:spcPts val="1350"/>
                        </a:lnSpc>
                        <a:buNone/>
                      </a:pPr>
                      <a:r>
                        <a:rPr lang="en-US" sz="1200" b="0" i="0">
                          <a:effectLst/>
                          <a:latin typeface="+mn-lt"/>
                        </a:rPr>
                        <a:t>Goal 2: Zero Hunger </a:t>
                      </a:r>
                    </a:p>
                  </a:txBody>
                  <a:tcPr marL="14610" marR="14610" marT="7305" marB="7305"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just" rtl="0" fontAlgn="base">
                        <a:lnSpc>
                          <a:spcPts val="1350"/>
                        </a:lnSpc>
                        <a:buFont typeface="+mj-lt"/>
                        <a:buAutoNum type="arabicPeriod"/>
                      </a:pPr>
                      <a:r>
                        <a:rPr lang="en-US" sz="1200" b="0" i="0">
                          <a:effectLst/>
                          <a:latin typeface="+mn-lt"/>
                        </a:rPr>
                        <a:t>Examples of significant identified indirect economic impacts of the organization, including positive and negative impacts.  </a:t>
                      </a:r>
                    </a:p>
                    <a:p>
                      <a:pPr algn="just" rtl="0" fontAlgn="base">
                        <a:lnSpc>
                          <a:spcPts val="1350"/>
                        </a:lnSpc>
                        <a:buFont typeface="+mj-lt"/>
                        <a:buAutoNum type="arabicPeriod" startAt="2"/>
                      </a:pPr>
                      <a:r>
                        <a:rPr lang="en-US" sz="1200" b="0" i="0">
                          <a:effectLst/>
                          <a:latin typeface="+mn-lt"/>
                        </a:rPr>
                        <a:t>Significance of the indirect economic impacts in the context of external benchmarks and stakeholder priorities, such as national and international standards, protocols, and policy agendas. </a:t>
                      </a:r>
                    </a:p>
                  </a:txBody>
                  <a:tcPr marL="14610" marR="14610" marT="7305" marB="7305"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extLst>
                  <a:ext uri="{0D108BD9-81ED-4DB2-BD59-A6C34878D82A}">
                    <a16:rowId xmlns:a16="http://schemas.microsoft.com/office/drawing/2014/main" val="2928362447"/>
                  </a:ext>
                </a:extLst>
              </a:tr>
              <a:tr h="914400">
                <a:tc vMerge="1">
                  <a:txBody>
                    <a:bodyPr/>
                    <a:lstStyle/>
                    <a:p>
                      <a:endParaRPr lang="en-US"/>
                    </a:p>
                  </a:txBody>
                  <a:tcPr/>
                </a:tc>
                <a:tc vMerge="1">
                  <a:txBody>
                    <a:bodyPr/>
                    <a:lstStyle/>
                    <a:p>
                      <a:endParaRPr lang="en-US"/>
                    </a:p>
                  </a:txBody>
                  <a:tcPr/>
                </a:tc>
                <a:tc>
                  <a:txBody>
                    <a:bodyPr/>
                    <a:lstStyle/>
                    <a:p>
                      <a:pPr algn="l" rtl="0" fontAlgn="base">
                        <a:lnSpc>
                          <a:spcPts val="1350"/>
                        </a:lnSpc>
                        <a:buNone/>
                      </a:pPr>
                      <a:r>
                        <a:rPr lang="en-US" sz="1200" b="0" i="0">
                          <a:effectLst/>
                          <a:latin typeface="+mn-lt"/>
                        </a:rPr>
                        <a:t>SDG 5: Gender Equality </a:t>
                      </a:r>
                    </a:p>
                  </a:txBody>
                  <a:tcPr marL="14610" marR="14610" marT="7305" marB="7305"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just" rtl="0" fontAlgn="base">
                        <a:lnSpc>
                          <a:spcPts val="1350"/>
                        </a:lnSpc>
                        <a:buFont typeface="+mj-lt"/>
                        <a:buAutoNum type="arabicPeriod"/>
                      </a:pPr>
                      <a:r>
                        <a:rPr lang="en-US" sz="1200" b="0" i="0">
                          <a:effectLst/>
                          <a:latin typeface="+mn-lt"/>
                        </a:rPr>
                        <a:t>Extent of development of significant infrastructure investments and services supported. </a:t>
                      </a:r>
                    </a:p>
                    <a:p>
                      <a:pPr algn="just" rtl="0" fontAlgn="base">
                        <a:lnSpc>
                          <a:spcPts val="1350"/>
                        </a:lnSpc>
                        <a:buFont typeface="+mj-lt"/>
                        <a:buAutoNum type="arabicPeriod" startAt="2"/>
                      </a:pPr>
                      <a:r>
                        <a:rPr lang="en-US" sz="1200" b="0" i="0">
                          <a:effectLst/>
                          <a:latin typeface="+mn-lt"/>
                        </a:rPr>
                        <a:t>Current or expected impacts on communities and local economies, including positive and negative impacts, where relevant. </a:t>
                      </a:r>
                    </a:p>
                    <a:p>
                      <a:pPr algn="just" rtl="0" fontAlgn="base">
                        <a:lnSpc>
                          <a:spcPts val="1350"/>
                        </a:lnSpc>
                        <a:buFont typeface="+mj-lt"/>
                        <a:buAutoNum type="arabicPeriod" startAt="3"/>
                      </a:pPr>
                      <a:r>
                        <a:rPr lang="en-US" sz="1200" b="0" i="0">
                          <a:effectLst/>
                          <a:latin typeface="+mn-lt"/>
                        </a:rPr>
                        <a:t>Whether these investments and services are commercial, in-kind, or pro bono engagements. </a:t>
                      </a:r>
                    </a:p>
                  </a:txBody>
                  <a:tcPr marL="14610" marR="14610" marT="7305" marB="7305"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extLst>
                  <a:ext uri="{0D108BD9-81ED-4DB2-BD59-A6C34878D82A}">
                    <a16:rowId xmlns:a16="http://schemas.microsoft.com/office/drawing/2014/main" val="2218480383"/>
                  </a:ext>
                </a:extLst>
              </a:tr>
              <a:tr h="914400">
                <a:tc vMerge="1">
                  <a:txBody>
                    <a:bodyPr/>
                    <a:lstStyle/>
                    <a:p>
                      <a:endParaRPr lang="en-US"/>
                    </a:p>
                  </a:txBody>
                  <a:tcPr/>
                </a:tc>
                <a:tc vMerge="1">
                  <a:txBody>
                    <a:bodyPr/>
                    <a:lstStyle/>
                    <a:p>
                      <a:endParaRPr lang="en-US"/>
                    </a:p>
                  </a:txBody>
                  <a:tcPr/>
                </a:tc>
                <a:tc>
                  <a:txBody>
                    <a:bodyPr/>
                    <a:lstStyle/>
                    <a:p>
                      <a:pPr algn="l" rtl="0" fontAlgn="base">
                        <a:lnSpc>
                          <a:spcPts val="1350"/>
                        </a:lnSpc>
                        <a:buNone/>
                      </a:pPr>
                      <a:r>
                        <a:rPr lang="en-US" sz="1200" b="0" i="0">
                          <a:effectLst/>
                          <a:latin typeface="+mn-lt"/>
                        </a:rPr>
                        <a:t>SDG 7: Affordable &amp; Clean Energy </a:t>
                      </a:r>
                    </a:p>
                  </a:txBody>
                  <a:tcPr marL="14610" marR="14610" marT="7305" marB="7305"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just" rtl="0" fontAlgn="base">
                        <a:lnSpc>
                          <a:spcPts val="1350"/>
                        </a:lnSpc>
                        <a:buFont typeface="+mj-lt"/>
                        <a:buAutoNum type="arabicPeriod"/>
                      </a:pPr>
                      <a:r>
                        <a:rPr lang="en-US" sz="1200" b="0" i="0">
                          <a:effectLst/>
                          <a:latin typeface="+mn-lt"/>
                        </a:rPr>
                        <a:t>Ensure universal access to affordable, reliable, and modern energy services. </a:t>
                      </a:r>
                    </a:p>
                    <a:p>
                      <a:pPr algn="just" rtl="0" fontAlgn="base">
                        <a:lnSpc>
                          <a:spcPts val="1350"/>
                        </a:lnSpc>
                        <a:buFont typeface="+mj-lt"/>
                        <a:buAutoNum type="arabicPeriod" startAt="2"/>
                      </a:pPr>
                      <a:r>
                        <a:rPr lang="en-US" sz="1200" b="0" i="0">
                          <a:effectLst/>
                          <a:latin typeface="+mn-lt"/>
                        </a:rPr>
                        <a:t>Increase the share of renewable energy in the global energy mix. </a:t>
                      </a:r>
                    </a:p>
                  </a:txBody>
                  <a:tcPr marL="14610" marR="14610" marT="7305" marB="7305"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extLst>
                  <a:ext uri="{0D108BD9-81ED-4DB2-BD59-A6C34878D82A}">
                    <a16:rowId xmlns:a16="http://schemas.microsoft.com/office/drawing/2014/main" val="646754405"/>
                  </a:ext>
                </a:extLst>
              </a:tr>
              <a:tr h="914400">
                <a:tc vMerge="1">
                  <a:txBody>
                    <a:bodyPr/>
                    <a:lstStyle/>
                    <a:p>
                      <a:endParaRPr lang="en-US"/>
                    </a:p>
                  </a:txBody>
                  <a:tcPr/>
                </a:tc>
                <a:tc vMerge="1">
                  <a:txBody>
                    <a:bodyPr/>
                    <a:lstStyle/>
                    <a:p>
                      <a:endParaRPr lang="en-US"/>
                    </a:p>
                  </a:txBody>
                  <a:tcPr/>
                </a:tc>
                <a:tc>
                  <a:txBody>
                    <a:bodyPr/>
                    <a:lstStyle/>
                    <a:p>
                      <a:pPr algn="l" rtl="0" fontAlgn="base">
                        <a:lnSpc>
                          <a:spcPts val="1350"/>
                        </a:lnSpc>
                        <a:buNone/>
                      </a:pPr>
                      <a:r>
                        <a:rPr lang="en-US" sz="1200" b="0" i="0">
                          <a:effectLst/>
                          <a:latin typeface="+mn-lt"/>
                        </a:rPr>
                        <a:t>SDG 9: Industry, Innovation and Infrastructure </a:t>
                      </a:r>
                    </a:p>
                  </a:txBody>
                  <a:tcPr marL="14610" marR="14610" marT="7305" marB="7305"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just" rtl="0" fontAlgn="base">
                        <a:lnSpc>
                          <a:spcPts val="1350"/>
                        </a:lnSpc>
                        <a:buFont typeface="+mj-lt"/>
                        <a:buAutoNum type="arabicPeriod"/>
                      </a:pPr>
                      <a:r>
                        <a:rPr lang="en-US" sz="1200" b="0" i="0">
                          <a:effectLst/>
                          <a:latin typeface="+mn-lt"/>
                        </a:rPr>
                        <a:t>Extent of development of significant infrastructure investments and services supported. </a:t>
                      </a:r>
                    </a:p>
                    <a:p>
                      <a:pPr algn="just" rtl="0" fontAlgn="base">
                        <a:lnSpc>
                          <a:spcPts val="1350"/>
                        </a:lnSpc>
                        <a:buFont typeface="+mj-lt"/>
                        <a:buAutoNum type="arabicPeriod" startAt="2"/>
                      </a:pPr>
                      <a:r>
                        <a:rPr lang="en-US" sz="1200" b="0" i="0">
                          <a:effectLst/>
                          <a:latin typeface="+mn-lt"/>
                        </a:rPr>
                        <a:t>Current or expected impacts on communities and local economies, including positive and negative impacts, where relevant. </a:t>
                      </a:r>
                    </a:p>
                    <a:p>
                      <a:pPr algn="just" rtl="0" fontAlgn="base">
                        <a:lnSpc>
                          <a:spcPts val="1350"/>
                        </a:lnSpc>
                        <a:buFont typeface="+mj-lt"/>
                        <a:buAutoNum type="arabicPeriod" startAt="3"/>
                      </a:pPr>
                      <a:r>
                        <a:rPr lang="en-US" sz="1200" b="0" i="0">
                          <a:effectLst/>
                          <a:latin typeface="+mn-lt"/>
                        </a:rPr>
                        <a:t>Whether these investments and services are commercial, in-kind, or pro bono engagements. </a:t>
                      </a:r>
                    </a:p>
                  </a:txBody>
                  <a:tcPr marL="14610" marR="14610" marT="7305" marB="7305"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extLst>
                  <a:ext uri="{0D108BD9-81ED-4DB2-BD59-A6C34878D82A}">
                    <a16:rowId xmlns:a16="http://schemas.microsoft.com/office/drawing/2014/main" val="2040326469"/>
                  </a:ext>
                </a:extLst>
              </a:tr>
              <a:tr h="914400">
                <a:tc vMerge="1">
                  <a:txBody>
                    <a:bodyPr/>
                    <a:lstStyle/>
                    <a:p>
                      <a:endParaRPr lang="en-US"/>
                    </a:p>
                  </a:txBody>
                  <a:tcPr/>
                </a:tc>
                <a:tc vMerge="1">
                  <a:txBody>
                    <a:bodyPr/>
                    <a:lstStyle/>
                    <a:p>
                      <a:endParaRPr lang="en-US"/>
                    </a:p>
                  </a:txBody>
                  <a:tcPr/>
                </a:tc>
                <a:tc>
                  <a:txBody>
                    <a:bodyPr/>
                    <a:lstStyle/>
                    <a:p>
                      <a:pPr algn="l" rtl="0" fontAlgn="base">
                        <a:lnSpc>
                          <a:spcPts val="1350"/>
                        </a:lnSpc>
                        <a:buNone/>
                      </a:pPr>
                      <a:r>
                        <a:rPr lang="en-US" sz="1200" b="0" i="0">
                          <a:effectLst/>
                          <a:latin typeface="+mn-lt"/>
                        </a:rPr>
                        <a:t>SDG 11: Sustainable Cities &amp; Communities   </a:t>
                      </a:r>
                    </a:p>
                  </a:txBody>
                  <a:tcPr marL="14610" marR="14610" marT="7305" marB="7305"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just" rtl="0" fontAlgn="base">
                        <a:lnSpc>
                          <a:spcPts val="1350"/>
                        </a:lnSpc>
                        <a:buFont typeface="+mj-lt"/>
                        <a:buAutoNum type="arabicPeriod"/>
                      </a:pPr>
                      <a:r>
                        <a:rPr lang="en-US" sz="1200" b="0" i="0">
                          <a:effectLst/>
                          <a:latin typeface="+mn-lt"/>
                        </a:rPr>
                        <a:t>Extent of development of significant infrastructure investments and services supported.  </a:t>
                      </a:r>
                    </a:p>
                    <a:p>
                      <a:pPr algn="just" rtl="0" fontAlgn="base">
                        <a:lnSpc>
                          <a:spcPts val="1350"/>
                        </a:lnSpc>
                        <a:buFont typeface="+mj-lt"/>
                        <a:buAutoNum type="arabicPeriod" startAt="2"/>
                      </a:pPr>
                      <a:r>
                        <a:rPr lang="en-US" sz="1200" b="0" i="0">
                          <a:effectLst/>
                          <a:latin typeface="+mn-lt"/>
                        </a:rPr>
                        <a:t>Current or expected impacts on communities and local economies, including positive and negative impacts, where relevant.  </a:t>
                      </a:r>
                    </a:p>
                    <a:p>
                      <a:pPr algn="just" rtl="0" fontAlgn="base">
                        <a:lnSpc>
                          <a:spcPts val="1350"/>
                        </a:lnSpc>
                        <a:buFont typeface="+mj-lt"/>
                        <a:buAutoNum type="arabicPeriod" startAt="3"/>
                      </a:pPr>
                      <a:r>
                        <a:rPr lang="en-US" sz="1200" b="0" i="0">
                          <a:effectLst/>
                          <a:latin typeface="+mn-lt"/>
                        </a:rPr>
                        <a:t>Whether these investments and services are commercial, in-kind, or pro bono engagements. </a:t>
                      </a:r>
                    </a:p>
                  </a:txBody>
                  <a:tcPr marL="14610" marR="14610" marT="7305" marB="7305"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extLst>
                  <a:ext uri="{0D108BD9-81ED-4DB2-BD59-A6C34878D82A}">
                    <a16:rowId xmlns:a16="http://schemas.microsoft.com/office/drawing/2014/main" val="2489184124"/>
                  </a:ext>
                </a:extLst>
              </a:tr>
            </a:tbl>
          </a:graphicData>
        </a:graphic>
      </p:graphicFrame>
    </p:spTree>
    <p:extLst>
      <p:ext uri="{BB962C8B-B14F-4D97-AF65-F5344CB8AC3E}">
        <p14:creationId xmlns:p14="http://schemas.microsoft.com/office/powerpoint/2010/main" val="149699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7D0CD-F70B-DCE6-3599-7C139B3B00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299079-7837-A85C-A46C-5EBDD5C23EFD}"/>
              </a:ext>
            </a:extLst>
          </p:cNvPr>
          <p:cNvSpPr>
            <a:spLocks noGrp="1"/>
          </p:cNvSpPr>
          <p:nvPr>
            <p:ph type="title"/>
          </p:nvPr>
        </p:nvSpPr>
        <p:spPr>
          <a:xfrm>
            <a:off x="76200" y="155576"/>
            <a:ext cx="10515600" cy="520700"/>
          </a:xfrm>
        </p:spPr>
        <p:txBody>
          <a:bodyPr>
            <a:normAutofit/>
          </a:bodyPr>
          <a:lstStyle/>
          <a:p>
            <a:r>
              <a:rPr lang="en-US" sz="2800" dirty="0"/>
              <a:t>Annexure II – Sector Specific Codes</a:t>
            </a:r>
          </a:p>
        </p:txBody>
      </p:sp>
      <p:cxnSp>
        <p:nvCxnSpPr>
          <p:cNvPr id="5" name="Straight Connector 4">
            <a:extLst>
              <a:ext uri="{FF2B5EF4-FFF2-40B4-BE49-F238E27FC236}">
                <a16:creationId xmlns:a16="http://schemas.microsoft.com/office/drawing/2014/main" id="{34338DE8-0B06-7D9E-4F78-E1287A01824E}"/>
              </a:ext>
            </a:extLst>
          </p:cNvPr>
          <p:cNvCxnSpPr/>
          <p:nvPr/>
        </p:nvCxnSpPr>
        <p:spPr>
          <a:xfrm>
            <a:off x="171450" y="676276"/>
            <a:ext cx="11795760" cy="0"/>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2B740B1D-D2F2-ACBC-EB3E-8BA1DDC84257}"/>
              </a:ext>
            </a:extLst>
          </p:cNvPr>
          <p:cNvCxnSpPr/>
          <p:nvPr/>
        </p:nvCxnSpPr>
        <p:spPr>
          <a:xfrm>
            <a:off x="1457325" y="6219826"/>
            <a:ext cx="10515600" cy="0"/>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16" name="Table 15">
            <a:extLst>
              <a:ext uri="{FF2B5EF4-FFF2-40B4-BE49-F238E27FC236}">
                <a16:creationId xmlns:a16="http://schemas.microsoft.com/office/drawing/2014/main" id="{059CE916-127C-0506-7A9B-FD87B341A134}"/>
              </a:ext>
            </a:extLst>
          </p:cNvPr>
          <p:cNvGraphicFramePr>
            <a:graphicFrameLocks noGrp="1"/>
          </p:cNvGraphicFramePr>
          <p:nvPr>
            <p:extLst>
              <p:ext uri="{D42A27DB-BD31-4B8C-83A1-F6EECF244321}">
                <p14:modId xmlns:p14="http://schemas.microsoft.com/office/powerpoint/2010/main" val="1976272168"/>
              </p:ext>
            </p:extLst>
          </p:nvPr>
        </p:nvGraphicFramePr>
        <p:xfrm>
          <a:off x="174625" y="984250"/>
          <a:ext cx="11798282" cy="4952311"/>
        </p:xfrm>
        <a:graphic>
          <a:graphicData uri="http://schemas.openxmlformats.org/drawingml/2006/table">
            <a:tbl>
              <a:tblPr bandRow="1">
                <a:tableStyleId>{5C22544A-7EE6-4342-B048-85BDC9FD1C3A}</a:tableStyleId>
              </a:tblPr>
              <a:tblGrid>
                <a:gridCol w="1461086">
                  <a:extLst>
                    <a:ext uri="{9D8B030D-6E8A-4147-A177-3AD203B41FA5}">
                      <a16:colId xmlns:a16="http://schemas.microsoft.com/office/drawing/2014/main" val="1963017354"/>
                    </a:ext>
                  </a:extLst>
                </a:gridCol>
                <a:gridCol w="2136841">
                  <a:extLst>
                    <a:ext uri="{9D8B030D-6E8A-4147-A177-3AD203B41FA5}">
                      <a16:colId xmlns:a16="http://schemas.microsoft.com/office/drawing/2014/main" val="1120190890"/>
                    </a:ext>
                  </a:extLst>
                </a:gridCol>
                <a:gridCol w="8200355">
                  <a:extLst>
                    <a:ext uri="{9D8B030D-6E8A-4147-A177-3AD203B41FA5}">
                      <a16:colId xmlns:a16="http://schemas.microsoft.com/office/drawing/2014/main" val="3603056177"/>
                    </a:ext>
                  </a:extLst>
                </a:gridCol>
              </a:tblGrid>
              <a:tr h="610171">
                <a:tc>
                  <a:txBody>
                    <a:bodyPr/>
                    <a:lstStyle/>
                    <a:p>
                      <a:pPr lvl="0">
                        <a:buNone/>
                      </a:pPr>
                      <a:r>
                        <a:rPr lang="en-GB" sz="1400" b="1">
                          <a:solidFill>
                            <a:schemeClr val="bg1"/>
                          </a:solidFill>
                          <a:effectLst/>
                        </a:rPr>
                        <a:t>GRI Code</a:t>
                      </a:r>
                    </a:p>
                  </a:txBody>
                  <a:tcPr marR="0" marT="0" marB="0" anchor="ctr">
                    <a:lnL w="6350">
                      <a:solidFill>
                        <a:srgbClr val="C6CDD4"/>
                      </a:solidFill>
                    </a:lnL>
                    <a:lnR w="6350">
                      <a:solidFill>
                        <a:srgbClr val="C6CDD4"/>
                      </a:solidFill>
                    </a:lnR>
                    <a:lnT w="6350">
                      <a:solidFill>
                        <a:srgbClr val="C6CDD4"/>
                      </a:solidFill>
                    </a:lnT>
                    <a:lnB w="6350">
                      <a:solidFill>
                        <a:srgbClr val="C6CDD4"/>
                      </a:solidFill>
                    </a:lnB>
                    <a:solidFill>
                      <a:srgbClr val="0B4058"/>
                    </a:solidFill>
                  </a:tcPr>
                </a:tc>
                <a:tc>
                  <a:txBody>
                    <a:bodyPr/>
                    <a:lstStyle/>
                    <a:p>
                      <a:pPr lvl="0">
                        <a:buNone/>
                      </a:pPr>
                      <a:r>
                        <a:rPr lang="en-GB" sz="1400" b="1">
                          <a:solidFill>
                            <a:schemeClr val="bg1"/>
                          </a:solidFill>
                          <a:effectLst/>
                        </a:rPr>
                        <a:t>Sector</a:t>
                      </a:r>
                    </a:p>
                  </a:txBody>
                  <a:tcPr marR="0" marT="0" marB="0" anchor="ctr">
                    <a:lnL w="6350">
                      <a:solidFill>
                        <a:srgbClr val="C6CDD4"/>
                      </a:solidFill>
                    </a:lnL>
                    <a:lnR w="6350">
                      <a:solidFill>
                        <a:srgbClr val="C6CDD4"/>
                      </a:solidFill>
                    </a:lnR>
                    <a:lnT w="6350">
                      <a:solidFill>
                        <a:srgbClr val="C6CDD4"/>
                      </a:solidFill>
                    </a:lnT>
                    <a:lnB w="6350">
                      <a:solidFill>
                        <a:srgbClr val="C6CDD4"/>
                      </a:solidFill>
                    </a:lnB>
                    <a:solidFill>
                      <a:srgbClr val="0B4058"/>
                    </a:solidFill>
                  </a:tcPr>
                </a:tc>
                <a:tc>
                  <a:txBody>
                    <a:bodyPr/>
                    <a:lstStyle/>
                    <a:p>
                      <a:pPr lvl="0">
                        <a:buNone/>
                      </a:pPr>
                      <a:r>
                        <a:rPr lang="en-GB" sz="1400" b="1">
                          <a:solidFill>
                            <a:schemeClr val="bg1"/>
                          </a:solidFill>
                          <a:effectLst/>
                        </a:rPr>
                        <a:t>GRI Indicator</a:t>
                      </a:r>
                    </a:p>
                  </a:txBody>
                  <a:tcPr marR="0" marT="0" marB="0" anchor="ctr">
                    <a:lnL w="6350" cap="flat" cmpd="sng" algn="ctr">
                      <a:solidFill>
                        <a:srgbClr val="C6CDD4"/>
                      </a:solidFill>
                      <a:prstDash val="solid"/>
                      <a:round/>
                      <a:headEnd type="none" w="med" len="med"/>
                      <a:tailEnd type="none" w="med" len="med"/>
                    </a:lnL>
                    <a:lnR w="6350">
                      <a:solidFill>
                        <a:srgbClr val="C6CDD4"/>
                      </a:solidFill>
                    </a:lnR>
                    <a:lnT w="6350">
                      <a:solidFill>
                        <a:srgbClr val="C6CDD4"/>
                      </a:solidFill>
                    </a:lnT>
                    <a:lnB w="6350" cap="flat" cmpd="sng" algn="ctr">
                      <a:solidFill>
                        <a:srgbClr val="C6CDD4"/>
                      </a:solidFill>
                      <a:prstDash val="solid"/>
                      <a:round/>
                      <a:headEnd type="none" w="med" len="med"/>
                      <a:tailEnd type="none" w="med" len="med"/>
                    </a:lnB>
                    <a:solidFill>
                      <a:srgbClr val="0B4058"/>
                    </a:solidFill>
                  </a:tcPr>
                </a:tc>
                <a:extLst>
                  <a:ext uri="{0D108BD9-81ED-4DB2-BD59-A6C34878D82A}">
                    <a16:rowId xmlns:a16="http://schemas.microsoft.com/office/drawing/2014/main" val="2557776413"/>
                  </a:ext>
                </a:extLst>
              </a:tr>
              <a:tr h="255420">
                <a:tc gridSpan="3">
                  <a:txBody>
                    <a:bodyPr/>
                    <a:lstStyle/>
                    <a:p>
                      <a:pPr lvl="0">
                        <a:buNone/>
                      </a:pPr>
                      <a:endParaRPr lang="en-GB" sz="1200">
                        <a:effectLst/>
                      </a:endParaRPr>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hMerge="1">
                  <a:txBody>
                    <a:bodyPr/>
                    <a:lstStyle/>
                    <a:p>
                      <a:endParaRPr lang="en-US"/>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hMerge="1">
                  <a:txBody>
                    <a:bodyPr/>
                    <a:lstStyle/>
                    <a:p>
                      <a:endParaRPr lang="en-US"/>
                    </a:p>
                  </a:txBody>
                  <a:tcPr marR="0" marT="0" marB="0" anchor="ctr">
                    <a:lnL w="6350" cap="flat" cmpd="sng" algn="ctr">
                      <a:solidFill>
                        <a:srgbClr val="C6CDD4"/>
                      </a:solidFill>
                      <a:prstDash val="solid"/>
                      <a:round/>
                      <a:headEnd type="none" w="med" len="med"/>
                      <a:tailEnd type="none" w="med" len="med"/>
                    </a:lnL>
                    <a:lnR w="6350">
                      <a:solidFill>
                        <a:srgbClr val="C6CDD4"/>
                      </a:solidFill>
                    </a:lnR>
                    <a:lnT w="6350" cap="flat" cmpd="sng" algn="ctr">
                      <a:solidFill>
                        <a:srgbClr val="C6CDD4"/>
                      </a:solidFill>
                      <a:prstDash val="solid"/>
                      <a:round/>
                      <a:headEnd type="none" w="med" len="med"/>
                      <a:tailEnd type="none" w="med" len="med"/>
                    </a:lnT>
                    <a:lnB w="6350" cap="flat" cmpd="sng" algn="ctr">
                      <a:solidFill>
                        <a:srgbClr val="C6CDD4"/>
                      </a:solidFill>
                      <a:prstDash val="solid"/>
                      <a:round/>
                      <a:headEnd type="none" w="med" len="med"/>
                      <a:tailEnd type="none" w="med" len="med"/>
                    </a:lnB>
                    <a:noFill/>
                  </a:tcPr>
                </a:tc>
                <a:extLst>
                  <a:ext uri="{0D108BD9-81ED-4DB2-BD59-A6C34878D82A}">
                    <a16:rowId xmlns:a16="http://schemas.microsoft.com/office/drawing/2014/main" val="1491904459"/>
                  </a:ext>
                </a:extLst>
              </a:tr>
              <a:tr h="255420">
                <a:tc>
                  <a:txBody>
                    <a:bodyPr/>
                    <a:lstStyle/>
                    <a:p>
                      <a:pPr>
                        <a:buNone/>
                      </a:pPr>
                      <a:r>
                        <a:rPr lang="en-GB" sz="1200">
                          <a:effectLst/>
                        </a:rPr>
                        <a:t>GRI FS13</a:t>
                      </a:r>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a:txBody>
                    <a:bodyPr/>
                    <a:lstStyle/>
                    <a:p>
                      <a:pPr>
                        <a:buNone/>
                      </a:pPr>
                      <a:r>
                        <a:rPr lang="en-GB" sz="1200">
                          <a:effectLst/>
                        </a:rPr>
                        <a:t>Financial Services</a:t>
                      </a:r>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a:txBody>
                    <a:bodyPr/>
                    <a:lstStyle/>
                    <a:p>
                      <a:pPr>
                        <a:buNone/>
                      </a:pPr>
                      <a:r>
                        <a:rPr lang="en-GB" sz="1200">
                          <a:effectLst/>
                        </a:rPr>
                        <a:t>Access points in low-populated or economically disadvantaged areas by type</a:t>
                      </a:r>
                    </a:p>
                  </a:txBody>
                  <a:tcPr marR="0" marT="0" marB="0" anchor="ctr">
                    <a:lnL w="6350" cap="flat" cmpd="sng" algn="ctr">
                      <a:solidFill>
                        <a:srgbClr val="C6CDD4"/>
                      </a:solidFill>
                      <a:prstDash val="solid"/>
                      <a:round/>
                      <a:headEnd type="none" w="med" len="med"/>
                      <a:tailEnd type="none" w="med" len="med"/>
                    </a:lnL>
                    <a:lnR w="6350">
                      <a:solidFill>
                        <a:srgbClr val="C6CDD4"/>
                      </a:solidFill>
                    </a:lnR>
                    <a:lnT w="6350" cap="flat" cmpd="sng" algn="ctr">
                      <a:solidFill>
                        <a:srgbClr val="C6CDD4"/>
                      </a:solidFill>
                      <a:prstDash val="solid"/>
                      <a:round/>
                      <a:headEnd type="none" w="med" len="med"/>
                      <a:tailEnd type="none" w="med" len="med"/>
                    </a:lnT>
                    <a:lnB w="6350" cap="flat" cmpd="sng" algn="ctr">
                      <a:solidFill>
                        <a:srgbClr val="C6CDD4"/>
                      </a:solidFill>
                      <a:prstDash val="solid"/>
                      <a:round/>
                      <a:headEnd type="none" w="med" len="med"/>
                      <a:tailEnd type="none" w="med" len="med"/>
                    </a:lnB>
                    <a:noFill/>
                  </a:tcPr>
                </a:tc>
                <a:extLst>
                  <a:ext uri="{0D108BD9-81ED-4DB2-BD59-A6C34878D82A}">
                    <a16:rowId xmlns:a16="http://schemas.microsoft.com/office/drawing/2014/main" val="3886881412"/>
                  </a:ext>
                </a:extLst>
              </a:tr>
              <a:tr h="255420">
                <a:tc>
                  <a:txBody>
                    <a:bodyPr/>
                    <a:lstStyle/>
                    <a:p>
                      <a:pPr>
                        <a:buNone/>
                      </a:pPr>
                      <a:r>
                        <a:rPr lang="en-GB" sz="1200">
                          <a:effectLst/>
                        </a:rPr>
                        <a:t>GRI FS14</a:t>
                      </a:r>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a:txBody>
                    <a:bodyPr/>
                    <a:lstStyle/>
                    <a:p>
                      <a:pPr lvl="0">
                        <a:buNone/>
                      </a:pPr>
                      <a:r>
                        <a:rPr lang="en-GB" sz="1200" b="0" i="0" u="none" strike="noStrike" noProof="0">
                          <a:solidFill>
                            <a:srgbClr val="000000"/>
                          </a:solidFill>
                          <a:latin typeface="Aptos"/>
                        </a:rPr>
                        <a:t>Financial Services</a:t>
                      </a:r>
                      <a:endParaRPr lang="en-GB" sz="1200"/>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a:txBody>
                    <a:bodyPr/>
                    <a:lstStyle/>
                    <a:p>
                      <a:pPr>
                        <a:buNone/>
                      </a:pPr>
                      <a:r>
                        <a:rPr lang="en-GB" sz="1200"/>
                        <a:t>Initiatives to improve access to financial services for disadvantaged people</a:t>
                      </a:r>
                    </a:p>
                  </a:txBody>
                  <a:tcPr marR="0" marT="0" marB="0" anchor="ctr">
                    <a:lnL w="6350" cap="flat" cmpd="sng" algn="ctr">
                      <a:solidFill>
                        <a:srgbClr val="C6CDD4"/>
                      </a:solidFill>
                      <a:prstDash val="solid"/>
                      <a:round/>
                      <a:headEnd type="none" w="med" len="med"/>
                      <a:tailEnd type="none" w="med" len="med"/>
                    </a:lnL>
                    <a:lnR w="6350">
                      <a:solidFill>
                        <a:srgbClr val="C6CDD4"/>
                      </a:solidFill>
                    </a:lnR>
                    <a:lnT w="6350" cap="flat" cmpd="sng" algn="ctr">
                      <a:solidFill>
                        <a:srgbClr val="C6CDD4"/>
                      </a:solidFill>
                      <a:prstDash val="solid"/>
                      <a:round/>
                      <a:headEnd type="none" w="med" len="med"/>
                      <a:tailEnd type="none" w="med" len="med"/>
                    </a:lnT>
                    <a:lnB w="6350" cap="flat" cmpd="sng" algn="ctr">
                      <a:solidFill>
                        <a:srgbClr val="C6CDD4"/>
                      </a:solidFill>
                      <a:prstDash val="solid"/>
                      <a:round/>
                      <a:headEnd type="none" w="med" len="med"/>
                      <a:tailEnd type="none" w="med" len="med"/>
                    </a:lnB>
                    <a:noFill/>
                  </a:tcPr>
                </a:tc>
                <a:extLst>
                  <a:ext uri="{0D108BD9-81ED-4DB2-BD59-A6C34878D82A}">
                    <a16:rowId xmlns:a16="http://schemas.microsoft.com/office/drawing/2014/main" val="1268543276"/>
                  </a:ext>
                </a:extLst>
              </a:tr>
              <a:tr h="255420">
                <a:tc>
                  <a:txBody>
                    <a:bodyPr/>
                    <a:lstStyle/>
                    <a:p>
                      <a:pPr>
                        <a:buNone/>
                      </a:pPr>
                      <a:r>
                        <a:rPr lang="en-GB" sz="1200">
                          <a:effectLst/>
                        </a:rPr>
                        <a:t>GRI FS7</a:t>
                      </a:r>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a:txBody>
                    <a:bodyPr/>
                    <a:lstStyle/>
                    <a:p>
                      <a:pPr lvl="0">
                        <a:buNone/>
                      </a:pPr>
                      <a:r>
                        <a:rPr lang="en-GB" sz="1200" b="0" i="0" u="none" strike="noStrike" noProof="0">
                          <a:solidFill>
                            <a:srgbClr val="000000"/>
                          </a:solidFill>
                          <a:latin typeface="Aptos"/>
                        </a:rPr>
                        <a:t>Financial Services</a:t>
                      </a:r>
                      <a:endParaRPr lang="en-GB" sz="1200"/>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a:txBody>
                    <a:bodyPr/>
                    <a:lstStyle/>
                    <a:p>
                      <a:pPr>
                        <a:buNone/>
                      </a:pPr>
                      <a:r>
                        <a:rPr lang="en-GB" sz="1200"/>
                        <a:t>Monetary value of products and services designed to deliver a specific social benefit for each business line</a:t>
                      </a:r>
                    </a:p>
                  </a:txBody>
                  <a:tcPr marR="0" marT="0" marB="0" anchor="ctr">
                    <a:lnL w="6350" cap="flat" cmpd="sng" algn="ctr">
                      <a:solidFill>
                        <a:srgbClr val="C6CDD4"/>
                      </a:solidFill>
                      <a:prstDash val="solid"/>
                      <a:round/>
                      <a:headEnd type="none" w="med" len="med"/>
                      <a:tailEnd type="none" w="med" len="med"/>
                    </a:lnL>
                    <a:lnR w="6350">
                      <a:solidFill>
                        <a:srgbClr val="C6CDD4"/>
                      </a:solidFill>
                    </a:lnR>
                    <a:lnT w="6350" cap="flat" cmpd="sng" algn="ctr">
                      <a:solidFill>
                        <a:srgbClr val="C6CDD4"/>
                      </a:solidFill>
                      <a:prstDash val="solid"/>
                      <a:round/>
                      <a:headEnd type="none" w="med" len="med"/>
                      <a:tailEnd type="none" w="med" len="med"/>
                    </a:lnT>
                    <a:lnB w="6350" cap="flat" cmpd="sng" algn="ctr">
                      <a:solidFill>
                        <a:srgbClr val="C6CDD4"/>
                      </a:solidFill>
                      <a:prstDash val="solid"/>
                      <a:round/>
                      <a:headEnd type="none" w="med" len="med"/>
                      <a:tailEnd type="none" w="med" len="med"/>
                    </a:lnB>
                    <a:noFill/>
                  </a:tcPr>
                </a:tc>
                <a:extLst>
                  <a:ext uri="{0D108BD9-81ED-4DB2-BD59-A6C34878D82A}">
                    <a16:rowId xmlns:a16="http://schemas.microsoft.com/office/drawing/2014/main" val="1608731210"/>
                  </a:ext>
                </a:extLst>
              </a:tr>
              <a:tr h="255420">
                <a:tc gridSpan="3">
                  <a:txBody>
                    <a:bodyPr/>
                    <a:lstStyle/>
                    <a:p>
                      <a:pPr lvl="0">
                        <a:buNone/>
                      </a:pPr>
                      <a:endParaRPr lang="en-GB" sz="1200">
                        <a:effectLst/>
                      </a:endParaRPr>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hMerge="1">
                  <a:txBody>
                    <a:bodyPr/>
                    <a:lstStyle/>
                    <a:p>
                      <a:endParaRPr lang="en-US"/>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hMerge="1">
                  <a:txBody>
                    <a:bodyPr/>
                    <a:lstStyle/>
                    <a:p>
                      <a:endParaRPr lang="en-US"/>
                    </a:p>
                  </a:txBody>
                  <a:tcPr marR="0" marT="0" marB="0" anchor="ctr">
                    <a:lnL w="6350" cap="flat" cmpd="sng" algn="ctr">
                      <a:solidFill>
                        <a:srgbClr val="C6CDD4"/>
                      </a:solidFill>
                      <a:prstDash val="solid"/>
                      <a:round/>
                      <a:headEnd type="none" w="med" len="med"/>
                      <a:tailEnd type="none" w="med" len="med"/>
                    </a:lnL>
                    <a:lnR w="6350">
                      <a:solidFill>
                        <a:srgbClr val="C6CDD4"/>
                      </a:solidFill>
                    </a:lnR>
                    <a:lnT w="6350" cap="flat" cmpd="sng" algn="ctr">
                      <a:solidFill>
                        <a:srgbClr val="C6CDD4"/>
                      </a:solidFill>
                      <a:prstDash val="solid"/>
                      <a:round/>
                      <a:headEnd type="none" w="med" len="med"/>
                      <a:tailEnd type="none" w="med" len="med"/>
                    </a:lnT>
                    <a:lnB w="6350" cap="flat" cmpd="sng" algn="ctr">
                      <a:solidFill>
                        <a:srgbClr val="C6CDD4"/>
                      </a:solidFill>
                      <a:prstDash val="solid"/>
                      <a:round/>
                      <a:headEnd type="none" w="med" len="med"/>
                      <a:tailEnd type="none" w="med" len="med"/>
                    </a:lnB>
                    <a:noFill/>
                  </a:tcPr>
                </a:tc>
                <a:extLst>
                  <a:ext uri="{0D108BD9-81ED-4DB2-BD59-A6C34878D82A}">
                    <a16:rowId xmlns:a16="http://schemas.microsoft.com/office/drawing/2014/main" val="894316858"/>
                  </a:ext>
                </a:extLst>
              </a:tr>
              <a:tr h="255420">
                <a:tc>
                  <a:txBody>
                    <a:bodyPr/>
                    <a:lstStyle/>
                    <a:p>
                      <a:pPr>
                        <a:buNone/>
                      </a:pPr>
                      <a:r>
                        <a:rPr lang="en-GB" sz="1200">
                          <a:effectLst/>
                        </a:rPr>
                        <a:t>GRI OG 11.2.3</a:t>
                      </a:r>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a:txBody>
                    <a:bodyPr/>
                    <a:lstStyle/>
                    <a:p>
                      <a:pPr>
                        <a:buNone/>
                      </a:pPr>
                      <a:r>
                        <a:rPr lang="en-GB" sz="1200"/>
                        <a:t>Oil &amp; Gas</a:t>
                      </a:r>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a:txBody>
                    <a:bodyPr/>
                    <a:lstStyle/>
                    <a:p>
                      <a:pPr>
                        <a:buNone/>
                      </a:pPr>
                      <a:r>
                        <a:rPr lang="en-GB" sz="1200"/>
                        <a:t>Emissions potential of reserves</a:t>
                      </a:r>
                    </a:p>
                  </a:txBody>
                  <a:tcPr marR="0" marT="0" marB="0" anchor="ctr">
                    <a:lnL w="6350" cap="flat" cmpd="sng" algn="ctr">
                      <a:solidFill>
                        <a:srgbClr val="C6CDD4"/>
                      </a:solidFill>
                      <a:prstDash val="solid"/>
                      <a:round/>
                      <a:headEnd type="none" w="med" len="med"/>
                      <a:tailEnd type="none" w="med" len="med"/>
                    </a:lnL>
                    <a:lnR w="6350">
                      <a:solidFill>
                        <a:srgbClr val="C6CDD4"/>
                      </a:solidFill>
                    </a:lnR>
                    <a:lnT w="6350" cap="flat" cmpd="sng" algn="ctr">
                      <a:solidFill>
                        <a:srgbClr val="C6CDD4"/>
                      </a:solidFill>
                      <a:prstDash val="solid"/>
                      <a:round/>
                      <a:headEnd type="none" w="med" len="med"/>
                      <a:tailEnd type="none" w="med" len="med"/>
                    </a:lnT>
                    <a:lnB w="6350" cap="flat" cmpd="sng" algn="ctr">
                      <a:solidFill>
                        <a:srgbClr val="C6CDD4"/>
                      </a:solidFill>
                      <a:prstDash val="solid"/>
                      <a:round/>
                      <a:headEnd type="none" w="med" len="med"/>
                      <a:tailEnd type="none" w="med" len="med"/>
                    </a:lnB>
                    <a:noFill/>
                  </a:tcPr>
                </a:tc>
                <a:extLst>
                  <a:ext uri="{0D108BD9-81ED-4DB2-BD59-A6C34878D82A}">
                    <a16:rowId xmlns:a16="http://schemas.microsoft.com/office/drawing/2014/main" val="2468018094"/>
                  </a:ext>
                </a:extLst>
              </a:tr>
              <a:tr h="255420">
                <a:tc>
                  <a:txBody>
                    <a:bodyPr/>
                    <a:lstStyle/>
                    <a:p>
                      <a:pPr>
                        <a:buNone/>
                      </a:pPr>
                      <a:r>
                        <a:rPr lang="en-GB" sz="1200">
                          <a:effectLst/>
                        </a:rPr>
                        <a:t>GRI OG 11.5.1</a:t>
                      </a:r>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a:txBody>
                    <a:bodyPr/>
                    <a:lstStyle/>
                    <a:p>
                      <a:pPr>
                        <a:buNone/>
                      </a:pPr>
                      <a:r>
                        <a:rPr lang="en-GB" sz="1200"/>
                        <a:t>Oil &amp; Gas</a:t>
                      </a:r>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a:txBody>
                    <a:bodyPr/>
                    <a:lstStyle/>
                    <a:p>
                      <a:pPr>
                        <a:buNone/>
                      </a:pPr>
                      <a:r>
                        <a:rPr lang="en-GB" sz="1200"/>
                        <a:t>Volume of hydrocarbons produced &amp; processed</a:t>
                      </a:r>
                    </a:p>
                  </a:txBody>
                  <a:tcPr marR="0" marT="0" marB="0" anchor="ctr">
                    <a:lnL w="6350" cap="flat" cmpd="sng" algn="ctr">
                      <a:solidFill>
                        <a:srgbClr val="C6CDD4"/>
                      </a:solidFill>
                      <a:prstDash val="solid"/>
                      <a:round/>
                      <a:headEnd type="none" w="med" len="med"/>
                      <a:tailEnd type="none" w="med" len="med"/>
                    </a:lnL>
                    <a:lnR w="6350">
                      <a:solidFill>
                        <a:srgbClr val="C6CDD4"/>
                      </a:solidFill>
                    </a:lnR>
                    <a:lnT w="6350" cap="flat" cmpd="sng" algn="ctr">
                      <a:solidFill>
                        <a:srgbClr val="C6CDD4"/>
                      </a:solidFill>
                      <a:prstDash val="solid"/>
                      <a:round/>
                      <a:headEnd type="none" w="med" len="med"/>
                      <a:tailEnd type="none" w="med" len="med"/>
                    </a:lnT>
                    <a:lnB w="6350" cap="flat" cmpd="sng" algn="ctr">
                      <a:solidFill>
                        <a:srgbClr val="C6CDD4"/>
                      </a:solidFill>
                      <a:prstDash val="solid"/>
                      <a:round/>
                      <a:headEnd type="none" w="med" len="med"/>
                      <a:tailEnd type="none" w="med" len="med"/>
                    </a:lnB>
                    <a:noFill/>
                  </a:tcPr>
                </a:tc>
                <a:extLst>
                  <a:ext uri="{0D108BD9-81ED-4DB2-BD59-A6C34878D82A}">
                    <a16:rowId xmlns:a16="http://schemas.microsoft.com/office/drawing/2014/main" val="1603172337"/>
                  </a:ext>
                </a:extLst>
              </a:tr>
              <a:tr h="255420">
                <a:tc>
                  <a:txBody>
                    <a:bodyPr/>
                    <a:lstStyle/>
                    <a:p>
                      <a:pPr>
                        <a:buNone/>
                      </a:pPr>
                      <a:r>
                        <a:rPr lang="en-GB" sz="1200">
                          <a:effectLst/>
                        </a:rPr>
                        <a:t>GRI OG 11.5.2</a:t>
                      </a:r>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a:txBody>
                    <a:bodyPr/>
                    <a:lstStyle/>
                    <a:p>
                      <a:pPr>
                        <a:buNone/>
                      </a:pPr>
                      <a:r>
                        <a:rPr lang="en-GB" sz="1200"/>
                        <a:t>Oil &amp; Gas</a:t>
                      </a:r>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a:txBody>
                    <a:bodyPr/>
                    <a:lstStyle/>
                    <a:p>
                      <a:pPr>
                        <a:buNone/>
                      </a:pPr>
                      <a:r>
                        <a:rPr lang="en-GB" sz="1200"/>
                        <a:t>Volume of hydrocarbon reserves</a:t>
                      </a:r>
                    </a:p>
                  </a:txBody>
                  <a:tcPr marR="0" marT="0" marB="0" anchor="ctr">
                    <a:lnL w="6350" cap="flat" cmpd="sng" algn="ctr">
                      <a:solidFill>
                        <a:srgbClr val="C6CDD4"/>
                      </a:solidFill>
                      <a:prstDash val="solid"/>
                      <a:round/>
                      <a:headEnd type="none" w="med" len="med"/>
                      <a:tailEnd type="none" w="med" len="med"/>
                    </a:lnL>
                    <a:lnR w="6350">
                      <a:solidFill>
                        <a:srgbClr val="C6CDD4"/>
                      </a:solidFill>
                    </a:lnR>
                    <a:lnT w="6350" cap="flat" cmpd="sng" algn="ctr">
                      <a:solidFill>
                        <a:srgbClr val="C6CDD4"/>
                      </a:solidFill>
                      <a:prstDash val="solid"/>
                      <a:round/>
                      <a:headEnd type="none" w="med" len="med"/>
                      <a:tailEnd type="none" w="med" len="med"/>
                    </a:lnT>
                    <a:lnB w="6350" cap="flat" cmpd="sng" algn="ctr">
                      <a:solidFill>
                        <a:srgbClr val="C6CDD4"/>
                      </a:solidFill>
                      <a:prstDash val="solid"/>
                      <a:round/>
                      <a:headEnd type="none" w="med" len="med"/>
                      <a:tailEnd type="none" w="med" len="med"/>
                    </a:lnB>
                    <a:noFill/>
                  </a:tcPr>
                </a:tc>
                <a:extLst>
                  <a:ext uri="{0D108BD9-81ED-4DB2-BD59-A6C34878D82A}">
                    <a16:rowId xmlns:a16="http://schemas.microsoft.com/office/drawing/2014/main" val="3648945540"/>
                  </a:ext>
                </a:extLst>
              </a:tr>
              <a:tr h="255420">
                <a:tc>
                  <a:txBody>
                    <a:bodyPr/>
                    <a:lstStyle/>
                    <a:p>
                      <a:pPr>
                        <a:buNone/>
                      </a:pPr>
                      <a:r>
                        <a:rPr lang="en-GB" sz="1200">
                          <a:effectLst/>
                        </a:rPr>
                        <a:t>GRI OG 11.5.3</a:t>
                      </a:r>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a:txBody>
                    <a:bodyPr/>
                    <a:lstStyle/>
                    <a:p>
                      <a:pPr>
                        <a:buNone/>
                      </a:pPr>
                      <a:r>
                        <a:rPr lang="en-GB" sz="1200"/>
                        <a:t>Oil &amp; Gas</a:t>
                      </a:r>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a:txBody>
                    <a:bodyPr/>
                    <a:lstStyle/>
                    <a:p>
                      <a:pPr>
                        <a:buNone/>
                      </a:pPr>
                      <a:r>
                        <a:rPr lang="en-GB" sz="1200"/>
                        <a:t>Volume of hydrocarbon resource additions</a:t>
                      </a:r>
                    </a:p>
                  </a:txBody>
                  <a:tcPr marR="0" marT="0" marB="0" anchor="ctr">
                    <a:lnL w="6350" cap="flat" cmpd="sng" algn="ctr">
                      <a:solidFill>
                        <a:srgbClr val="C6CDD4"/>
                      </a:solidFill>
                      <a:prstDash val="solid"/>
                      <a:round/>
                      <a:headEnd type="none" w="med" len="med"/>
                      <a:tailEnd type="none" w="med" len="med"/>
                    </a:lnL>
                    <a:lnR w="6350">
                      <a:solidFill>
                        <a:srgbClr val="C6CDD4"/>
                      </a:solidFill>
                    </a:lnR>
                    <a:lnT w="6350" cap="flat" cmpd="sng" algn="ctr">
                      <a:solidFill>
                        <a:srgbClr val="C6CDD4"/>
                      </a:solidFill>
                      <a:prstDash val="solid"/>
                      <a:round/>
                      <a:headEnd type="none" w="med" len="med"/>
                      <a:tailEnd type="none" w="med" len="med"/>
                    </a:lnT>
                    <a:lnB w="6350" cap="flat" cmpd="sng" algn="ctr">
                      <a:solidFill>
                        <a:srgbClr val="C6CDD4"/>
                      </a:solidFill>
                      <a:prstDash val="solid"/>
                      <a:round/>
                      <a:headEnd type="none" w="med" len="med"/>
                      <a:tailEnd type="none" w="med" len="med"/>
                    </a:lnB>
                    <a:noFill/>
                  </a:tcPr>
                </a:tc>
                <a:extLst>
                  <a:ext uri="{0D108BD9-81ED-4DB2-BD59-A6C34878D82A}">
                    <a16:rowId xmlns:a16="http://schemas.microsoft.com/office/drawing/2014/main" val="3045034543"/>
                  </a:ext>
                </a:extLst>
              </a:tr>
              <a:tr h="255420">
                <a:tc>
                  <a:txBody>
                    <a:bodyPr/>
                    <a:lstStyle/>
                    <a:p>
                      <a:pPr>
                        <a:buNone/>
                      </a:pPr>
                      <a:r>
                        <a:rPr lang="en-GB" sz="1200">
                          <a:effectLst/>
                        </a:rPr>
                        <a:t>GRI OG 11.5.4</a:t>
                      </a:r>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a:txBody>
                    <a:bodyPr/>
                    <a:lstStyle/>
                    <a:p>
                      <a:pPr>
                        <a:buNone/>
                      </a:pPr>
                      <a:r>
                        <a:rPr lang="en-GB" sz="1200"/>
                        <a:t>Oil &amp; Gas</a:t>
                      </a:r>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a:txBody>
                    <a:bodyPr/>
                    <a:lstStyle/>
                    <a:p>
                      <a:pPr>
                        <a:buNone/>
                      </a:pPr>
                      <a:r>
                        <a:rPr lang="en-GB" sz="1200"/>
                        <a:t>Volume of flared and vented hydrocarbons</a:t>
                      </a:r>
                    </a:p>
                  </a:txBody>
                  <a:tcPr marR="0" marT="0" marB="0" anchor="ctr">
                    <a:lnL w="6350" cap="flat" cmpd="sng" algn="ctr">
                      <a:solidFill>
                        <a:srgbClr val="C6CDD4"/>
                      </a:solidFill>
                      <a:prstDash val="solid"/>
                      <a:round/>
                      <a:headEnd type="none" w="med" len="med"/>
                      <a:tailEnd type="none" w="med" len="med"/>
                    </a:lnL>
                    <a:lnR w="6350">
                      <a:solidFill>
                        <a:srgbClr val="C6CDD4"/>
                      </a:solidFill>
                    </a:lnR>
                    <a:lnT w="6350" cap="flat" cmpd="sng" algn="ctr">
                      <a:solidFill>
                        <a:srgbClr val="C6CDD4"/>
                      </a:solidFill>
                      <a:prstDash val="solid"/>
                      <a:round/>
                      <a:headEnd type="none" w="med" len="med"/>
                      <a:tailEnd type="none" w="med" len="med"/>
                    </a:lnT>
                    <a:lnB w="6350" cap="flat" cmpd="sng" algn="ctr">
                      <a:solidFill>
                        <a:srgbClr val="C6CDD4"/>
                      </a:solidFill>
                      <a:prstDash val="solid"/>
                      <a:round/>
                      <a:headEnd type="none" w="med" len="med"/>
                      <a:tailEnd type="none" w="med" len="med"/>
                    </a:lnB>
                    <a:noFill/>
                  </a:tcPr>
                </a:tc>
                <a:extLst>
                  <a:ext uri="{0D108BD9-81ED-4DB2-BD59-A6C34878D82A}">
                    <a16:rowId xmlns:a16="http://schemas.microsoft.com/office/drawing/2014/main" val="958235344"/>
                  </a:ext>
                </a:extLst>
              </a:tr>
              <a:tr h="255420">
                <a:tc>
                  <a:txBody>
                    <a:bodyPr/>
                    <a:lstStyle/>
                    <a:p>
                      <a:pPr>
                        <a:buNone/>
                      </a:pPr>
                      <a:r>
                        <a:rPr lang="en-GB" sz="1200">
                          <a:effectLst/>
                        </a:rPr>
                        <a:t>GRI OG 11.5.5</a:t>
                      </a:r>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a:txBody>
                    <a:bodyPr/>
                    <a:lstStyle/>
                    <a:p>
                      <a:pPr>
                        <a:buNone/>
                      </a:pPr>
                      <a:r>
                        <a:rPr lang="en-GB" sz="1200"/>
                        <a:t>Oil &amp; Gas</a:t>
                      </a:r>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a:txBody>
                    <a:bodyPr/>
                    <a:lstStyle/>
                    <a:p>
                      <a:pPr>
                        <a:buNone/>
                      </a:pPr>
                      <a:r>
                        <a:rPr lang="en-GB" sz="1200"/>
                        <a:t>Energy intensity of hydrocarbon production</a:t>
                      </a:r>
                    </a:p>
                  </a:txBody>
                  <a:tcPr marR="0" marT="0" marB="0" anchor="ctr">
                    <a:lnL w="6350" cap="flat" cmpd="sng" algn="ctr">
                      <a:solidFill>
                        <a:srgbClr val="C6CDD4"/>
                      </a:solidFill>
                      <a:prstDash val="solid"/>
                      <a:round/>
                      <a:headEnd type="none" w="med" len="med"/>
                      <a:tailEnd type="none" w="med" len="med"/>
                    </a:lnL>
                    <a:lnR w="6350">
                      <a:solidFill>
                        <a:srgbClr val="C6CDD4"/>
                      </a:solidFill>
                    </a:lnR>
                    <a:lnT w="6350" cap="flat" cmpd="sng" algn="ctr">
                      <a:solidFill>
                        <a:srgbClr val="C6CDD4"/>
                      </a:solidFill>
                      <a:prstDash val="solid"/>
                      <a:round/>
                      <a:headEnd type="none" w="med" len="med"/>
                      <a:tailEnd type="none" w="med" len="med"/>
                    </a:lnT>
                    <a:lnB w="6350" cap="flat" cmpd="sng" algn="ctr">
                      <a:solidFill>
                        <a:srgbClr val="C6CDD4"/>
                      </a:solidFill>
                      <a:prstDash val="solid"/>
                      <a:round/>
                      <a:headEnd type="none" w="med" len="med"/>
                      <a:tailEnd type="none" w="med" len="med"/>
                    </a:lnB>
                    <a:noFill/>
                  </a:tcPr>
                </a:tc>
                <a:extLst>
                  <a:ext uri="{0D108BD9-81ED-4DB2-BD59-A6C34878D82A}">
                    <a16:rowId xmlns:a16="http://schemas.microsoft.com/office/drawing/2014/main" val="3940374774"/>
                  </a:ext>
                </a:extLst>
              </a:tr>
              <a:tr h="255420">
                <a:tc>
                  <a:txBody>
                    <a:bodyPr/>
                    <a:lstStyle/>
                    <a:p>
                      <a:pPr>
                        <a:buNone/>
                      </a:pPr>
                      <a:r>
                        <a:rPr lang="en-GB" sz="1200">
                          <a:effectLst/>
                        </a:rPr>
                        <a:t>GRI OG 11.5.6</a:t>
                      </a:r>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a:txBody>
                    <a:bodyPr/>
                    <a:lstStyle/>
                    <a:p>
                      <a:pPr>
                        <a:buNone/>
                      </a:pPr>
                      <a:r>
                        <a:rPr lang="en-GB" sz="1200"/>
                        <a:t>Oil &amp; Gas</a:t>
                      </a:r>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a:txBody>
                    <a:bodyPr/>
                    <a:lstStyle/>
                    <a:p>
                      <a:pPr>
                        <a:buNone/>
                      </a:pPr>
                      <a:r>
                        <a:rPr lang="en-GB" sz="1200"/>
                        <a:t>Benzene, lead &amp; sulphur content in fuels</a:t>
                      </a:r>
                    </a:p>
                  </a:txBody>
                  <a:tcPr marR="0" marT="0" marB="0" anchor="ctr">
                    <a:lnL w="6350" cap="flat" cmpd="sng" algn="ctr">
                      <a:solidFill>
                        <a:srgbClr val="C6CDD4"/>
                      </a:solidFill>
                      <a:prstDash val="solid"/>
                      <a:round/>
                      <a:headEnd type="none" w="med" len="med"/>
                      <a:tailEnd type="none" w="med" len="med"/>
                    </a:lnL>
                    <a:lnR w="6350">
                      <a:solidFill>
                        <a:srgbClr val="C6CDD4"/>
                      </a:solidFill>
                    </a:lnR>
                    <a:lnT w="6350" cap="flat" cmpd="sng" algn="ctr">
                      <a:solidFill>
                        <a:srgbClr val="C6CDD4"/>
                      </a:solidFill>
                      <a:prstDash val="solid"/>
                      <a:round/>
                      <a:headEnd type="none" w="med" len="med"/>
                      <a:tailEnd type="none" w="med" len="med"/>
                    </a:lnT>
                    <a:lnB w="6350" cap="flat" cmpd="sng" algn="ctr">
                      <a:solidFill>
                        <a:srgbClr val="C6CDD4"/>
                      </a:solidFill>
                      <a:prstDash val="solid"/>
                      <a:round/>
                      <a:headEnd type="none" w="med" len="med"/>
                      <a:tailEnd type="none" w="med" len="med"/>
                    </a:lnB>
                    <a:noFill/>
                  </a:tcPr>
                </a:tc>
                <a:extLst>
                  <a:ext uri="{0D108BD9-81ED-4DB2-BD59-A6C34878D82A}">
                    <a16:rowId xmlns:a16="http://schemas.microsoft.com/office/drawing/2014/main" val="3073352788"/>
                  </a:ext>
                </a:extLst>
              </a:tr>
              <a:tr h="255420">
                <a:tc>
                  <a:txBody>
                    <a:bodyPr/>
                    <a:lstStyle/>
                    <a:p>
                      <a:pPr>
                        <a:buNone/>
                      </a:pPr>
                      <a:r>
                        <a:rPr lang="en-GB" sz="1200">
                          <a:effectLst/>
                        </a:rPr>
                        <a:t>GRI OG 11.5.8</a:t>
                      </a:r>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a:txBody>
                    <a:bodyPr/>
                    <a:lstStyle/>
                    <a:p>
                      <a:pPr>
                        <a:buNone/>
                      </a:pPr>
                      <a:r>
                        <a:rPr lang="en-GB" sz="1200"/>
                        <a:t>Oil &amp; Gas</a:t>
                      </a:r>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a:txBody>
                    <a:bodyPr/>
                    <a:lstStyle/>
                    <a:p>
                      <a:pPr>
                        <a:buNone/>
                      </a:pPr>
                      <a:r>
                        <a:rPr lang="en-GB" sz="1200"/>
                        <a:t>Volume of non-renewable waste generated</a:t>
                      </a:r>
                    </a:p>
                  </a:txBody>
                  <a:tcPr marR="0" marT="0" marB="0" anchor="ctr">
                    <a:lnL w="6350" cap="flat" cmpd="sng" algn="ctr">
                      <a:solidFill>
                        <a:srgbClr val="C6CDD4"/>
                      </a:solidFill>
                      <a:prstDash val="solid"/>
                      <a:round/>
                      <a:headEnd type="none" w="med" len="med"/>
                      <a:tailEnd type="none" w="med" len="med"/>
                    </a:lnL>
                    <a:lnR w="6350">
                      <a:solidFill>
                        <a:srgbClr val="C6CDD4"/>
                      </a:solidFill>
                    </a:lnR>
                    <a:lnT w="6350" cap="flat" cmpd="sng" algn="ctr">
                      <a:solidFill>
                        <a:srgbClr val="C6CDD4"/>
                      </a:solidFill>
                      <a:prstDash val="solid"/>
                      <a:round/>
                      <a:headEnd type="none" w="med" len="med"/>
                      <a:tailEnd type="none" w="med" len="med"/>
                    </a:lnT>
                    <a:lnB w="6350" cap="flat" cmpd="sng" algn="ctr">
                      <a:solidFill>
                        <a:srgbClr val="C6CDD4"/>
                      </a:solidFill>
                      <a:prstDash val="solid"/>
                      <a:round/>
                      <a:headEnd type="none" w="med" len="med"/>
                      <a:tailEnd type="none" w="med" len="med"/>
                    </a:lnB>
                    <a:noFill/>
                  </a:tcPr>
                </a:tc>
                <a:extLst>
                  <a:ext uri="{0D108BD9-81ED-4DB2-BD59-A6C34878D82A}">
                    <a16:rowId xmlns:a16="http://schemas.microsoft.com/office/drawing/2014/main" val="3821567517"/>
                  </a:ext>
                </a:extLst>
              </a:tr>
              <a:tr h="255420">
                <a:tc>
                  <a:txBody>
                    <a:bodyPr/>
                    <a:lstStyle/>
                    <a:p>
                      <a:pPr>
                        <a:buNone/>
                      </a:pPr>
                      <a:r>
                        <a:rPr lang="en-GB" sz="1200">
                          <a:effectLst/>
                        </a:rPr>
                        <a:t>GRI OG 11.5.9</a:t>
                      </a:r>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a:txBody>
                    <a:bodyPr/>
                    <a:lstStyle/>
                    <a:p>
                      <a:pPr>
                        <a:buNone/>
                      </a:pPr>
                      <a:r>
                        <a:rPr lang="en-GB" sz="1200"/>
                        <a:t>Oil &amp; Gas</a:t>
                      </a:r>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a:txBody>
                    <a:bodyPr/>
                    <a:lstStyle/>
                    <a:p>
                      <a:pPr>
                        <a:buNone/>
                      </a:pPr>
                      <a:r>
                        <a:rPr lang="en-GB" sz="1200" dirty="0"/>
                        <a:t>Biofuels meeting sustainability criteria</a:t>
                      </a:r>
                    </a:p>
                  </a:txBody>
                  <a:tcPr marR="0" marT="0" marB="0" anchor="ctr">
                    <a:lnL w="6350" cap="flat" cmpd="sng" algn="ctr">
                      <a:solidFill>
                        <a:srgbClr val="C6CDD4"/>
                      </a:solidFill>
                      <a:prstDash val="solid"/>
                      <a:round/>
                      <a:headEnd type="none" w="med" len="med"/>
                      <a:tailEnd type="none" w="med" len="med"/>
                    </a:lnL>
                    <a:lnR w="6350">
                      <a:solidFill>
                        <a:srgbClr val="C6CDD4"/>
                      </a:solidFill>
                    </a:lnR>
                    <a:lnT w="6350" cap="flat" cmpd="sng" algn="ctr">
                      <a:solidFill>
                        <a:srgbClr val="C6CDD4"/>
                      </a:solidFill>
                      <a:prstDash val="solid"/>
                      <a:round/>
                      <a:headEnd type="none" w="med" len="med"/>
                      <a:tailEnd type="none" w="med" len="med"/>
                    </a:lnT>
                    <a:lnB w="6350" cap="flat" cmpd="sng" algn="ctr">
                      <a:solidFill>
                        <a:srgbClr val="C6CDD4"/>
                      </a:solidFill>
                      <a:prstDash val="solid"/>
                      <a:round/>
                      <a:headEnd type="none" w="med" len="med"/>
                      <a:tailEnd type="none" w="med" len="med"/>
                    </a:lnB>
                    <a:noFill/>
                  </a:tcPr>
                </a:tc>
                <a:extLst>
                  <a:ext uri="{0D108BD9-81ED-4DB2-BD59-A6C34878D82A}">
                    <a16:rowId xmlns:a16="http://schemas.microsoft.com/office/drawing/2014/main" val="156674544"/>
                  </a:ext>
                </a:extLst>
              </a:tr>
              <a:tr h="255420">
                <a:tc>
                  <a:txBody>
                    <a:bodyPr/>
                    <a:lstStyle/>
                    <a:p>
                      <a:pPr>
                        <a:buNone/>
                      </a:pPr>
                      <a:r>
                        <a:rPr lang="en-GB" sz="1200">
                          <a:effectLst/>
                        </a:rPr>
                        <a:t>GRI OG 11.6.1</a:t>
                      </a:r>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a:txBody>
                    <a:bodyPr/>
                    <a:lstStyle/>
                    <a:p>
                      <a:pPr>
                        <a:buNone/>
                      </a:pPr>
                      <a:r>
                        <a:rPr lang="en-GB" sz="1200"/>
                        <a:t>Oil &amp; Gas</a:t>
                      </a:r>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a:txBody>
                    <a:bodyPr/>
                    <a:lstStyle/>
                    <a:p>
                      <a:pPr>
                        <a:buNone/>
                      </a:pPr>
                      <a:r>
                        <a:rPr lang="en-GB" sz="1200"/>
                        <a:t>Emergency preparedness &amp; response systems</a:t>
                      </a:r>
                    </a:p>
                  </a:txBody>
                  <a:tcPr marR="0" marT="0" marB="0" anchor="ctr">
                    <a:lnL w="6350" cap="flat" cmpd="sng" algn="ctr">
                      <a:solidFill>
                        <a:srgbClr val="C6CDD4"/>
                      </a:solidFill>
                      <a:prstDash val="solid"/>
                      <a:round/>
                      <a:headEnd type="none" w="med" len="med"/>
                      <a:tailEnd type="none" w="med" len="med"/>
                    </a:lnL>
                    <a:lnR w="6350">
                      <a:solidFill>
                        <a:srgbClr val="C6CDD4"/>
                      </a:solidFill>
                    </a:lnR>
                    <a:lnT w="6350" cap="flat" cmpd="sng" algn="ctr">
                      <a:solidFill>
                        <a:srgbClr val="C6CDD4"/>
                      </a:solidFill>
                      <a:prstDash val="solid"/>
                      <a:round/>
                      <a:headEnd type="none" w="med" len="med"/>
                      <a:tailEnd type="none" w="med" len="med"/>
                    </a:lnT>
                    <a:lnB w="6350" cap="flat" cmpd="sng" algn="ctr">
                      <a:solidFill>
                        <a:srgbClr val="C6CDD4"/>
                      </a:solidFill>
                      <a:prstDash val="solid"/>
                      <a:round/>
                      <a:headEnd type="none" w="med" len="med"/>
                      <a:tailEnd type="none" w="med" len="med"/>
                    </a:lnB>
                    <a:noFill/>
                  </a:tcPr>
                </a:tc>
                <a:extLst>
                  <a:ext uri="{0D108BD9-81ED-4DB2-BD59-A6C34878D82A}">
                    <a16:rowId xmlns:a16="http://schemas.microsoft.com/office/drawing/2014/main" val="2388818816"/>
                  </a:ext>
                </a:extLst>
              </a:tr>
              <a:tr h="255420">
                <a:tc>
                  <a:txBody>
                    <a:bodyPr/>
                    <a:lstStyle/>
                    <a:p>
                      <a:pPr>
                        <a:buNone/>
                      </a:pPr>
                      <a:r>
                        <a:rPr lang="en-GB" sz="1200">
                          <a:effectLst/>
                        </a:rPr>
                        <a:t>GRI OG 11.6.2</a:t>
                      </a:r>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a:txBody>
                    <a:bodyPr/>
                    <a:lstStyle/>
                    <a:p>
                      <a:pPr>
                        <a:buNone/>
                      </a:pPr>
                      <a:r>
                        <a:rPr lang="en-GB" sz="1200"/>
                        <a:t>Oil &amp; Gas</a:t>
                      </a:r>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a:txBody>
                    <a:bodyPr/>
                    <a:lstStyle/>
                    <a:p>
                      <a:pPr>
                        <a:buNone/>
                      </a:pPr>
                      <a:r>
                        <a:rPr lang="en-GB" sz="1200"/>
                        <a:t>Process safety management</a:t>
                      </a:r>
                    </a:p>
                  </a:txBody>
                  <a:tcPr marR="0" marT="0" marB="0" anchor="ctr">
                    <a:lnL w="6350" cap="flat" cmpd="sng" algn="ctr">
                      <a:solidFill>
                        <a:srgbClr val="C6CDD4"/>
                      </a:solidFill>
                      <a:prstDash val="solid"/>
                      <a:round/>
                      <a:headEnd type="none" w="med" len="med"/>
                      <a:tailEnd type="none" w="med" len="med"/>
                    </a:lnL>
                    <a:lnR w="6350">
                      <a:solidFill>
                        <a:srgbClr val="C6CDD4"/>
                      </a:solidFill>
                    </a:lnR>
                    <a:lnT w="6350" cap="flat" cmpd="sng" algn="ctr">
                      <a:solidFill>
                        <a:srgbClr val="C6CDD4"/>
                      </a:solidFill>
                      <a:prstDash val="solid"/>
                      <a:round/>
                      <a:headEnd type="none" w="med" len="med"/>
                      <a:tailEnd type="none" w="med" len="med"/>
                    </a:lnT>
                    <a:lnB w="6350" cap="flat" cmpd="sng" algn="ctr">
                      <a:solidFill>
                        <a:srgbClr val="C6CDD4"/>
                      </a:solidFill>
                      <a:prstDash val="solid"/>
                      <a:round/>
                      <a:headEnd type="none" w="med" len="med"/>
                      <a:tailEnd type="none" w="med" len="med"/>
                    </a:lnB>
                    <a:noFill/>
                  </a:tcPr>
                </a:tc>
                <a:extLst>
                  <a:ext uri="{0D108BD9-81ED-4DB2-BD59-A6C34878D82A}">
                    <a16:rowId xmlns:a16="http://schemas.microsoft.com/office/drawing/2014/main" val="352242089"/>
                  </a:ext>
                </a:extLst>
              </a:tr>
              <a:tr h="255420">
                <a:tc>
                  <a:txBody>
                    <a:bodyPr/>
                    <a:lstStyle/>
                    <a:p>
                      <a:pPr>
                        <a:buNone/>
                      </a:pPr>
                      <a:r>
                        <a:rPr lang="en-GB" sz="1200">
                          <a:effectLst/>
                        </a:rPr>
                        <a:t>GRI OG 11.6.3</a:t>
                      </a:r>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a:txBody>
                    <a:bodyPr/>
                    <a:lstStyle/>
                    <a:p>
                      <a:pPr>
                        <a:buNone/>
                      </a:pPr>
                      <a:r>
                        <a:rPr lang="en-GB" sz="1200"/>
                        <a:t>Oil &amp; Gas</a:t>
                      </a:r>
                    </a:p>
                  </a:txBody>
                  <a:tcPr marR="0" marT="0" marB="0" anchor="ctr">
                    <a:lnL w="6350">
                      <a:solidFill>
                        <a:srgbClr val="C6CDD4"/>
                      </a:solidFill>
                    </a:lnL>
                    <a:lnR w="6350">
                      <a:solidFill>
                        <a:srgbClr val="C6CDD4"/>
                      </a:solidFill>
                    </a:lnR>
                    <a:lnT w="6350">
                      <a:solidFill>
                        <a:srgbClr val="C6CDD4"/>
                      </a:solidFill>
                    </a:lnT>
                    <a:lnB w="6350">
                      <a:solidFill>
                        <a:srgbClr val="C6CDD4"/>
                      </a:solidFill>
                    </a:lnB>
                    <a:noFill/>
                  </a:tcPr>
                </a:tc>
                <a:tc>
                  <a:txBody>
                    <a:bodyPr/>
                    <a:lstStyle/>
                    <a:p>
                      <a:pPr>
                        <a:buNone/>
                      </a:pPr>
                      <a:r>
                        <a:rPr lang="en-GB" sz="1200" dirty="0"/>
                        <a:t>Closure and rehabilitation of sites</a:t>
                      </a:r>
                    </a:p>
                  </a:txBody>
                  <a:tcPr marR="0" marT="0" marB="0" anchor="ctr">
                    <a:lnL w="6350" cap="flat" cmpd="sng" algn="ctr">
                      <a:solidFill>
                        <a:srgbClr val="C6CDD4"/>
                      </a:solidFill>
                      <a:prstDash val="solid"/>
                      <a:round/>
                      <a:headEnd type="none" w="med" len="med"/>
                      <a:tailEnd type="none" w="med" len="med"/>
                    </a:lnL>
                    <a:lnR w="6350">
                      <a:solidFill>
                        <a:srgbClr val="C6CDD4"/>
                      </a:solidFill>
                    </a:lnR>
                    <a:lnT w="6350" cap="flat" cmpd="sng" algn="ctr">
                      <a:solidFill>
                        <a:srgbClr val="C6CDD4"/>
                      </a:solidFill>
                      <a:prstDash val="solid"/>
                      <a:round/>
                      <a:headEnd type="none" w="med" len="med"/>
                      <a:tailEnd type="none" w="med" len="med"/>
                    </a:lnT>
                    <a:lnB w="6350">
                      <a:solidFill>
                        <a:srgbClr val="C6CDD4"/>
                      </a:solidFill>
                    </a:lnB>
                    <a:noFill/>
                  </a:tcPr>
                </a:tc>
                <a:extLst>
                  <a:ext uri="{0D108BD9-81ED-4DB2-BD59-A6C34878D82A}">
                    <a16:rowId xmlns:a16="http://schemas.microsoft.com/office/drawing/2014/main" val="209230061"/>
                  </a:ext>
                </a:extLst>
              </a:tr>
            </a:tbl>
          </a:graphicData>
        </a:graphic>
      </p:graphicFrame>
    </p:spTree>
    <p:extLst>
      <p:ext uri="{BB962C8B-B14F-4D97-AF65-F5344CB8AC3E}">
        <p14:creationId xmlns:p14="http://schemas.microsoft.com/office/powerpoint/2010/main" val="16573100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5689d84-0564-4fc6-b08f-82c13068923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809</TotalTime>
  <Words>4248</Words>
  <Application>Microsoft Office PowerPoint</Application>
  <PresentationFormat>Widescreen</PresentationFormat>
  <Paragraphs>986</Paragraphs>
  <Slides>17</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Adobe Song Std L</vt:lpstr>
      <vt:lpstr>맑은 고딕</vt:lpstr>
      <vt:lpstr>Aptos</vt:lpstr>
      <vt:lpstr>Aptos Display</vt:lpstr>
      <vt:lpstr>Aptos Narrow</vt:lpstr>
      <vt:lpstr>Arial</vt:lpstr>
      <vt:lpstr>Arial,Sans-Serif</vt:lpstr>
      <vt:lpstr>Calibri</vt:lpstr>
      <vt:lpstr>Courier New</vt:lpstr>
      <vt:lpstr>Courier New,monospace</vt:lpstr>
      <vt:lpstr>Wingdings</vt:lpstr>
      <vt:lpstr>Office Theme</vt:lpstr>
      <vt:lpstr>EU and UK Initiatives on Green Agenda for the Western Balkans Region:   Their Impact on Local Company Practices in Developing Sustainable ESG Financial Reporting</vt:lpstr>
      <vt:lpstr>EU Green Agenda</vt:lpstr>
      <vt:lpstr>UK initiatives</vt:lpstr>
      <vt:lpstr>ESG and Sustainability Reporting Initiatives – Understanding Sample Universe and Data</vt:lpstr>
      <vt:lpstr>Annexure I – Sample Universe Table</vt:lpstr>
      <vt:lpstr>ESG and Sustainability Reporting Initiatives – Understanding Sample Universe and Data</vt:lpstr>
      <vt:lpstr>ESG and Sustainability Reporting Initiatives – Methodology and ESG Scoring </vt:lpstr>
      <vt:lpstr>Annexure I – GRI Standard Scoring as per the SDG Goals</vt:lpstr>
      <vt:lpstr>Annexure II – Sector Specific Codes</vt:lpstr>
      <vt:lpstr>Global Reporting Initiatives – GRI Standards Observed </vt:lpstr>
      <vt:lpstr>Case Study: De-carbonization in the Western Balkans – Elixir Group (Serbia) </vt:lpstr>
      <vt:lpstr>Case Study: De-carbonization in the Western Balkans – North Macedonia, Bosnia, Kosovo and Albania</vt:lpstr>
      <vt:lpstr>The effect of EU  Green Agenda on companies involved and their changes in ESG reporting </vt:lpstr>
      <vt:lpstr>GRI specific results</vt:lpstr>
      <vt:lpstr>GRI specific results</vt:lpstr>
      <vt:lpstr>GRI specific results – </vt:lpstr>
      <vt:lpstr>Concluding remarks – policy implications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Syed Mustafa Zamin</dc:creator>
  <cp:lastModifiedBy>Nereida Polovina</cp:lastModifiedBy>
  <cp:revision>257</cp:revision>
  <dcterms:created xsi:type="dcterms:W3CDTF">2025-03-09T20:01:16Z</dcterms:created>
  <dcterms:modified xsi:type="dcterms:W3CDTF">2025-10-29T11:32:54Z</dcterms:modified>
</cp:coreProperties>
</file>