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66" r:id="rId3"/>
    <p:sldId id="387" r:id="rId4"/>
    <p:sldId id="388" r:id="rId5"/>
    <p:sldId id="390" r:id="rId6"/>
    <p:sldId id="413" r:id="rId7"/>
    <p:sldId id="407" r:id="rId8"/>
    <p:sldId id="386" r:id="rId9"/>
    <p:sldId id="384" r:id="rId10"/>
    <p:sldId id="408" r:id="rId11"/>
    <p:sldId id="409" r:id="rId12"/>
    <p:sldId id="404" r:id="rId13"/>
    <p:sldId id="402" r:id="rId14"/>
    <p:sldId id="403" r:id="rId15"/>
    <p:sldId id="392" r:id="rId16"/>
    <p:sldId id="414" r:id="rId17"/>
    <p:sldId id="397" r:id="rId18"/>
    <p:sldId id="411" r:id="rId19"/>
    <p:sldId id="395" r:id="rId20"/>
    <p:sldId id="405" r:id="rId21"/>
    <p:sldId id="396" r:id="rId22"/>
    <p:sldId id="398" r:id="rId23"/>
    <p:sldId id="412" r:id="rId24"/>
    <p:sldId id="400" r:id="rId25"/>
    <p:sldId id="401" r:id="rId26"/>
    <p:sldId id="29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1" autoAdjust="0"/>
    <p:restoredTop sz="93741"/>
  </p:normalViewPr>
  <p:slideViewPr>
    <p:cSldViewPr snapToGrid="0">
      <p:cViewPr varScale="1">
        <p:scale>
          <a:sx n="110" d="100"/>
          <a:sy n="110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Sosnovskikh" userId="d8fc0bc1-d70a-4565-b01a-544ec4097068" providerId="ADAL" clId="{8781A996-E371-4D8D-B87C-5DD41DC1E7EE}"/>
    <pc:docChg chg="modSld sldOrd">
      <pc:chgData name="Sergey Sosnovskikh" userId="d8fc0bc1-d70a-4565-b01a-544ec4097068" providerId="ADAL" clId="{8781A996-E371-4D8D-B87C-5DD41DC1E7EE}" dt="2025-02-25T14:24:17.277" v="1"/>
      <pc:docMkLst>
        <pc:docMk/>
      </pc:docMkLst>
      <pc:sldChg chg="ord">
        <pc:chgData name="Sergey Sosnovskikh" userId="d8fc0bc1-d70a-4565-b01a-544ec4097068" providerId="ADAL" clId="{8781A996-E371-4D8D-B87C-5DD41DC1E7EE}" dt="2025-02-25T14:24:17.277" v="1"/>
        <pc:sldMkLst>
          <pc:docMk/>
          <pc:sldMk cId="2733274843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64B9-6E90-4905-AF92-FA74AAAE94BD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C8BA-766B-4899-92DE-C1182E9B1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B461-B514-489D-9BF8-641F78E7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A2CF8-1D51-4373-8AB7-6CC0E012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A051-B012-4F66-9FF4-B0EC1E35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2EF5A-B0DB-4B56-BB0A-B291055B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AA259-2E07-466A-B2D5-62849CE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3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A5D8-9CC0-45E7-B4BC-9E606811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88CD8-3C8B-47FE-BA65-1F9EF7CAA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EB4B-A912-490A-9F1F-4D3D12D3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91B3-BC0F-40A9-9934-97A486C8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C122B-AB0C-48D5-8F51-9635F801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1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242B2-DCEE-4B25-9C15-F1F2FE3DB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D92DE-A503-43AF-A443-2AE81ACD5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B5D79-5CE6-4FAA-A00D-36E89B61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7403-28D3-48BE-A354-DCA4029D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663E-F0C2-40AE-AB2F-336A04CD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2042-8E5E-4C69-B35D-264839A9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EE41-3E3C-42B4-A0AB-9003A8E4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DBCD4-FCE0-465A-BD0A-B1FC060F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F11D-AE03-45C6-B376-9F0C664C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7423-6024-4332-B27E-C53DD676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8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1AA4-0747-4586-800A-3DCB7057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7B278-E5BB-47B1-A36D-C528C1D28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250F-A9D5-4D46-9170-C7CB749A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BC80-A752-405C-99B3-2EF18EED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2CDA-319F-43A4-8E59-03C6BE7E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BE0B-25E9-4C6F-943D-13408D3E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DADA-81C0-428B-A301-6E7DF9B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16227-06E2-4E23-B029-327C12626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8430-CDBD-4F3B-BA56-B5C428D5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7EC42-62C4-43FA-9E27-38B19E53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ACE68-A0F4-4A30-B326-BCEC4795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7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218B-E782-4F38-99CA-F8A8EDC7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A8A52-8D47-42F8-8137-41932CA2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76157-DA4F-457B-AA1F-CADEE6FE5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08ECC-E428-45F0-AC3E-46277C759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30265-2B6F-4C8A-B96E-2BE18ECA0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A68C7-4726-47EF-A94B-FF80D2DA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D152F-8793-4DDD-BEA9-576DF658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D5008-61B3-45BC-A348-EBF9CE2B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8FFA-2F41-42A8-9881-636CB9E3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F1B88-E3DD-41EC-B90C-A2A07E7C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362AD-CF2D-4452-9FBD-E6AEEFBC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41740-A789-474D-B5C3-B75ECDC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235A3-2AB6-4597-8F40-EC493912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74D94-1BF4-435D-BD62-C0F387A7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B466-B9F5-46B3-B364-E7E8FD64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7AE7-CF37-4B09-87D8-0A753795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7F100-17B8-44CA-B458-3A59B190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0C2D9-0424-4B89-A453-F1015B14B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25121-AE91-4721-AD4F-CD20DBA3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6580B-B6D1-4810-B005-202B7A26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E9692-58AB-4CCC-B643-E0B43776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9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6AB0-22E0-46DA-9AEE-6BD0265E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D4B3B-23FB-4FB8-BD57-A96C04593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CABCD-122E-4C40-902C-5C3C7611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DA105-2C60-46A0-8822-EFCCF190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34D16-275E-4849-B6BB-DCD82929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7E59-3802-494F-AFAB-1714EB7B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DD14E-3294-4EE3-9EEB-6CB47B7C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1597A-6587-4FF2-BCFA-D2FFE844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ACB8-0BAC-4A1F-BCD1-8A739FF7B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31150-EF22-4FCD-B62F-0A993E07A0F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C1C2-3200-47E3-B309-CCECF8031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A3A8-D765-4E9E-928B-E65995BA9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D219-ABC4-4FB8-BD14-61C07F57F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E0EE3A-880D-8942-85F6-5A1151EC68B7}"/>
              </a:ext>
            </a:extLst>
          </p:cNvPr>
          <p:cNvSpPr/>
          <p:nvPr/>
        </p:nvSpPr>
        <p:spPr>
          <a:xfrm>
            <a:off x="325522" y="240631"/>
            <a:ext cx="11540958" cy="635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49B9B-AEF6-964A-AE0D-2103B53F9A2E}"/>
              </a:ext>
            </a:extLst>
          </p:cNvPr>
          <p:cNvSpPr txBox="1"/>
          <p:nvPr/>
        </p:nvSpPr>
        <p:spPr>
          <a:xfrm>
            <a:off x="6096000" y="2701281"/>
            <a:ext cx="5616732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Corporate Networks and State Power: Russian State-owned Enterprises and Interlocks</a:t>
            </a:r>
            <a:endParaRPr lang="en-GB" sz="3200" kern="1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4AA95A0-FAF7-5EC1-ECE8-E4F23D6DA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94" y="269555"/>
            <a:ext cx="2937687" cy="1652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EB16E-1DB7-1446-BA8A-61C0B3A08F88}"/>
              </a:ext>
            </a:extLst>
          </p:cNvPr>
          <p:cNvSpPr txBox="1"/>
          <p:nvPr/>
        </p:nvSpPr>
        <p:spPr>
          <a:xfrm>
            <a:off x="4293283" y="5844528"/>
            <a:ext cx="329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Academy of Management</a:t>
            </a:r>
          </a:p>
          <a:p>
            <a:pPr algn="ctr"/>
            <a:r>
              <a:rPr lang="en-GB" sz="1600" dirty="0"/>
              <a:t>27 July 2025</a:t>
            </a:r>
            <a:r>
              <a:rPr lang="en-US" sz="1600" dirty="0"/>
              <a:t> </a:t>
            </a:r>
          </a:p>
        </p:txBody>
      </p:sp>
      <p:pic>
        <p:nvPicPr>
          <p:cNvPr id="1026" name="Picture 2" descr="Russian Anti-Monopoly Service: State Doubles Presence Over Past Decade -  The Moscow Times">
            <a:extLst>
              <a:ext uri="{FF2B5EF4-FFF2-40B4-BE49-F238E27FC236}">
                <a16:creationId xmlns:a16="http://schemas.microsoft.com/office/drawing/2014/main" id="{D320571F-2351-B3F7-5706-3CD4B80A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3" y="2493929"/>
            <a:ext cx="5308989" cy="29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Greenwich – University Alliance">
            <a:extLst>
              <a:ext uri="{FF2B5EF4-FFF2-40B4-BE49-F238E27FC236}">
                <a16:creationId xmlns:a16="http://schemas.microsoft.com/office/drawing/2014/main" id="{3828989F-DAFA-BE98-6DF7-A45D2109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07" y="428697"/>
            <a:ext cx="3653742" cy="13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80782-2900-9100-9912-F5527832594C}"/>
              </a:ext>
            </a:extLst>
          </p:cNvPr>
          <p:cNvSpPr txBox="1"/>
          <p:nvPr/>
        </p:nvSpPr>
        <p:spPr>
          <a:xfrm>
            <a:off x="7291180" y="1812146"/>
            <a:ext cx="3605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Sergey Sosnovskikh, PhD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713AD-5B11-906B-82C5-20B5C5AADBEC}"/>
              </a:ext>
            </a:extLst>
          </p:cNvPr>
          <p:cNvSpPr txBox="1"/>
          <p:nvPr/>
        </p:nvSpPr>
        <p:spPr>
          <a:xfrm>
            <a:off x="1507907" y="1775732"/>
            <a:ext cx="3605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Professor Bruce Cronin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DAA10-A845-E96E-B43A-DA57E4015F02}"/>
              </a:ext>
            </a:extLst>
          </p:cNvPr>
          <p:cNvSpPr txBox="1"/>
          <p:nvPr/>
        </p:nvSpPr>
        <p:spPr>
          <a:xfrm>
            <a:off x="5443369" y="20762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7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07467-DB8F-5510-2D1B-D3C037FD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B9B99-FAEB-AC34-59EF-0C74A05C025D}"/>
              </a:ext>
            </a:extLst>
          </p:cNvPr>
          <p:cNvSpPr txBox="1"/>
          <p:nvPr/>
        </p:nvSpPr>
        <p:spPr>
          <a:xfrm>
            <a:off x="408877" y="687562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data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F893E-2870-1F95-4BA0-DE63D28B3D8C}"/>
              </a:ext>
            </a:extLst>
          </p:cNvPr>
          <p:cNvSpPr txBox="1"/>
          <p:nvPr/>
        </p:nvSpPr>
        <p:spPr>
          <a:xfrm>
            <a:off x="408877" y="1333893"/>
            <a:ext cx="1137424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Board interlock network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Orbis</a:t>
            </a: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listing of all current directors and managers for each using unique DMUCI director and </a:t>
            </a:r>
            <a:r>
              <a:rPr lang="en-US" sz="18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BvD</a:t>
            </a: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ID number company identifiers.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Aptos" panose="020B0004020202020204" pitchFamily="34" charset="0"/>
                <a:cs typeface="Arial" panose="020B0604020202020204" pitchFamily="34" charset="0"/>
              </a:rPr>
              <a:t>Bipartite graph (</a:t>
            </a:r>
            <a:r>
              <a:rPr lang="en-US" sz="1800" dirty="0" err="1">
                <a:ea typeface="Aptos" panose="020B0004020202020204" pitchFamily="34" charset="0"/>
                <a:cs typeface="Arial" panose="020B0604020202020204" pitchFamily="34" charset="0"/>
              </a:rPr>
              <a:t>BvD</a:t>
            </a:r>
            <a:r>
              <a:rPr lang="en-US" sz="1800" dirty="0">
                <a:ea typeface="Aptos" panose="020B0004020202020204" pitchFamily="34" charset="0"/>
                <a:cs typeface="Arial" panose="020B0604020202020204" pitchFamily="34" charset="0"/>
              </a:rPr>
              <a:t> number – DMUCI)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One mode fir</a:t>
            </a:r>
            <a:r>
              <a:rPr lang="en-US" sz="1800" dirty="0">
                <a:ea typeface="Aptos" panose="020B0004020202020204" pitchFamily="34" charset="0"/>
                <a:cs typeface="Arial" panose="020B0604020202020204" pitchFamily="34" charset="0"/>
              </a:rPr>
              <a:t>m-firm projection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74,842 nodes (firms) and 16,541 edges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Main component 1,454 nodes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AB77E-853B-A1FA-D345-E55DF2C61BEC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4E79-CA3B-C798-B38C-C42A6405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E2F15-5E94-8A63-86D9-FF92191F5CA6}"/>
              </a:ext>
            </a:extLst>
          </p:cNvPr>
          <p:cNvSpPr txBox="1"/>
          <p:nvPr/>
        </p:nvSpPr>
        <p:spPr>
          <a:xfrm>
            <a:off x="408877" y="687562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data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(iii)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69C16-2F05-F65C-1918-5533EEE80EAF}"/>
              </a:ext>
            </a:extLst>
          </p:cNvPr>
          <p:cNvSpPr txBox="1"/>
          <p:nvPr/>
        </p:nvSpPr>
        <p:spPr>
          <a:xfrm>
            <a:off x="408877" y="1333893"/>
            <a:ext cx="11374245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Politicians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List of members of all </a:t>
            </a:r>
            <a:r>
              <a:rPr lang="en-US" sz="1800" dirty="0">
                <a:cs typeface="Arial" panose="020B0604020202020204" pitchFamily="34" charset="0"/>
              </a:rPr>
              <a:t>Russian Federal Government institutions publicly available from official sources in English (2001-2024).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Official government sources (2012–2024) and Turnbull’s (2011) study on </a:t>
            </a:r>
            <a:r>
              <a:rPr lang="en-GB" i="1" dirty="0" err="1"/>
              <a:t>siloviki</a:t>
            </a:r>
            <a:r>
              <a:rPr lang="en-GB" dirty="0"/>
              <a:t> were used to cross-reference political affiliations.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The dataset includes members of Russian Governments, the Federation Council, and State Council departments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Spelling standardization in three-name form e.g. ‘Aleksandr </a:t>
            </a:r>
            <a:r>
              <a:rPr lang="en-US" sz="1800" dirty="0" err="1">
                <a:cs typeface="Arial" panose="020B0604020202020204" pitchFamily="34" charset="0"/>
              </a:rPr>
              <a:t>Stalyevich</a:t>
            </a:r>
            <a:r>
              <a:rPr lang="en-US" sz="1800" dirty="0">
                <a:cs typeface="Arial" panose="020B0604020202020204" pitchFamily="34" charset="0"/>
              </a:rPr>
              <a:t> Voloshin’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Spelling standardization matching Orbis form e.g. ‘</a:t>
            </a:r>
            <a:r>
              <a:rPr lang="en-US" sz="1800" dirty="0" err="1">
                <a:cs typeface="Arial" panose="020B0604020202020204" pitchFamily="34" charset="0"/>
              </a:rPr>
              <a:t>Sergii</a:t>
            </a:r>
            <a:r>
              <a:rPr lang="en-US" sz="1800" dirty="0">
                <a:cs typeface="Arial" panose="020B0604020202020204" pitchFamily="34" charset="0"/>
              </a:rPr>
              <a:t>’ rather than ‘</a:t>
            </a:r>
            <a:r>
              <a:rPr lang="en-US" sz="1800" dirty="0" err="1">
                <a:cs typeface="Arial" panose="020B0604020202020204" pitchFamily="34" charset="0"/>
              </a:rPr>
              <a:t>Sergy</a:t>
            </a:r>
            <a:r>
              <a:rPr lang="en-US" sz="1800" dirty="0">
                <a:cs typeface="Arial" panose="020B0604020202020204" pitchFamily="34" charset="0"/>
              </a:rPr>
              <a:t>’ or ‘Sergey’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Initials matched with Orbis SOE lists where last name and initials matched e.g. V. V. </a:t>
            </a:r>
            <a:r>
              <a:rPr lang="en-US" sz="1800" dirty="0" err="1">
                <a:cs typeface="Arial" panose="020B0604020202020204" pitchFamily="34" charset="0"/>
              </a:rPr>
              <a:t>Abramchenko</a:t>
            </a:r>
            <a:r>
              <a:rPr lang="en-US" sz="1800" dirty="0">
                <a:cs typeface="Arial" panose="020B0604020202020204" pitchFamily="34" charset="0"/>
              </a:rPr>
              <a:t>’ matched ‘Victoria </a:t>
            </a:r>
            <a:r>
              <a:rPr lang="en-US" sz="1800" dirty="0" err="1">
                <a:cs typeface="Arial" panose="020B0604020202020204" pitchFamily="34" charset="0"/>
              </a:rPr>
              <a:t>Valerievna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Abramchenko</a:t>
            </a:r>
            <a:r>
              <a:rPr lang="en-US" sz="1800" dirty="0">
                <a:cs typeface="Arial" panose="020B0604020202020204" pitchFamily="34" charset="0"/>
              </a:rPr>
              <a:t>’ where no alternative in list.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Remaining unmatched names compared to complete Orbis director list.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cs typeface="Arial" panose="020B0604020202020204" pitchFamily="34" charset="0"/>
              </a:rPr>
              <a:t>Name matched with Orbis DMUCI.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20B024-86B9-C326-51EE-8E417B8B3332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C0C8A-8DFF-4079-5736-25ED30CB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55D822-9306-3D5F-41C2-D200611ABB3B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C70AA44A-8BB9-7D0F-1174-3D5415D6E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50" y="1840230"/>
            <a:ext cx="5941700" cy="3743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94733-0675-8985-872B-A7D5A507D080}"/>
              </a:ext>
            </a:extLst>
          </p:cNvPr>
          <p:cNvSpPr txBox="1"/>
          <p:nvPr/>
        </p:nvSpPr>
        <p:spPr>
          <a:xfrm>
            <a:off x="2980284" y="1094811"/>
            <a:ext cx="62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Politician name matching process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78BBD-416A-EA55-5259-536BBC63C8A1}"/>
              </a:ext>
            </a:extLst>
          </p:cNvPr>
          <p:cNvSpPr txBox="1"/>
          <p:nvPr/>
        </p:nvSpPr>
        <p:spPr>
          <a:xfrm>
            <a:off x="408877" y="424498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data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(iv)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587D4-231D-DFD1-70A6-F0DD8B65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a few words&#10;&#10;AI-generated content may be incorrect.">
            <a:extLst>
              <a:ext uri="{FF2B5EF4-FFF2-40B4-BE49-F238E27FC236}">
                <a16:creationId xmlns:a16="http://schemas.microsoft.com/office/drawing/2014/main" id="{888243D9-ED73-0BCD-6D3C-532EFEED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/>
          <a:stretch/>
        </p:blipFill>
        <p:spPr>
          <a:xfrm>
            <a:off x="924983" y="1556476"/>
            <a:ext cx="10342029" cy="4696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2B76E-372E-403A-2818-8A9F3B5D740A}"/>
              </a:ext>
            </a:extLst>
          </p:cNvPr>
          <p:cNvSpPr txBox="1"/>
          <p:nvPr/>
        </p:nvSpPr>
        <p:spPr>
          <a:xfrm>
            <a:off x="408876" y="184468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variables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65E287-E56E-9DE4-2705-A6FBF7EAE310}"/>
              </a:ext>
            </a:extLst>
          </p:cNvPr>
          <p:cNvSpPr txBox="1"/>
          <p:nvPr/>
        </p:nvSpPr>
        <p:spPr>
          <a:xfrm>
            <a:off x="192403" y="962805"/>
            <a:ext cx="118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Descriptive statistics – ownership network split by ownership share of subsidiaries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986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7A9B9-1588-4004-3A3C-E20F5545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lines&#10;&#10;AI-generated content may be incorrect.">
            <a:extLst>
              <a:ext uri="{FF2B5EF4-FFF2-40B4-BE49-F238E27FC236}">
                <a16:creationId xmlns:a16="http://schemas.microsoft.com/office/drawing/2014/main" id="{189D2913-FDE0-A2B2-DC05-F0F796E06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7"/>
          <a:stretch/>
        </p:blipFill>
        <p:spPr>
          <a:xfrm>
            <a:off x="411303" y="1556476"/>
            <a:ext cx="11369393" cy="35370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05F30F-83B3-DC60-99FB-64F1D6E8867C}"/>
              </a:ext>
            </a:extLst>
          </p:cNvPr>
          <p:cNvSpPr txBox="1"/>
          <p:nvPr/>
        </p:nvSpPr>
        <p:spPr>
          <a:xfrm>
            <a:off x="408876" y="184468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variables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319F0-BF2E-AC08-6918-5A30A993AECD}"/>
              </a:ext>
            </a:extLst>
          </p:cNvPr>
          <p:cNvSpPr txBox="1"/>
          <p:nvPr/>
        </p:nvSpPr>
        <p:spPr>
          <a:xfrm>
            <a:off x="192403" y="962805"/>
            <a:ext cx="118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Descriptive statistics and correlation among independent variables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68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4AE3-B50B-82DD-F1AC-69888932A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87C58A-D51B-D72C-F62B-401D02BA6EBB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060BC-8D6F-B7B5-A270-7654DE44AFDE}"/>
              </a:ext>
            </a:extLst>
          </p:cNvPr>
          <p:cNvSpPr txBox="1"/>
          <p:nvPr/>
        </p:nvSpPr>
        <p:spPr>
          <a:xfrm>
            <a:off x="408876" y="184468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data analysis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32465-7539-0075-D63A-F72903B93D59}"/>
              </a:ext>
            </a:extLst>
          </p:cNvPr>
          <p:cNvSpPr txBox="1"/>
          <p:nvPr/>
        </p:nvSpPr>
        <p:spPr>
          <a:xfrm>
            <a:off x="408876" y="845584"/>
            <a:ext cx="11374244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cs typeface="Arial" panose="020B0604020202020204" pitchFamily="34" charset="0"/>
              </a:rPr>
              <a:t>Cohesion measures of networks for scale and concentration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cs typeface="Arial" panose="020B0604020202020204" pitchFamily="34" charset="0"/>
              </a:rPr>
              <a:t>Visualizations of main component of each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cs typeface="Arial" panose="020B0604020202020204" pitchFamily="34" charset="0"/>
              </a:rPr>
              <a:t>Visualized Louvain clustering within the main component and SOEs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cs typeface="Arial" panose="020B0604020202020204" pitchFamily="34" charset="0"/>
              </a:rPr>
              <a:t>OLS regressions:</a:t>
            </a:r>
          </a:p>
        </p:txBody>
      </p:sp>
      <p:pic>
        <p:nvPicPr>
          <p:cNvPr id="7" name="Picture 6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872434AA-310E-6557-348B-C303C6E8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9" y="2208353"/>
            <a:ext cx="6558681" cy="41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51ACF-456A-30A4-410C-2F98F683BDB5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network&#10;&#10;AI-generated content may be incorrect.">
            <a:extLst>
              <a:ext uri="{FF2B5EF4-FFF2-40B4-BE49-F238E27FC236}">
                <a16:creationId xmlns:a16="http://schemas.microsoft.com/office/drawing/2014/main" id="{3FF96901-C400-464A-85F4-2D69D22F9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8"/>
          <a:stretch/>
        </p:blipFill>
        <p:spPr>
          <a:xfrm>
            <a:off x="3149027" y="1832864"/>
            <a:ext cx="5705412" cy="2914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4C4B6-99F7-A24B-2EB9-D126716F0089}"/>
              </a:ext>
            </a:extLst>
          </p:cNvPr>
          <p:cNvSpPr txBox="1"/>
          <p:nvPr/>
        </p:nvSpPr>
        <p:spPr>
          <a:xfrm>
            <a:off x="3395693" y="1463532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Illustration of different positions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194500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C266-3B8B-84EE-132C-E64C84FF5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F987-5A76-93BD-9742-D7CAC349C4E8}"/>
              </a:ext>
            </a:extLst>
          </p:cNvPr>
          <p:cNvSpPr txBox="1"/>
          <p:nvPr/>
        </p:nvSpPr>
        <p:spPr>
          <a:xfrm>
            <a:off x="408876" y="260286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Findings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table with numbers and a number of text&#10;&#10;AI-generated content may be incorrect.">
            <a:extLst>
              <a:ext uri="{FF2B5EF4-FFF2-40B4-BE49-F238E27FC236}">
                <a16:creationId xmlns:a16="http://schemas.microsoft.com/office/drawing/2014/main" id="{B937604C-097E-7AE3-76BA-834F0A48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7" y="1537779"/>
            <a:ext cx="6695997" cy="4108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7AE1B-66E7-8056-9313-16BF82506E6F}"/>
              </a:ext>
            </a:extLst>
          </p:cNvPr>
          <p:cNvSpPr txBox="1"/>
          <p:nvPr/>
        </p:nvSpPr>
        <p:spPr>
          <a:xfrm>
            <a:off x="-217758" y="1076114"/>
            <a:ext cx="7772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Financial statistics of Russian firms with subsidiaries</a:t>
            </a:r>
            <a:r>
              <a:rPr lang="en-GB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A630D-FCD4-5C83-1259-2D81FD1934C8}"/>
              </a:ext>
            </a:extLst>
          </p:cNvPr>
          <p:cNvSpPr txBox="1"/>
          <p:nvPr/>
        </p:nvSpPr>
        <p:spPr>
          <a:xfrm>
            <a:off x="7104874" y="2078338"/>
            <a:ext cx="49161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Among firms with subsidiaries, SOEs account for 2% of all owned subsidiaries in Russia but 33% of revenue and assets.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</a:rPr>
              <a:t>Mean SOE revenue and assets are 15x larger than firms in general with a smaller proportional standard deviation. 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46758-06F0-1C4F-8B73-0730E7854B1B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431C5-1E2C-3094-1628-36F09FC6AD9F}"/>
              </a:ext>
            </a:extLst>
          </p:cNvPr>
          <p:cNvSpPr txBox="1"/>
          <p:nvPr/>
        </p:nvSpPr>
        <p:spPr>
          <a:xfrm>
            <a:off x="408876" y="5863682"/>
            <a:ext cx="11374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GB" sz="1800" b="1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H1. 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Individual SOEs and their subsidiaries are likely to account for much more Russian economic activity than those commanded by private conglomerates.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1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33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3969-215C-6F05-95FB-CB28C9366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E1F62F-A81E-ED60-0961-9C0B1D032314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C97B2-4C47-5113-DED2-627E21E0E52C}"/>
              </a:ext>
            </a:extLst>
          </p:cNvPr>
          <p:cNvSpPr txBox="1"/>
          <p:nvPr/>
        </p:nvSpPr>
        <p:spPr>
          <a:xfrm>
            <a:off x="408876" y="260286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Findings</a:t>
            </a:r>
            <a:endParaRPr lang="en-GB" sz="3600" dirty="0">
              <a:solidFill>
                <a:srgbClr val="0070C0"/>
              </a:solidFill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3EB64-801F-5C7C-3C86-14852A50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7272" r="7572" b="7097"/>
          <a:stretch/>
        </p:blipFill>
        <p:spPr bwMode="auto">
          <a:xfrm>
            <a:off x="439366" y="1499491"/>
            <a:ext cx="4989884" cy="4989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A9045F-9B5E-5C26-F60C-B3B2E5BCE1E1}"/>
              </a:ext>
            </a:extLst>
          </p:cNvPr>
          <p:cNvSpPr txBox="1"/>
          <p:nvPr/>
        </p:nvSpPr>
        <p:spPr>
          <a:xfrm>
            <a:off x="367398" y="906617"/>
            <a:ext cx="9101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Russian corporate ownership network: largest component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683C2-7065-4BD5-1F19-4F684B180925}"/>
              </a:ext>
            </a:extLst>
          </p:cNvPr>
          <p:cNvSpPr txBox="1"/>
          <p:nvPr/>
        </p:nvSpPr>
        <p:spPr>
          <a:xfrm>
            <a:off x="5661226" y="1499491"/>
            <a:ext cx="6121895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Nodes within the largest component with a degree of 10 or more</a:t>
            </a:r>
            <a:r>
              <a:rPr lang="ru-RU" dirty="0">
                <a:ea typeface="Aptos" panose="020B0004020202020204" pitchFamily="34" charset="0"/>
                <a:cs typeface="Arial" panose="020B0604020202020204" pitchFamily="34" charset="0"/>
              </a:rPr>
              <a:t> (а</a:t>
            </a: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orceatlas2 layout</a:t>
            </a:r>
            <a:r>
              <a:rPr lang="ru-RU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Legend: Blue circles - SOEs; grey circles non-SOEs, lines ownership.</a:t>
            </a:r>
          </a:p>
          <a:p>
            <a:pPr>
              <a:spcAft>
                <a:spcPts val="800"/>
              </a:spcAft>
            </a:pPr>
            <a:endParaRPr lang="en-GB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BF96F-11E6-B0A3-93C5-0D71DB3CD542}"/>
              </a:ext>
            </a:extLst>
          </p:cNvPr>
          <p:cNvSpPr txBox="1"/>
          <p:nvPr/>
        </p:nvSpPr>
        <p:spPr>
          <a:xfrm>
            <a:off x="5630739" y="2967335"/>
            <a:ext cx="61218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SOEs (</a:t>
            </a:r>
            <a:r>
              <a:rPr lang="en-US" dirty="0" err="1"/>
              <a:t>coloured</a:t>
            </a:r>
            <a:r>
              <a:rPr lang="en-US" dirty="0"/>
              <a:t> blue) are located entirely within the main component, accounting for 13.5 percent of these 80,200 firms.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Financially, SOEs account for 78 percent of revenue and 80 percent of assets within the component, greatly concentrating their potential influence among these firms</a:t>
            </a:r>
            <a:r>
              <a:rPr lang="en-GB" dirty="0"/>
              <a:t> </a:t>
            </a:r>
            <a:endParaRPr lang="en-GB" i="1" dirty="0"/>
          </a:p>
          <a:p>
            <a:endParaRPr lang="en-GB" i="1" dirty="0"/>
          </a:p>
          <a:p>
            <a:r>
              <a:rPr lang="en-GB" i="1" dirty="0"/>
              <a:t>H2. In the ownership network involving both SOE and private sector joint ventures, SOEs will command much more economic activity than private firms.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9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69D8-4D57-7E1B-5024-6C290778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network of dots and lines&#10;&#10;Description automatically generated with medium confidence">
            <a:extLst>
              <a:ext uri="{FF2B5EF4-FFF2-40B4-BE49-F238E27FC236}">
                <a16:creationId xmlns:a16="http://schemas.microsoft.com/office/drawing/2014/main" id="{ACCFDF6D-1DEC-D83E-ADF8-3466A2389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9" y="825962"/>
            <a:ext cx="4580481" cy="4580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blue and grey network&#10;&#10;Description automatically generated">
            <a:extLst>
              <a:ext uri="{FF2B5EF4-FFF2-40B4-BE49-F238E27FC236}">
                <a16:creationId xmlns:a16="http://schemas.microsoft.com/office/drawing/2014/main" id="{FDAAFB2C-83A5-A174-B17C-A411E2566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69" y="825962"/>
            <a:ext cx="4580481" cy="4580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8C098-C9C3-4D73-444C-45278BD96D26}"/>
              </a:ext>
            </a:extLst>
          </p:cNvPr>
          <p:cNvSpPr txBox="1"/>
          <p:nvPr/>
        </p:nvSpPr>
        <p:spPr>
          <a:xfrm>
            <a:off x="1589879" y="5417778"/>
            <a:ext cx="2171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Aptos" panose="020B0004020202020204" pitchFamily="34" charset="0"/>
              </a:rPr>
              <a:t>(A) Louvain clusters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DDE43-B1C9-AAB2-53E3-C174DBCDDBB5}"/>
              </a:ext>
            </a:extLst>
          </p:cNvPr>
          <p:cNvSpPr txBox="1"/>
          <p:nvPr/>
        </p:nvSpPr>
        <p:spPr>
          <a:xfrm>
            <a:off x="6348459" y="5417778"/>
            <a:ext cx="2171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ea typeface="Aptos" panose="020B0004020202020204" pitchFamily="34" charset="0"/>
              </a:rPr>
              <a:t>(B) </a:t>
            </a:r>
            <a:r>
              <a:rPr lang="en-GB" sz="1800" dirty="0">
                <a:effectLst/>
                <a:ea typeface="Aptos" panose="020B0004020202020204" pitchFamily="34" charset="0"/>
              </a:rPr>
              <a:t>SOEs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7E1803-DBDF-45EA-218B-396ABBB78C66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F3EB0-578C-02B2-03E2-6E42D40C8A7B}"/>
              </a:ext>
            </a:extLst>
          </p:cNvPr>
          <p:cNvSpPr txBox="1"/>
          <p:nvPr/>
        </p:nvSpPr>
        <p:spPr>
          <a:xfrm>
            <a:off x="385489" y="260825"/>
            <a:ext cx="11465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Russian board interlock network</a:t>
            </a: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largest component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00186-0DC6-6080-8428-F8673F95D5D1}"/>
              </a:ext>
            </a:extLst>
          </p:cNvPr>
          <p:cNvSpPr txBox="1"/>
          <p:nvPr/>
        </p:nvSpPr>
        <p:spPr>
          <a:xfrm>
            <a:off x="9724550" y="813632"/>
            <a:ext cx="22600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">
              <a:spcAft>
                <a:spcPts val="800"/>
              </a:spcAft>
              <a:tabLst>
                <a:tab pos="378079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Circles represent firms, lines represent shared directors. </a:t>
            </a:r>
          </a:p>
          <a:p>
            <a:pPr marL="34290">
              <a:spcAft>
                <a:spcPts val="800"/>
              </a:spcAft>
              <a:tabLst>
                <a:tab pos="3780790" algn="l"/>
              </a:tabLst>
            </a:pPr>
            <a:r>
              <a:rPr lang="en-US" sz="1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(A) each color represents a distinct Louvain cluster. Kamada Kawai layout.</a:t>
            </a:r>
            <a:endParaRPr lang="en-GB" sz="14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">
              <a:spcAft>
                <a:spcPts val="800"/>
              </a:spcAft>
              <a:tabLst>
                <a:tab pos="378079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(B) blue circles represent SOEs, grey circles represent non-SOEs. </a:t>
            </a:r>
            <a:endParaRPr lang="en-US" sz="14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">
              <a:spcAft>
                <a:spcPts val="800"/>
              </a:spcAft>
              <a:tabLst>
                <a:tab pos="378079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Comparing the positions of SOEs with Panel B, suggests that SOEs (A) are clustered in different interaction patterns. </a:t>
            </a:r>
            <a:endParaRPr lang="en-US" sz="1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52D22-E180-9CC4-C7C7-DAFF0C554959}"/>
              </a:ext>
            </a:extLst>
          </p:cNvPr>
          <p:cNvSpPr txBox="1"/>
          <p:nvPr/>
        </p:nvSpPr>
        <p:spPr>
          <a:xfrm>
            <a:off x="385489" y="5950844"/>
            <a:ext cx="11465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dirty="0"/>
              <a:t>H2. </a:t>
            </a:r>
            <a:r>
              <a:rPr lang="en-GB" i="1" dirty="0"/>
              <a:t>In the ownership network involving both SOE and private sector joint ventures, SOEs will command much more economic activity than private firms.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160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B61C-65C5-4E20-9F4D-0407F4163388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DA3BA-743E-A107-AC93-31F577288FDB}"/>
              </a:ext>
            </a:extLst>
          </p:cNvPr>
          <p:cNvSpPr txBox="1"/>
          <p:nvPr/>
        </p:nvSpPr>
        <p:spPr>
          <a:xfrm>
            <a:off x="420546" y="1020047"/>
            <a:ext cx="1135090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Definition &amp; Global Prevalence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State capitalism is a system where the government actively intervenes as an economic agent.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It exerts influence over markets and companies through ownership, financial support, and political ties.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This model is increasingly seen worldwide, especially in emerging markets.</a:t>
            </a:r>
          </a:p>
          <a:p>
            <a:pPr algn="r">
              <a:lnSpc>
                <a:spcPct val="150000"/>
              </a:lnSpc>
            </a:pPr>
            <a:r>
              <a:rPr lang="en-GB" i="1" dirty="0"/>
              <a:t>Meyer et a. (2023)</a:t>
            </a:r>
            <a:endParaRPr lang="ru-RU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0469F-12D0-AD0D-EE4A-6F3BC3E7E3A9}"/>
              </a:ext>
            </a:extLst>
          </p:cNvPr>
          <p:cNvSpPr txBox="1"/>
          <p:nvPr/>
        </p:nvSpPr>
        <p:spPr>
          <a:xfrm>
            <a:off x="372319" y="3152119"/>
            <a:ext cx="1144736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Mechanisms of State Control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 state influences businesses through formal means (ownership, subsidies, loans, administrative support).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It also operates via informal networks (political ties, patronage, and personal relationships).</a:t>
            </a:r>
          </a:p>
          <a:p>
            <a:pPr algn="r">
              <a:lnSpc>
                <a:spcPct val="150000"/>
              </a:lnSpc>
            </a:pPr>
            <a:r>
              <a:rPr lang="en-US" i="1" dirty="0"/>
              <a:t>Bracco et al. (2024)</a:t>
            </a:r>
            <a:endParaRPr lang="ru-R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DC33C-3060-E785-226E-482C9876862F}"/>
              </a:ext>
            </a:extLst>
          </p:cNvPr>
          <p:cNvSpPr txBox="1"/>
          <p:nvPr/>
        </p:nvSpPr>
        <p:spPr>
          <a:xfrm>
            <a:off x="3120153" y="474734"/>
            <a:ext cx="599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7C638-68BE-0F78-06F4-156DB437E524}"/>
              </a:ext>
            </a:extLst>
          </p:cNvPr>
          <p:cNvSpPr txBox="1"/>
          <p:nvPr/>
        </p:nvSpPr>
        <p:spPr>
          <a:xfrm>
            <a:off x="324092" y="4815777"/>
            <a:ext cx="1144736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Advantages &amp; Challenges for State-Linked Companies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Companies with state connections benefit from easier access to resources, financial aid, and government support.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However, they also face constraints, such as adherence to political agendas and reduced autonomy.</a:t>
            </a:r>
          </a:p>
          <a:p>
            <a:pPr algn="r">
              <a:lnSpc>
                <a:spcPct val="150000"/>
              </a:lnSpc>
            </a:pPr>
            <a:r>
              <a:rPr lang="en-US" i="1" dirty="0"/>
              <a:t>Estrin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50613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8BC0DB-453E-6811-5DC4-206AD4D69D96}"/>
              </a:ext>
            </a:extLst>
          </p:cNvPr>
          <p:cNvSpPr txBox="1"/>
          <p:nvPr/>
        </p:nvSpPr>
        <p:spPr>
          <a:xfrm>
            <a:off x="1344143" y="173076"/>
            <a:ext cx="950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Immediate ownership holdings of Gazprom </a:t>
            </a:r>
            <a:r>
              <a:rPr lang="en-US" b="1" dirty="0" err="1"/>
              <a:t>Gazoraspredeleniye</a:t>
            </a:r>
            <a:r>
              <a:rPr lang="en-US" b="1" dirty="0"/>
              <a:t> Orenburg (RU05130457) </a:t>
            </a:r>
          </a:p>
        </p:txBody>
      </p:sp>
      <p:pic>
        <p:nvPicPr>
          <p:cNvPr id="7" name="Picture 6" descr="A network of numbers and lines&#10;&#10;Description automatically generated">
            <a:extLst>
              <a:ext uri="{FF2B5EF4-FFF2-40B4-BE49-F238E27FC236}">
                <a16:creationId xmlns:a16="http://schemas.microsoft.com/office/drawing/2014/main" id="{2529FAAF-9643-4BC9-77E0-53683012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96" y="684870"/>
            <a:ext cx="5732208" cy="573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564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3EBF-CCC8-8317-CF7B-B8C248EE7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a few ones&#10;&#10;AI-generated content may be incorrect.">
            <a:extLst>
              <a:ext uri="{FF2B5EF4-FFF2-40B4-BE49-F238E27FC236}">
                <a16:creationId xmlns:a16="http://schemas.microsoft.com/office/drawing/2014/main" id="{8C4D4AFB-4282-B176-0596-8CB6A135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10" y="1243329"/>
            <a:ext cx="8337510" cy="5235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01B4A-4AF4-4645-6324-AA63E7BE8FCD}"/>
              </a:ext>
            </a:extLst>
          </p:cNvPr>
          <p:cNvSpPr txBox="1"/>
          <p:nvPr/>
        </p:nvSpPr>
        <p:spPr>
          <a:xfrm>
            <a:off x="1728510" y="169683"/>
            <a:ext cx="7669250" cy="56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Russian director interlock position – OLS regression results, models 1-4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008A1-1E40-5DD5-A409-743930757658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DACC6-D480-1DF2-2C1F-A947D9641756}"/>
              </a:ext>
            </a:extLst>
          </p:cNvPr>
          <p:cNvSpPr txBox="1"/>
          <p:nvPr/>
        </p:nvSpPr>
        <p:spPr>
          <a:xfrm>
            <a:off x="3394837" y="1020040"/>
            <a:ext cx="166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H5a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/>
              <a:t>H5b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B2BDD-137E-163F-46EE-F2B9097603DE}"/>
              </a:ext>
            </a:extLst>
          </p:cNvPr>
          <p:cNvSpPr txBox="1"/>
          <p:nvPr/>
        </p:nvSpPr>
        <p:spPr>
          <a:xfrm>
            <a:off x="5563135" y="1013166"/>
            <a:ext cx="95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H4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93A7D-DC21-E351-D9B5-0B9A34755C32}"/>
              </a:ext>
            </a:extLst>
          </p:cNvPr>
          <p:cNvSpPr txBox="1"/>
          <p:nvPr/>
        </p:nvSpPr>
        <p:spPr>
          <a:xfrm>
            <a:off x="7090024" y="1013166"/>
            <a:ext cx="95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H4 </a:t>
            </a:r>
            <a:r>
              <a:rPr lang="en-GB" i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49159-FA3F-C803-CB7F-565010BFBEAE}"/>
              </a:ext>
            </a:extLst>
          </p:cNvPr>
          <p:cNvSpPr txBox="1"/>
          <p:nvPr/>
        </p:nvSpPr>
        <p:spPr>
          <a:xfrm>
            <a:off x="8251835" y="1010625"/>
            <a:ext cx="204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GB" i="1" dirty="0"/>
              <a:t>H5a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/>
              <a:t>H5b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GB" i="1" dirty="0">
                <a:sym typeface="Wingdings" panose="05000000000000000000" pitchFamily="2" charset="2"/>
              </a:rPr>
              <a:t> H7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69F2-F150-99A0-1003-EC1B6DC3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DBF836-DA7F-871C-DB1D-FDCB3C2323FA}"/>
              </a:ext>
            </a:extLst>
          </p:cNvPr>
          <p:cNvSpPr txBox="1"/>
          <p:nvPr/>
        </p:nvSpPr>
        <p:spPr>
          <a:xfrm>
            <a:off x="1956110" y="93671"/>
            <a:ext cx="7457377" cy="56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Russian director interlock position – OLS regression results, models 5-8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215CF-BCAB-4BFD-3EC0-16ED0C4653A3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of numbers and a few digits&#10;&#10;AI-generated content may be incorrect.">
            <a:extLst>
              <a:ext uri="{FF2B5EF4-FFF2-40B4-BE49-F238E27FC236}">
                <a16:creationId xmlns:a16="http://schemas.microsoft.com/office/drawing/2014/main" id="{15F874FF-8D82-3B78-F55D-AA4088C79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42" y="880111"/>
            <a:ext cx="7015450" cy="5696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392F9-5277-3D37-A60A-2DF0B79384A8}"/>
              </a:ext>
            </a:extLst>
          </p:cNvPr>
          <p:cNvSpPr txBox="1"/>
          <p:nvPr/>
        </p:nvSpPr>
        <p:spPr>
          <a:xfrm>
            <a:off x="3394837" y="695445"/>
            <a:ext cx="166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H5a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/>
              <a:t>H5b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46D98-4D0F-3C0A-7DEA-EE97463116EE}"/>
              </a:ext>
            </a:extLst>
          </p:cNvPr>
          <p:cNvSpPr txBox="1"/>
          <p:nvPr/>
        </p:nvSpPr>
        <p:spPr>
          <a:xfrm>
            <a:off x="5563135" y="688571"/>
            <a:ext cx="95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H4 </a:t>
            </a:r>
            <a:r>
              <a:rPr lang="en-GB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83EB2-5BBD-6A2F-1DE3-18928B992482}"/>
              </a:ext>
            </a:extLst>
          </p:cNvPr>
          <p:cNvSpPr txBox="1"/>
          <p:nvPr/>
        </p:nvSpPr>
        <p:spPr>
          <a:xfrm>
            <a:off x="6790079" y="695445"/>
            <a:ext cx="95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H4 </a:t>
            </a:r>
            <a:r>
              <a:rPr lang="en-GB" i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D342F-97B7-F739-E05A-10E2C35718AA}"/>
              </a:ext>
            </a:extLst>
          </p:cNvPr>
          <p:cNvSpPr txBox="1"/>
          <p:nvPr/>
        </p:nvSpPr>
        <p:spPr>
          <a:xfrm>
            <a:off x="7740439" y="698216"/>
            <a:ext cx="204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GB" i="1" dirty="0"/>
              <a:t>H5a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/>
              <a:t>H5b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GB" i="1" dirty="0">
                <a:sym typeface="Wingdings" panose="05000000000000000000" pitchFamily="2" charset="2"/>
              </a:rPr>
              <a:t> H7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FDCE77-70DD-AA7C-21F5-9023ADCC6B95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15B13-DEFD-8C44-2C9B-522BA9D19A45}"/>
              </a:ext>
            </a:extLst>
          </p:cNvPr>
          <p:cNvSpPr txBox="1"/>
          <p:nvPr/>
        </p:nvSpPr>
        <p:spPr>
          <a:xfrm>
            <a:off x="2877503" y="31825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summary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847062-FE9E-7B52-8E2A-CB70BCC87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98584"/>
              </p:ext>
            </p:extLst>
          </p:nvPr>
        </p:nvGraphicFramePr>
        <p:xfrm>
          <a:off x="370637" y="903029"/>
          <a:ext cx="11425123" cy="49640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417">
                  <a:extLst>
                    <a:ext uri="{9D8B030D-6E8A-4147-A177-3AD203B41FA5}">
                      <a16:colId xmlns:a16="http://schemas.microsoft.com/office/drawing/2014/main" val="3079292328"/>
                    </a:ext>
                  </a:extLst>
                </a:gridCol>
                <a:gridCol w="9033385">
                  <a:extLst>
                    <a:ext uri="{9D8B030D-6E8A-4147-A177-3AD203B41FA5}">
                      <a16:colId xmlns:a16="http://schemas.microsoft.com/office/drawing/2014/main" val="797871025"/>
                    </a:ext>
                  </a:extLst>
                </a:gridCol>
                <a:gridCol w="1426321">
                  <a:extLst>
                    <a:ext uri="{9D8B030D-6E8A-4147-A177-3AD203B41FA5}">
                      <a16:colId xmlns:a16="http://schemas.microsoft.com/office/drawing/2014/main" val="1642414198"/>
                    </a:ext>
                  </a:extLst>
                </a:gridCol>
              </a:tblGrid>
              <a:tr h="6628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H1</a:t>
                      </a:r>
                      <a:endParaRPr lang="en-GB" sz="1600" b="1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Individual SOEs and their subsidiaries are likely to account for much more Russian economic activity than those commanded by private conglomerates</a:t>
                      </a: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708270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H2</a:t>
                      </a:r>
                      <a:endParaRPr lang="en-GB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 the ownership network involving both SOE and private sector joint ventures, SOEs will command much more economic activity than private firms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1466110434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H3</a:t>
                      </a:r>
                      <a:endParaRPr lang="en-GB" sz="1600" b="1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The longer the chain of ownership through levels of subsidiaries, the more likely are vertical board interlocks between higher and lower-level subsidiaries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not tested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54954506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H4</a:t>
                      </a:r>
                      <a:endParaRPr lang="en-GB" sz="1600" b="1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SOEs are likely to concentrate their directors in the Russian board interlock network at the centre of the network and primarily connect with highly-connected others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4049576993"/>
                  </a:ext>
                </a:extLst>
              </a:tr>
              <a:tr h="5676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H5a</a:t>
                      </a: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SOEs</a:t>
                      </a: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 are likely to spread their directors to a wide range of private firms.</a:t>
                      </a: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1067420073"/>
                  </a:ext>
                </a:extLst>
              </a:tr>
              <a:tr h="4953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H5b</a:t>
                      </a: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Private firms</a:t>
                      </a: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 are likely to spread their directors to a wide range of private firms.</a:t>
                      </a: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33946816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H6</a:t>
                      </a:r>
                      <a:endParaRPr lang="en-GB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SOEs are likely to be more central than private firms within Russian board interlock network in clusters of firms with complementary resources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not tested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4040606084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H7</a:t>
                      </a:r>
                      <a:endParaRPr lang="en-GB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The most central SOEs in the board network will have more political directors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16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97" marR="37197" marT="0" marB="0"/>
                </a:tc>
                <a:extLst>
                  <a:ext uri="{0D108BD9-81ED-4DB2-BD59-A6C34878D82A}">
                    <a16:rowId xmlns:a16="http://schemas.microsoft.com/office/drawing/2014/main" val="65086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9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092D1-6FAB-0CB2-22B9-3793943B6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B7C0A-8926-B591-E64F-47A45455EAE6}"/>
              </a:ext>
            </a:extLst>
          </p:cNvPr>
          <p:cNvSpPr txBox="1"/>
          <p:nvPr/>
        </p:nvSpPr>
        <p:spPr>
          <a:xfrm>
            <a:off x="386269" y="1115760"/>
            <a:ext cx="114634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Russian state’s influence is disproportionately large relative to the number of SOEs.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Although SOEs comprise only 2% of firms with subsidiaries, they account for a third of the operating revenue and total assets and 80% of both in the main component of the ownership network, underscoring the outsized economic power that the state wields through direct ownership of key enterprises. 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a typeface="Aptos" panose="020B0004020202020204" pitchFamily="34" charset="0"/>
              </a:rPr>
              <a:t>T</a:t>
            </a:r>
            <a:r>
              <a:rPr lang="en-US" sz="1800" dirty="0">
                <a:effectLst/>
                <a:ea typeface="Aptos" panose="020B0004020202020204" pitchFamily="34" charset="0"/>
              </a:rPr>
              <a:t>he Russian state extends its influence beyond direct ownership. </a:t>
            </a:r>
            <a:endParaRPr lang="ru-RU" sz="1800" dirty="0">
              <a:effectLst/>
              <a:ea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The presence of interlocking directorates, wherein directors are shared between SOEs and non-SOEs, creates additional channels of state control.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Aptos" panose="020B0004020202020204" pitchFamily="34" charset="0"/>
              </a:rPr>
              <a:t>Particularly noteworthy is the role of former politicians who serve on the boards of these firms, further intertwining state interests with private-sector operations.</a:t>
            </a:r>
            <a:endParaRPr lang="ru-RU" dirty="0">
              <a:effectLst/>
              <a:ea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By identifying and </a:t>
            </a:r>
            <a:r>
              <a:rPr lang="en-US" sz="1800" dirty="0" err="1">
                <a:effectLst/>
                <a:ea typeface="Aptos" panose="020B0004020202020204" pitchFamily="34" charset="0"/>
              </a:rPr>
              <a:t>analy</a:t>
            </a:r>
            <a:r>
              <a:rPr lang="en-GB" sz="1800" dirty="0">
                <a:effectLst/>
                <a:ea typeface="Aptos" panose="020B0004020202020204" pitchFamily="34" charset="0"/>
              </a:rPr>
              <a:t>s</a:t>
            </a:r>
            <a:r>
              <a:rPr lang="en-US" sz="1800" dirty="0" err="1">
                <a:effectLst/>
                <a:ea typeface="Aptos" panose="020B0004020202020204" pitchFamily="34" charset="0"/>
              </a:rPr>
              <a:t>ing</a:t>
            </a:r>
            <a:r>
              <a:rPr lang="en-US" sz="1800" dirty="0">
                <a:effectLst/>
                <a:ea typeface="Aptos" panose="020B0004020202020204" pitchFamily="34" charset="0"/>
              </a:rPr>
              <a:t> the "politician degree" in the director interlock network, this research uncovers how political connections facilitate the flow of influence both ways, from state to business and vice versa. 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In Russia, the SOE degree strengthens formal control in state-owned firms but also extends additional control to non-SOEs.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effectLst/>
                <a:ea typeface="Aptos" panose="020B0004020202020204" pitchFamily="34" charset="0"/>
              </a:rPr>
              <a:t>This dual mechanism reveals how interlocking directorates not only reinforce the state’s direct control of its own enterprises but also create a secondary layer of influence over private entities, thereby blurring the boundaries between the public and private sectors.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E7D2B-76DF-0344-BFC3-3DEFA99A9F16}"/>
              </a:ext>
            </a:extLst>
          </p:cNvPr>
          <p:cNvSpPr txBox="1"/>
          <p:nvPr/>
        </p:nvSpPr>
        <p:spPr>
          <a:xfrm>
            <a:off x="2661424" y="469429"/>
            <a:ext cx="686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9858C-0D51-ED06-EBF1-F716D03087D8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11AA-7B47-1EF3-5716-87019B5C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7E724-8709-AEE1-2F1B-8F7F24C500EC}"/>
              </a:ext>
            </a:extLst>
          </p:cNvPr>
          <p:cNvSpPr txBox="1"/>
          <p:nvPr/>
        </p:nvSpPr>
        <p:spPr>
          <a:xfrm>
            <a:off x="423746" y="1531717"/>
            <a:ext cx="112292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By using SNA to map these relationships, this research makes a methodological contribution, demonstrating how network-based approaches can reveal hidden layers of power and influence within corporate structures.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his study 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extends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the concept of </a:t>
            </a:r>
            <a:r>
              <a:rPr lang="en-US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Network State Capitalism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Grätz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2014) as 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predominant form of economic organisation in Russia, by focusing on how state influence is embedded not only in ownership structures but also in corporate governance networks.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This extends the understanding of how formal 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corporate 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mechanisms of state control operate simultaneously with the private sector, offering a more comprehensive picture of state-business relations in Russia.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D994A-BC34-19C2-2A73-695F3403612D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8313B-6AC9-3B40-E26F-5C20CD92C16E}"/>
              </a:ext>
            </a:extLst>
          </p:cNvPr>
          <p:cNvSpPr txBox="1"/>
          <p:nvPr/>
        </p:nvSpPr>
        <p:spPr>
          <a:xfrm>
            <a:off x="4798142" y="885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Contributions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38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82EA5D-D9F3-45DE-BBDE-4CA37233BF5D}"/>
              </a:ext>
            </a:extLst>
          </p:cNvPr>
          <p:cNvSpPr txBox="1"/>
          <p:nvPr/>
        </p:nvSpPr>
        <p:spPr>
          <a:xfrm>
            <a:off x="7726166" y="5799228"/>
            <a:ext cx="430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Sergey Sosnovskikh, PhD</a:t>
            </a:r>
          </a:p>
          <a:p>
            <a:pPr algn="r"/>
            <a:r>
              <a:rPr lang="en-US" sz="2400" dirty="0" err="1"/>
              <a:t>s.sosnovskikh</a:t>
            </a:r>
            <a:r>
              <a:rPr lang="en-US" sz="2400" dirty="0"/>
              <a:t>@</a:t>
            </a:r>
            <a:r>
              <a:rPr lang="en-GB" sz="2400" dirty="0" err="1"/>
              <a:t>mmu</a:t>
            </a:r>
            <a:r>
              <a:rPr lang="en-US" sz="2400" dirty="0"/>
              <a:t>.ac.uk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98B9E-3C93-4D70-D529-BC425D6720DF}"/>
              </a:ext>
            </a:extLst>
          </p:cNvPr>
          <p:cNvSpPr txBox="1"/>
          <p:nvPr/>
        </p:nvSpPr>
        <p:spPr>
          <a:xfrm>
            <a:off x="3292384" y="2513955"/>
            <a:ext cx="5607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Thank you for your attention! 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4A158A3C-9621-63DC-ACB6-B972A18B4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4" y="322143"/>
            <a:ext cx="2937687" cy="16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D143-7C20-94E5-3DDE-65BBD98E1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751FE-527C-30E8-6A61-171198614D57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CA600-AFF2-2BA5-B0F8-37B2EAFCA34F}"/>
              </a:ext>
            </a:extLst>
          </p:cNvPr>
          <p:cNvSpPr txBox="1"/>
          <p:nvPr/>
        </p:nvSpPr>
        <p:spPr>
          <a:xfrm>
            <a:off x="393536" y="169683"/>
            <a:ext cx="11503496" cy="30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Interlocking directorates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/>
              <a:t>Executive from one firm occupies a board position in another </a:t>
            </a:r>
            <a:r>
              <a:rPr lang="en-GB" sz="1600" dirty="0"/>
              <a:t>(</a:t>
            </a:r>
            <a:r>
              <a:rPr lang="en-GB" sz="1600" dirty="0" err="1"/>
              <a:t>Mizruchi</a:t>
            </a:r>
            <a:r>
              <a:rPr lang="en-GB" sz="1600" dirty="0"/>
              <a:t>, 1996; Pombo &amp; Gutiérrez, 2011)</a:t>
            </a:r>
            <a:r>
              <a:rPr lang="en-US" sz="1600" dirty="0"/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/>
              <a:t>Vertical interlocks traditionally refer to board connections between firms engaged in customer-supplier (buyer-seller) relationships (Arnoldi et al., 2019; Bischoff &amp; Buchwald, 2018).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dirty="0"/>
              <a:t>Directors serve on the boards of competing companies (horizontal) (</a:t>
            </a:r>
            <a:r>
              <a:rPr lang="en-GB" sz="1600" dirty="0" err="1"/>
              <a:t>Mizruchi</a:t>
            </a:r>
            <a:r>
              <a:rPr lang="en-GB" sz="1600" dirty="0"/>
              <a:t>, 1996; </a:t>
            </a:r>
            <a:r>
              <a:rPr lang="en-US" sz="1600" dirty="0"/>
              <a:t>Smith &amp; Sarabi, 2021</a:t>
            </a:r>
            <a:r>
              <a:rPr lang="en-GB" sz="1600" dirty="0"/>
              <a:t>)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dirty="0"/>
              <a:t>Interlocks are necessary to reduce uncertainty, competition and concentrate power (</a:t>
            </a:r>
            <a:r>
              <a:rPr lang="en-US" sz="1600" dirty="0"/>
              <a:t>Carroll &amp; Shaw, 2001; </a:t>
            </a:r>
            <a:r>
              <a:rPr lang="en-US" sz="1600" dirty="0" err="1"/>
              <a:t>Sonquist</a:t>
            </a:r>
            <a:r>
              <a:rPr lang="en-US" sz="1600" dirty="0"/>
              <a:t> &amp; Koenig, 1984</a:t>
            </a:r>
            <a:r>
              <a:rPr lang="en-GB" sz="1600" dirty="0"/>
              <a:t>)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/>
              <a:t>However, the networks within state-business relations such as (in)formal connections with </a:t>
            </a:r>
            <a:r>
              <a:rPr lang="en-GB" sz="1600" dirty="0"/>
              <a:t>current or former </a:t>
            </a:r>
            <a:r>
              <a:rPr lang="en-US" sz="1600" dirty="0"/>
              <a:t>politicians forming clans; the context of ‘crony capitalism’ (Aslund, 2019) is not well studied.</a:t>
            </a:r>
          </a:p>
        </p:txBody>
      </p:sp>
      <p:pic>
        <p:nvPicPr>
          <p:cNvPr id="2" name="Picture 4" descr="Подайте олигарху на пропитание. Что стало с бизнесменами из 90-х ? |  Аргументы и Факты">
            <a:extLst>
              <a:ext uri="{FF2B5EF4-FFF2-40B4-BE49-F238E27FC236}">
                <a16:creationId xmlns:a16="http://schemas.microsoft.com/office/drawing/2014/main" id="{B72B3F27-672D-9FA4-1492-2F115CAE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7" y="3445579"/>
            <a:ext cx="4600377" cy="30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Олигархи России. Часть I | lemur59.ru">
            <a:extLst>
              <a:ext uri="{FF2B5EF4-FFF2-40B4-BE49-F238E27FC236}">
                <a16:creationId xmlns:a16="http://schemas.microsoft.com/office/drawing/2014/main" id="{DB902186-975D-3306-C467-B7777772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32" y="3519949"/>
            <a:ext cx="5006727" cy="29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3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7E01-0D3D-31C8-5613-6B3FAD3D0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AE7F61-9DDF-0D4E-D2F1-8DAE443ECAB1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2FEE2-D59D-4D1C-D966-93A78827908A}"/>
              </a:ext>
            </a:extLst>
          </p:cNvPr>
          <p:cNvSpPr txBox="1"/>
          <p:nvPr/>
        </p:nvSpPr>
        <p:spPr>
          <a:xfrm>
            <a:off x="1558724" y="339257"/>
            <a:ext cx="907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Research Context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788FA-6061-C1ED-26B4-781015826BBB}"/>
              </a:ext>
            </a:extLst>
          </p:cNvPr>
          <p:cNvSpPr txBox="1"/>
          <p:nvPr/>
        </p:nvSpPr>
        <p:spPr>
          <a:xfrm>
            <a:off x="337454" y="985588"/>
            <a:ext cx="1151709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Russia’s economic system relies heavily on personali</a:t>
            </a:r>
            <a:r>
              <a:rPr lang="en-GB" dirty="0"/>
              <a:t>s</a:t>
            </a:r>
            <a:r>
              <a:rPr lang="en-US" dirty="0"/>
              <a:t>ed state-business networks.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These networks shape business success, policy influence, and economic stability; however, </a:t>
            </a:r>
            <a:r>
              <a:rPr lang="en-GB" dirty="0"/>
              <a:t>arbitrary state power over private interests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 Russian state controls is dominant through direct ownership and state-owned enterprises (SOEs)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Key industries dominated by the state: infrastructure (transport, pipelines, nuclear energy), defense, finance, and media</a:t>
            </a:r>
          </a:p>
          <a:p>
            <a:pPr algn="r">
              <a:lnSpc>
                <a:spcPct val="150000"/>
              </a:lnSpc>
            </a:pPr>
            <a:r>
              <a:rPr lang="en-US" i="1" dirty="0"/>
              <a:t>(Viktorov &amp; </a:t>
            </a:r>
            <a:r>
              <a:rPr lang="en-US" i="1" dirty="0" err="1"/>
              <a:t>Kryshtanovskaya</a:t>
            </a:r>
            <a:r>
              <a:rPr lang="en-US" i="1" dirty="0"/>
              <a:t>, 2023; </a:t>
            </a:r>
            <a:r>
              <a:rPr lang="en-US" i="1" dirty="0" err="1"/>
              <a:t>Berezinets</a:t>
            </a:r>
            <a:r>
              <a:rPr lang="en-US" i="1" dirty="0"/>
              <a:t> et al., 2023; </a:t>
            </a:r>
            <a:r>
              <a:rPr lang="en-US" i="1" dirty="0" err="1"/>
              <a:t>Panibratov</a:t>
            </a:r>
            <a:r>
              <a:rPr lang="en-US" i="1" dirty="0"/>
              <a:t> &amp; </a:t>
            </a:r>
            <a:r>
              <a:rPr lang="en-US" i="1" dirty="0" err="1"/>
              <a:t>Klishevich</a:t>
            </a:r>
            <a:r>
              <a:rPr lang="en-US" i="1" dirty="0"/>
              <a:t>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CEECF-925B-8176-A3FE-615CC82FE07A}"/>
              </a:ext>
            </a:extLst>
          </p:cNvPr>
          <p:cNvSpPr txBox="1"/>
          <p:nvPr/>
        </p:nvSpPr>
        <p:spPr>
          <a:xfrm>
            <a:off x="337454" y="4138842"/>
            <a:ext cx="1151709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Concepts like </a:t>
            </a:r>
            <a:r>
              <a:rPr lang="en-US" i="1" dirty="0"/>
              <a:t>"clans" </a:t>
            </a:r>
            <a:r>
              <a:rPr lang="en-US" dirty="0"/>
              <a:t>(</a:t>
            </a:r>
            <a:r>
              <a:rPr lang="en-US" dirty="0" err="1"/>
              <a:t>Ouchi</a:t>
            </a:r>
            <a:r>
              <a:rPr lang="en-US" dirty="0"/>
              <a:t>, 1980) and </a:t>
            </a:r>
            <a:r>
              <a:rPr lang="en-US" i="1" dirty="0"/>
              <a:t>"network capitalism" </a:t>
            </a:r>
            <a:r>
              <a:rPr lang="en-US" dirty="0"/>
              <a:t>(</a:t>
            </a:r>
            <a:r>
              <a:rPr lang="en-US" dirty="0" err="1"/>
              <a:t>Boisot</a:t>
            </a:r>
            <a:r>
              <a:rPr lang="en-US" dirty="0"/>
              <a:t> &amp; Child, 1996) explain how personal relationships, negotiation, and mutual adjustments shape business operations.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Russia inherited the Soviet-era practice of </a:t>
            </a:r>
            <a:r>
              <a:rPr lang="en-US" i="1" dirty="0"/>
              <a:t>blat</a:t>
            </a:r>
            <a:r>
              <a:rPr lang="en-US" dirty="0"/>
              <a:t> (reciprocal favors), which evolved into </a:t>
            </a:r>
            <a:r>
              <a:rPr lang="en-US" i="1" dirty="0" err="1"/>
              <a:t>svyazi</a:t>
            </a:r>
            <a:r>
              <a:rPr lang="en-US" dirty="0"/>
              <a:t> (personal networks).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Business success in Russia depends on connections, helping firms access resources, loans, and secure deals while reducing risks (Viktorov &amp; </a:t>
            </a:r>
            <a:r>
              <a:rPr lang="en-US" dirty="0" err="1"/>
              <a:t>Kryshtanovskaya</a:t>
            </a:r>
            <a:r>
              <a:rPr lang="en-US" dirty="0"/>
              <a:t>, 2023; Yakovlev, 2021)</a:t>
            </a:r>
          </a:p>
        </p:txBody>
      </p:sp>
    </p:spTree>
    <p:extLst>
      <p:ext uri="{BB962C8B-B14F-4D97-AF65-F5344CB8AC3E}">
        <p14:creationId xmlns:p14="http://schemas.microsoft.com/office/powerpoint/2010/main" val="257155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8C73-C945-06C1-F799-FFBF4F15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8D334C-8D8A-40F5-1CA4-A17CE947BE5D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0B0E9-7B05-8CB8-BDDD-5561F3C680DE}"/>
              </a:ext>
            </a:extLst>
          </p:cNvPr>
          <p:cNvSpPr txBox="1"/>
          <p:nvPr/>
        </p:nvSpPr>
        <p:spPr>
          <a:xfrm>
            <a:off x="423431" y="389903"/>
            <a:ext cx="11454656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 Forms of Russian Capitalism: Market, Oligarchic, and </a:t>
            </a:r>
            <a:r>
              <a:rPr lang="en-US" b="1" dirty="0" err="1"/>
              <a:t>Siloviki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of Russia’s business elites emerged from Soviet-era managers, particularly from the Komsomol (Communist Youth League) in the 1980s.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1990s privatization allowed a small group of individuals (the oligarchs) to accumulate vast wealth, particularly in natural resources.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However, Putin reasserted state control in the 2000s, integrating oligarchs into a state-managed economic system.</a:t>
            </a:r>
          </a:p>
          <a:p>
            <a:pPr algn="r">
              <a:lnSpc>
                <a:spcPct val="150000"/>
              </a:lnSpc>
            </a:pPr>
            <a:r>
              <a:rPr lang="en-US" i="1" dirty="0" err="1"/>
              <a:t>Sakwa</a:t>
            </a:r>
            <a:r>
              <a:rPr lang="en-US" i="1" dirty="0"/>
              <a:t> (2008)</a:t>
            </a:r>
          </a:p>
          <a:p>
            <a:pPr>
              <a:lnSpc>
                <a:spcPct val="150000"/>
              </a:lnSpc>
            </a:pPr>
            <a:r>
              <a:rPr lang="en-US" dirty="0"/>
              <a:t>Russia operates under state-managed network capitalism (Puffer &amp; McCarthy, 2007).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/>
              <a:t>Market Capitalism: </a:t>
            </a:r>
            <a:r>
              <a:rPr lang="en-US" dirty="0"/>
              <a:t>Private entrepreneurs operating in a competitive space.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/>
              <a:t>Oligarchic Capitalism: </a:t>
            </a:r>
            <a:r>
              <a:rPr lang="en-US" dirty="0"/>
              <a:t>Wealthy elites with political ties.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 err="1"/>
              <a:t>Siloviki</a:t>
            </a:r>
            <a:r>
              <a:rPr lang="en-US" b="1" i="1" dirty="0"/>
              <a:t> Capitalism: </a:t>
            </a:r>
            <a:r>
              <a:rPr lang="en-US" dirty="0"/>
              <a:t>State security officials (ex-KGB) controlling key sectors.</a:t>
            </a:r>
          </a:p>
          <a:p>
            <a:pPr>
              <a:lnSpc>
                <a:spcPct val="150000"/>
              </a:lnSpc>
            </a:pPr>
            <a:r>
              <a:rPr lang="en-US" dirty="0"/>
              <a:t>The state dominates all three, using its power to maintain control.</a:t>
            </a:r>
          </a:p>
        </p:txBody>
      </p:sp>
      <p:pic>
        <p:nvPicPr>
          <p:cNvPr id="3" name="Picture 2" descr="Глисты“. Что представляет собой “элита“ путинской России » Новости Беларуси  - последние новости на сегодня - UDF">
            <a:extLst>
              <a:ext uri="{FF2B5EF4-FFF2-40B4-BE49-F238E27FC236}">
                <a16:creationId xmlns:a16="http://schemas.microsoft.com/office/drawing/2014/main" id="{85B2BBB4-6900-8FAD-52E9-F987F6A3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44" y="4423411"/>
            <a:ext cx="4027544" cy="20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3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FFB3B5-B644-ECE7-08B2-C90289000816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366C8-0088-474C-2378-18D80BB32BDC}"/>
              </a:ext>
            </a:extLst>
          </p:cNvPr>
          <p:cNvSpPr txBox="1"/>
          <p:nvPr/>
        </p:nvSpPr>
        <p:spPr>
          <a:xfrm>
            <a:off x="3510116" y="373626"/>
            <a:ext cx="504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Evolution of Russia’s model before 2022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8C137-198D-BB24-E0AE-D56AB98700EC}"/>
              </a:ext>
            </a:extLst>
          </p:cNvPr>
          <p:cNvSpPr txBox="1"/>
          <p:nvPr/>
        </p:nvSpPr>
        <p:spPr>
          <a:xfrm>
            <a:off x="560439" y="855407"/>
            <a:ext cx="729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trends: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Increasing state capacity and interference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Strategic fighting between economic and security offices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Overall shift from </a:t>
            </a:r>
            <a:r>
              <a:rPr lang="en-US" dirty="0" err="1"/>
              <a:t>decentralised</a:t>
            </a:r>
            <a:r>
              <a:rPr lang="en-US" dirty="0"/>
              <a:t> to </a:t>
            </a:r>
            <a:r>
              <a:rPr lang="en-US" dirty="0" err="1"/>
              <a:t>centralised</a:t>
            </a:r>
            <a:r>
              <a:rPr lang="en-US" dirty="0"/>
              <a:t> corruption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958A26-528C-90F2-EA80-853F17CC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06327"/>
              </p:ext>
            </p:extLst>
          </p:nvPr>
        </p:nvGraphicFramePr>
        <p:xfrm>
          <a:off x="560439" y="2154057"/>
          <a:ext cx="1119894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1096">
                  <a:extLst>
                    <a:ext uri="{9D8B030D-6E8A-4147-A177-3AD203B41FA5}">
                      <a16:colId xmlns:a16="http://schemas.microsoft.com/office/drawing/2014/main" val="1426730817"/>
                    </a:ext>
                  </a:extLst>
                </a:gridCol>
                <a:gridCol w="1317523">
                  <a:extLst>
                    <a:ext uri="{9D8B030D-6E8A-4147-A177-3AD203B41FA5}">
                      <a16:colId xmlns:a16="http://schemas.microsoft.com/office/drawing/2014/main" val="2910335343"/>
                    </a:ext>
                  </a:extLst>
                </a:gridCol>
                <a:gridCol w="1573161">
                  <a:extLst>
                    <a:ext uri="{9D8B030D-6E8A-4147-A177-3AD203B41FA5}">
                      <a16:colId xmlns:a16="http://schemas.microsoft.com/office/drawing/2014/main" val="237669110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157125031"/>
                    </a:ext>
                  </a:extLst>
                </a:gridCol>
                <a:gridCol w="1710811">
                  <a:extLst>
                    <a:ext uri="{9D8B030D-6E8A-4147-A177-3AD203B41FA5}">
                      <a16:colId xmlns:a16="http://schemas.microsoft.com/office/drawing/2014/main" val="387207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2000-2012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2022 – present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Liberal Market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4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Capture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8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Predatory / Mafia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4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State / Coordinated Market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7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 Market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765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3A4038-8744-293E-E22A-1F7E973986D1}"/>
              </a:ext>
            </a:extLst>
          </p:cNvPr>
          <p:cNvSpPr txBox="1"/>
          <p:nvPr/>
        </p:nvSpPr>
        <p:spPr>
          <a:xfrm>
            <a:off x="9091797" y="4379097"/>
            <a:ext cx="280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Adapted from Yakovlev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BF613-137F-E470-E0A1-4C2E9C25DD01}"/>
              </a:ext>
            </a:extLst>
          </p:cNvPr>
          <p:cNvSpPr txBox="1"/>
          <p:nvPr/>
        </p:nvSpPr>
        <p:spPr>
          <a:xfrm>
            <a:off x="557506" y="5172679"/>
            <a:ext cx="1133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Aim: </a:t>
            </a:r>
            <a:r>
              <a:rPr lang="ru-RU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In this study we seek to extend understanding of Russian state capitalism by examining the reach of the state (‘traces of power’) among businesses through various formal channels. </a:t>
            </a:r>
          </a:p>
        </p:txBody>
      </p:sp>
    </p:spTree>
    <p:extLst>
      <p:ext uri="{BB962C8B-B14F-4D97-AF65-F5344CB8AC3E}">
        <p14:creationId xmlns:p14="http://schemas.microsoft.com/office/powerpoint/2010/main" val="380880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DEC5-F25D-77D1-8DC4-1BBE7B1A5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6BD65-0830-AEC1-1B2C-FA7A87D9B6EC}"/>
              </a:ext>
            </a:extLst>
          </p:cNvPr>
          <p:cNvSpPr txBox="1"/>
          <p:nvPr/>
        </p:nvSpPr>
        <p:spPr>
          <a:xfrm>
            <a:off x="408877" y="450670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Hypotheses (i)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B3F4F-A9F7-1523-D701-4C7213DAAB5C}"/>
              </a:ext>
            </a:extLst>
          </p:cNvPr>
          <p:cNvSpPr txBox="1"/>
          <p:nvPr/>
        </p:nvSpPr>
        <p:spPr>
          <a:xfrm>
            <a:off x="408877" y="1097001"/>
            <a:ext cx="11478323" cy="391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1. Direct Ownership </a:t>
            </a:r>
          </a:p>
          <a:p>
            <a:pPr marL="457200">
              <a:lnSpc>
                <a:spcPct val="150000"/>
              </a:lnSpc>
              <a:spcAft>
                <a:spcPts val="500"/>
              </a:spcAft>
            </a:pPr>
            <a:r>
              <a:rPr lang="en-GB" sz="1800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H1. </a:t>
            </a:r>
            <a:r>
              <a:rPr lang="en-GB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Individual SOEs and their subsidiaries are likely to account for much more Russian economic activity than those commanded by private conglomerates.</a:t>
            </a: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500"/>
              </a:spcAft>
            </a:pPr>
            <a:r>
              <a:rPr lang="en-GB" sz="1800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H2. </a:t>
            </a:r>
            <a:r>
              <a:rPr lang="en-GB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the ownership network involving both SOE and private sector joint ventures, SOEs will command much more economic activity than private firms.</a:t>
            </a: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2. Vertical board interlocks</a:t>
            </a:r>
          </a:p>
          <a:p>
            <a:pPr lvl="1">
              <a:lnSpc>
                <a:spcPct val="150000"/>
              </a:lnSpc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H3. 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longer the chain of ownership through levels of subsidiary ownership, the more likely are vertical board interlocks between higher and lower-level subsidiaries. </a:t>
            </a:r>
            <a:endParaRPr lang="en-GB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CFAC6-645B-1827-5C48-31786803C3F7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6A849C-9464-2BE8-8C7D-D957658AB523}"/>
              </a:ext>
            </a:extLst>
          </p:cNvPr>
          <p:cNvSpPr txBox="1"/>
          <p:nvPr/>
        </p:nvSpPr>
        <p:spPr>
          <a:xfrm>
            <a:off x="408877" y="178419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Hypotheses (ii)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1A0A7-BF40-5370-C78F-BBB172A97C6E}"/>
              </a:ext>
            </a:extLst>
          </p:cNvPr>
          <p:cNvSpPr txBox="1"/>
          <p:nvPr/>
        </p:nvSpPr>
        <p:spPr>
          <a:xfrm>
            <a:off x="408877" y="925551"/>
            <a:ext cx="11478323" cy="446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SOE-private board interlocks</a:t>
            </a:r>
          </a:p>
          <a:p>
            <a:pPr lvl="1">
              <a:lnSpc>
                <a:spcPct val="150000"/>
              </a:lnSpc>
              <a:spcAft>
                <a:spcPts val="500"/>
              </a:spcAft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H4. 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SOEs are likely to concentrate their directors in the Russian board interlock network at the centre of the network and primarily connect with highly-connected others.  </a:t>
            </a:r>
          </a:p>
          <a:p>
            <a:pPr lvl="1">
              <a:lnSpc>
                <a:spcPct val="150000"/>
              </a:lnSpc>
              <a:spcAft>
                <a:spcPts val="500"/>
              </a:spcAft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H5a. 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SOEs are likely to spread their directors to a wide range of private firms.</a:t>
            </a:r>
          </a:p>
          <a:p>
            <a:pPr lvl="1">
              <a:lnSpc>
                <a:spcPct val="150000"/>
              </a:lnSpc>
              <a:spcAft>
                <a:spcPts val="500"/>
              </a:spcAft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H5b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Private firms are likely to spread their directors to a wide range of firms.</a:t>
            </a:r>
          </a:p>
          <a:p>
            <a:pPr lvl="1">
              <a:lnSpc>
                <a:spcPct val="150000"/>
              </a:lnSpc>
              <a:spcAft>
                <a:spcPts val="500"/>
              </a:spcAft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H6. 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SOEs are likely to be more central than private firms within Russian board interlock network in clusters of firms with complementary resources.</a:t>
            </a:r>
          </a:p>
          <a:p>
            <a:pPr>
              <a:lnSpc>
                <a:spcPct val="150000"/>
              </a:lnSpc>
            </a:pPr>
            <a:endParaRPr lang="en-GB" i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4. Political board interlocks</a:t>
            </a:r>
          </a:p>
          <a:p>
            <a:pPr lvl="1">
              <a:lnSpc>
                <a:spcPct val="150000"/>
              </a:lnSpc>
            </a:pPr>
            <a:r>
              <a:rPr lang="en-GB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H7. </a:t>
            </a:r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most central SOEs in the board network will have more political directors.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83AD0-6BB4-F20F-1EF9-FCE2AA7AFDEE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D206B-3A82-8FC9-6452-940D9151F08C}"/>
              </a:ext>
            </a:extLst>
          </p:cNvPr>
          <p:cNvSpPr txBox="1"/>
          <p:nvPr/>
        </p:nvSpPr>
        <p:spPr>
          <a:xfrm>
            <a:off x="408877" y="687562"/>
            <a:ext cx="113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Methodology – data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(i)</a:t>
            </a:r>
            <a:endParaRPr lang="en-GB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7BFDB-54A9-B1A5-290C-A988802DCD5E}"/>
              </a:ext>
            </a:extLst>
          </p:cNvPr>
          <p:cNvSpPr txBox="1"/>
          <p:nvPr/>
        </p:nvSpPr>
        <p:spPr>
          <a:xfrm>
            <a:off x="408877" y="1333893"/>
            <a:ext cx="11374245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All current Russian-registered parent companies and their subsidiaries recorded in the Orbis database.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Enables examination of the first control mechanism – direct ownership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Provides a reasonable comparison of SOEs and private firms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threshold skewed by great size of SOEs and SOEs with losses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But excludes SOEs and private firms without subsidiaries.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Ownership network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Directional graph owner-&gt;owned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≥ 10 percent ownership; 252,134 firms.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80,200 in the largest component and 798 in the second largest.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7ADACB-26FC-5AD4-4262-8B26C44077EE}"/>
              </a:ext>
            </a:extLst>
          </p:cNvPr>
          <p:cNvSpPr/>
          <p:nvPr/>
        </p:nvSpPr>
        <p:spPr>
          <a:xfrm>
            <a:off x="207390" y="169683"/>
            <a:ext cx="11821212" cy="6532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34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428b3ad-f227-475c-baaf-811544d9fd7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28468</TotalTime>
  <Words>2191</Words>
  <Application>Microsoft Macintosh PowerPoint</Application>
  <PresentationFormat>Widescreen</PresentationFormat>
  <Paragraphs>207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Monaghan</dc:creator>
  <cp:lastModifiedBy>Sergey Sosnovskikh</cp:lastModifiedBy>
  <cp:revision>877</cp:revision>
  <dcterms:created xsi:type="dcterms:W3CDTF">2020-12-18T10:43:10Z</dcterms:created>
  <dcterms:modified xsi:type="dcterms:W3CDTF">2025-07-27T09:13:23Z</dcterms:modified>
</cp:coreProperties>
</file>