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21"/>
  </p:notesMasterIdLst>
  <p:sldIdLst>
    <p:sldId id="324" r:id="rId4"/>
    <p:sldId id="300" r:id="rId5"/>
    <p:sldId id="292" r:id="rId6"/>
    <p:sldId id="283" r:id="rId7"/>
    <p:sldId id="257" r:id="rId8"/>
    <p:sldId id="325" r:id="rId9"/>
    <p:sldId id="315" r:id="rId10"/>
    <p:sldId id="316" r:id="rId11"/>
    <p:sldId id="317" r:id="rId12"/>
    <p:sldId id="328" r:id="rId13"/>
    <p:sldId id="326" r:id="rId14"/>
    <p:sldId id="331" r:id="rId15"/>
    <p:sldId id="332" r:id="rId16"/>
    <p:sldId id="333" r:id="rId17"/>
    <p:sldId id="334" r:id="rId18"/>
    <p:sldId id="321" r:id="rId19"/>
    <p:sldId id="33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96" autoAdjust="0"/>
    <p:restoredTop sz="72779"/>
  </p:normalViewPr>
  <p:slideViewPr>
    <p:cSldViewPr snapToGrid="0">
      <p:cViewPr varScale="1">
        <p:scale>
          <a:sx n="86" d="100"/>
          <a:sy n="86" d="100"/>
        </p:scale>
        <p:origin x="232" y="1504"/>
      </p:cViewPr>
      <p:guideLst/>
    </p:cSldViewPr>
  </p:slideViewPr>
  <p:notesTextViewPr>
    <p:cViewPr>
      <p:scale>
        <a:sx n="1" d="1"/>
        <a:sy n="1" d="1"/>
      </p:scale>
      <p:origin x="0" y="0"/>
    </p:cViewPr>
  </p:notesTextViewPr>
  <p:notesViewPr>
    <p:cSldViewPr snapToGrid="0">
      <p:cViewPr varScale="1">
        <p:scale>
          <a:sx n="70" d="100"/>
          <a:sy n="70" d="100"/>
        </p:scale>
        <p:origin x="3466" y="7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E73CD-0E2E-4F76-AB8F-AA481D3F32E5}"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98ECD-A82B-4BA7-B669-04CBE3DF4C48}" type="slidenum">
              <a:rPr lang="en-GB" smtClean="0"/>
              <a:t>‹#›</a:t>
            </a:fld>
            <a:endParaRPr lang="en-GB"/>
          </a:p>
        </p:txBody>
      </p:sp>
    </p:spTree>
    <p:extLst>
      <p:ext uri="{BB962C8B-B14F-4D97-AF65-F5344CB8AC3E}">
        <p14:creationId xmlns:p14="http://schemas.microsoft.com/office/powerpoint/2010/main" val="35626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55D7-710D-3325-9160-2844BE577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0284A-8C4B-77D9-BAA8-6C9CEFDF8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7B964-1170-5B67-40D5-77BAFFD48B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1C4BE7-5086-4044-2576-ACD4D3CE33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52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D3FB2-127A-2A86-3E9F-3253D2958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013C4-2152-41CD-EB2B-8EB35F14C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715ED-C3B5-1BB9-ABDB-D19919313F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72D772-EDF9-37A1-C1BF-9D651E5970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5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5A3C-28B6-B5A2-33CD-F29858871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A814F-AB23-C939-1B67-D2EED155F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9E332-EA61-02D5-B1B4-181A44531C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84F223-CBCA-59E7-B996-F3E1D39B59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58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A339F-1003-27DD-9A90-ACD257800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5A84A-D4A5-53E6-B72A-8D51EE214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E0330-2F5F-4AD6-D295-20F5EDCCBE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D1BC3-50E9-0BBA-C782-84BBB72E6F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33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F149-B0EE-2FE8-5B91-226179E00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22D3D-AC95-7783-43F0-5F2A2B45F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5235D-A777-9D04-7AFD-4A366733FE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D68B4F-9F92-AAAD-316E-B19C23ADD9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39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DBE4-5436-DDD5-C197-7454FCB04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C7222-6B92-63EC-72E3-F3DA16E64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1BC92-73B3-CF3F-4397-E65C0ABA48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F4B6CA-D31A-204A-72BA-C26296B020D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02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97E0-E841-FB2C-5497-8C1E0DB9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20089-F166-BE4E-B74C-465659ECA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D9591-9710-3E78-8599-9C99E37633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985906-4CEC-A5E9-2891-EE4AB5266B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39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98ECD-A82B-4BA7-B669-04CBE3DF4C48}" type="slidenum">
              <a:rPr lang="en-GB" smtClean="0"/>
              <a:t>16</a:t>
            </a:fld>
            <a:endParaRPr lang="en-GB"/>
          </a:p>
        </p:txBody>
      </p:sp>
    </p:spTree>
    <p:extLst>
      <p:ext uri="{BB962C8B-B14F-4D97-AF65-F5344CB8AC3E}">
        <p14:creationId xmlns:p14="http://schemas.microsoft.com/office/powerpoint/2010/main" val="393823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9B99-E071-3CC2-A47B-B583C5F10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3B863-D382-C722-9F8C-4552DF0C8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60825-9AF4-8EF9-E67D-B988672862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D0279E-D4C7-1819-9B48-C4D29CC26D2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4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E"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8330C3-5992-4FA3-A294-C74A9258E1CA}" type="slidenum">
              <a:rPr lang="en-GB" smtClean="0"/>
              <a:t>2</a:t>
            </a:fld>
            <a:endParaRPr lang="en-GB" dirty="0"/>
          </a:p>
        </p:txBody>
      </p:sp>
    </p:spTree>
    <p:extLst>
      <p:ext uri="{BB962C8B-B14F-4D97-AF65-F5344CB8AC3E}">
        <p14:creationId xmlns:p14="http://schemas.microsoft.com/office/powerpoint/2010/main" val="94591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61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83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1B7F0A-DF1E-4C9E-9554-ACCD215D1FC7}" type="slidenum">
              <a:rPr lang="en-GB" smtClean="0"/>
              <a:t>5</a:t>
            </a:fld>
            <a:endParaRPr lang="en-GB"/>
          </a:p>
        </p:txBody>
      </p:sp>
    </p:spTree>
    <p:extLst>
      <p:ext uri="{BB962C8B-B14F-4D97-AF65-F5344CB8AC3E}">
        <p14:creationId xmlns:p14="http://schemas.microsoft.com/office/powerpoint/2010/main" val="195124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4F31-27C7-246D-57DB-047D34460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056F4-548A-76EB-33FC-BD13141BE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48E94-751A-5DA4-0309-0230C22A14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97E89F-FA51-A935-940A-A260F764EF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1B7F0A-DF1E-4C9E-9554-ACCD215D1FC7}" type="slidenum">
              <a:rPr lang="en-GB" smtClean="0"/>
              <a:t>7</a:t>
            </a:fld>
            <a:endParaRPr lang="en-GB"/>
          </a:p>
        </p:txBody>
      </p:sp>
    </p:spTree>
    <p:extLst>
      <p:ext uri="{BB962C8B-B14F-4D97-AF65-F5344CB8AC3E}">
        <p14:creationId xmlns:p14="http://schemas.microsoft.com/office/powerpoint/2010/main" val="8495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81549"/>
          </a:xfrm>
        </p:spPr>
        <p:txBody>
          <a:bodyPr/>
          <a:lstStyle/>
          <a:p>
            <a:endParaRPr lang="en-GB" dirty="0"/>
          </a:p>
        </p:txBody>
      </p:sp>
      <p:sp>
        <p:nvSpPr>
          <p:cNvPr id="4" name="Slide Number Placeholder 3"/>
          <p:cNvSpPr>
            <a:spLocks noGrp="1"/>
          </p:cNvSpPr>
          <p:nvPr>
            <p:ph type="sldNum" sz="quarter" idx="5"/>
          </p:nvPr>
        </p:nvSpPr>
        <p:spPr/>
        <p:txBody>
          <a:bodyPr/>
          <a:lstStyle/>
          <a:p>
            <a:fld id="{701B7F0A-DF1E-4C9E-9554-ACCD215D1FC7}" type="slidenum">
              <a:rPr lang="en-GB" smtClean="0"/>
              <a:t>8</a:t>
            </a:fld>
            <a:endParaRPr lang="en-GB"/>
          </a:p>
        </p:txBody>
      </p:sp>
    </p:spTree>
    <p:extLst>
      <p:ext uri="{BB962C8B-B14F-4D97-AF65-F5344CB8AC3E}">
        <p14:creationId xmlns:p14="http://schemas.microsoft.com/office/powerpoint/2010/main" val="340222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1B7F0A-DF1E-4C9E-9554-ACCD215D1FC7}" type="slidenum">
              <a:rPr lang="en-GB" smtClean="0"/>
              <a:t>9</a:t>
            </a:fld>
            <a:endParaRPr lang="en-GB"/>
          </a:p>
        </p:txBody>
      </p:sp>
    </p:spTree>
    <p:extLst>
      <p:ext uri="{BB962C8B-B14F-4D97-AF65-F5344CB8AC3E}">
        <p14:creationId xmlns:p14="http://schemas.microsoft.com/office/powerpoint/2010/main" val="7977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3C79-97B1-B5F3-D592-BFA441D0E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09F35A-ADE9-2824-DF8A-15A7C66EA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18FE48-5C82-3E75-CBA6-440396FF14BB}"/>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B2FA2B41-9DFE-E3CF-80CE-8DAE9E89A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37C52-2222-0BAA-840A-E10BDF07B5A5}"/>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16717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C31F-56C9-0C98-647F-9A4BD3A820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891529-CE6D-1AE1-D83E-47C1DCE267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85335-E9CE-D355-3053-41B2D7624F06}"/>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9BFE1086-1717-677B-2C19-0F7513413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80FB1-1302-BE50-E3D3-F551C9752517}"/>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196020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42B8E7-E53F-6A10-20D9-C892715CB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54C5A7-AA16-E5E0-361A-24D0C9149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DBB44-224B-D8BC-3D23-C36C47F4E878}"/>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E5A3765B-5531-3768-729D-15B5A6CA9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CB8B24-0F9C-F735-F3E8-05B629619D09}"/>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1998522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Bottom Logo">
    <p:bg>
      <p:bgPr>
        <a:solidFill>
          <a:srgbClr val="002F6C"/>
        </a:solidFill>
        <a:effectLst/>
      </p:bgPr>
    </p:bg>
    <p:spTree>
      <p:nvGrpSpPr>
        <p:cNvPr id="1" name=""/>
        <p:cNvGrpSpPr/>
        <p:nvPr/>
      </p:nvGrpSpPr>
      <p:grpSpPr>
        <a:xfrm>
          <a:off x="0" y="0"/>
          <a:ext cx="0" cy="0"/>
          <a:chOff x="0" y="0"/>
          <a:chExt cx="0" cy="0"/>
        </a:xfrm>
      </p:grpSpPr>
      <p:sp>
        <p:nvSpPr>
          <p:cNvPr id="3" name="Content Placeholder 11">
            <a:extLst>
              <a:ext uri="{FF2B5EF4-FFF2-40B4-BE49-F238E27FC236}">
                <a16:creationId xmlns:a16="http://schemas.microsoft.com/office/drawing/2014/main" id="{165B43A9-4352-4588-B225-D8A936389CC7}"/>
              </a:ext>
            </a:extLst>
          </p:cNvPr>
          <p:cNvSpPr>
            <a:spLocks noGrp="1"/>
          </p:cNvSpPr>
          <p:nvPr>
            <p:ph sz="quarter" idx="10" hasCustomPrompt="1"/>
          </p:nvPr>
        </p:nvSpPr>
        <p:spPr>
          <a:xfrm>
            <a:off x="2269067" y="3375217"/>
            <a:ext cx="7653867" cy="591396"/>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5" name="Content Placeholder 11">
            <a:extLst>
              <a:ext uri="{FF2B5EF4-FFF2-40B4-BE49-F238E27FC236}">
                <a16:creationId xmlns:a16="http://schemas.microsoft.com/office/drawing/2014/main" id="{37462F17-9BC7-41E1-BE2A-832AC8731CEB}"/>
              </a:ext>
            </a:extLst>
          </p:cNvPr>
          <p:cNvSpPr>
            <a:spLocks noGrp="1"/>
          </p:cNvSpPr>
          <p:nvPr>
            <p:ph sz="quarter" idx="11" hasCustomPrompt="1"/>
          </p:nvPr>
        </p:nvSpPr>
        <p:spPr>
          <a:xfrm>
            <a:off x="2269067" y="3990608"/>
            <a:ext cx="7653867" cy="55595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
        <p:nvSpPr>
          <p:cNvPr id="7" name="Title 13">
            <a:extLst>
              <a:ext uri="{FF2B5EF4-FFF2-40B4-BE49-F238E27FC236}">
                <a16:creationId xmlns:a16="http://schemas.microsoft.com/office/drawing/2014/main" id="{4104E218-05C5-4501-BEC6-D78B60739E76}"/>
              </a:ext>
            </a:extLst>
          </p:cNvPr>
          <p:cNvSpPr>
            <a:spLocks noGrp="1"/>
          </p:cNvSpPr>
          <p:nvPr>
            <p:ph type="title" hasCustomPrompt="1"/>
          </p:nvPr>
        </p:nvSpPr>
        <p:spPr>
          <a:xfrm>
            <a:off x="2261673" y="2569573"/>
            <a:ext cx="7653867" cy="802800"/>
          </a:xfrm>
          <a:prstGeom prst="rect">
            <a:avLst/>
          </a:prstGeom>
        </p:spPr>
        <p:txBody>
          <a:bodyPr anchor="b"/>
          <a:lstStyle>
            <a:lvl1pPr>
              <a:defRPr sz="4000" b="1">
                <a:solidFill>
                  <a:schemeClr val="bg1"/>
                </a:solidFill>
                <a:latin typeface="Arial" panose="020B0604020202020204" pitchFamily="34" charset="0"/>
                <a:cs typeface="Arial" panose="020B0604020202020204" pitchFamily="34" charset="0"/>
              </a:defRPr>
            </a:lvl1pPr>
          </a:lstStyle>
          <a:p>
            <a:r>
              <a:rPr lang="en-GB" dirty="0"/>
              <a:t>&lt;Presentation Title&gt;</a:t>
            </a:r>
          </a:p>
        </p:txBody>
      </p:sp>
    </p:spTree>
    <p:extLst>
      <p:ext uri="{BB962C8B-B14F-4D97-AF65-F5344CB8AC3E}">
        <p14:creationId xmlns:p14="http://schemas.microsoft.com/office/powerpoint/2010/main" val="7570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354671" y="921065"/>
            <a:ext cx="1152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354671" y="216460"/>
            <a:ext cx="1152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47257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378653" y="1235660"/>
            <a:ext cx="1152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378653" y="1920763"/>
            <a:ext cx="11503004"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71345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002F6C"/>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2269067" y="3378095"/>
            <a:ext cx="7653867" cy="591396"/>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2269067" y="2566800"/>
            <a:ext cx="7653867" cy="802800"/>
          </a:xfrm>
          <a:prstGeom prst="rect">
            <a:avLst/>
          </a:prstGeom>
        </p:spPr>
        <p:txBody>
          <a:bodyPr anchor="b"/>
          <a:lstStyle>
            <a:lvl1pPr>
              <a:defRPr sz="4000" b="1">
                <a:solidFill>
                  <a:schemeClr val="bg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2269067" y="3990757"/>
            <a:ext cx="7653867" cy="55595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92288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378653" y="1235660"/>
            <a:ext cx="1152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378653" y="1920763"/>
            <a:ext cx="11503004"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183642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3686176" y="1445849"/>
            <a:ext cx="4819649" cy="3966302"/>
          </a:xfrm>
          <a:prstGeom prst="rect">
            <a:avLst/>
          </a:prstGeom>
        </p:spPr>
      </p:pic>
    </p:spTree>
    <p:extLst>
      <p:ext uri="{BB962C8B-B14F-4D97-AF65-F5344CB8AC3E}">
        <p14:creationId xmlns:p14="http://schemas.microsoft.com/office/powerpoint/2010/main" val="362252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EBBE1-7742-9A44-8C9D-046AEF84C4D7}"/>
              </a:ext>
            </a:extLst>
          </p:cNvPr>
          <p:cNvSpPr/>
          <p:nvPr userDrawn="1"/>
        </p:nvSpPr>
        <p:spPr>
          <a:xfrm>
            <a:off x="0" y="0"/>
            <a:ext cx="12192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Tree>
    <p:extLst>
      <p:ext uri="{BB962C8B-B14F-4D97-AF65-F5344CB8AC3E}">
        <p14:creationId xmlns:p14="http://schemas.microsoft.com/office/powerpoint/2010/main" val="3182047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354671" y="921065"/>
            <a:ext cx="1152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354671" y="216460"/>
            <a:ext cx="1152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95689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CD09-9C94-2F1E-1BC5-9600961810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25763A-5CEE-82E6-20D8-52ADD3E03C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F1957-3C25-716C-B92E-00BA2D4C0583}"/>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44CFBE3C-9344-8FF5-CEB7-267B1B3802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07C8EB-FBE2-0C27-E036-4F50453EE1B0}"/>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2258702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79CA-F4B0-BF86-7890-BCE2A4321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02D87C-DF1A-A0EF-DD37-02F46516E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3E5F66-A05F-926E-95D2-F64D8364A9EA}"/>
              </a:ext>
            </a:extLst>
          </p:cNvPr>
          <p:cNvSpPr>
            <a:spLocks noGrp="1"/>
          </p:cNvSpPr>
          <p:nvPr>
            <p:ph type="dt" sz="half" idx="10"/>
          </p:nvPr>
        </p:nvSpPr>
        <p:spPr/>
        <p:txBody>
          <a:bodyPr/>
          <a:lstStyle/>
          <a:p>
            <a:fld id="{92471DB7-6CF3-4B1F-BF92-439F2341E369}" type="datetimeFigureOut">
              <a:rPr lang="en-GB" smtClean="0"/>
              <a:t>22/04/2025</a:t>
            </a:fld>
            <a:endParaRPr lang="en-GB"/>
          </a:p>
        </p:txBody>
      </p:sp>
      <p:sp>
        <p:nvSpPr>
          <p:cNvPr id="5" name="Footer Placeholder 4">
            <a:extLst>
              <a:ext uri="{FF2B5EF4-FFF2-40B4-BE49-F238E27FC236}">
                <a16:creationId xmlns:a16="http://schemas.microsoft.com/office/drawing/2014/main" id="{1A70223D-2FB9-A4B8-19C0-0A2277916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B51FA-D751-0925-EB7B-B64A0BB712C1}"/>
              </a:ext>
            </a:extLst>
          </p:cNvPr>
          <p:cNvSpPr>
            <a:spLocks noGrp="1"/>
          </p:cNvSpPr>
          <p:nvPr>
            <p:ph type="sldNum" sz="quarter" idx="12"/>
          </p:nvPr>
        </p:nvSpPr>
        <p:spPr/>
        <p:txBody>
          <a:bodyPr/>
          <a:lstStyle/>
          <a:p>
            <a:fld id="{91CB74DD-B7C1-4014-B372-DBED2EE85070}" type="slidenum">
              <a:rPr lang="en-GB" smtClean="0"/>
              <a:t>‹#›</a:t>
            </a:fld>
            <a:endParaRPr lang="en-GB"/>
          </a:p>
        </p:txBody>
      </p:sp>
    </p:spTree>
    <p:extLst>
      <p:ext uri="{BB962C8B-B14F-4D97-AF65-F5344CB8AC3E}">
        <p14:creationId xmlns:p14="http://schemas.microsoft.com/office/powerpoint/2010/main" val="393648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1BC5-DC67-AAB7-CBF8-E8F6D4911C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2E7EEB-9BDC-951F-3B28-451915B076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A69C0-4B2D-27B8-8C2F-CFDB43806A91}"/>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430A83BC-34E5-284C-53DE-BAE7E9F65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A6A30-219C-04DB-C129-E91AAFEE24B5}"/>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161981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E27B-1F93-E8FC-BDA8-41A83B1BC9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DEE8D3-E435-64E4-00A7-0EEF0BAFC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318463-E585-E8DD-9C32-52284C8C2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75D3A6-8968-AFAF-AF02-DE8487649C2D}"/>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6" name="Footer Placeholder 5">
            <a:extLst>
              <a:ext uri="{FF2B5EF4-FFF2-40B4-BE49-F238E27FC236}">
                <a16:creationId xmlns:a16="http://schemas.microsoft.com/office/drawing/2014/main" id="{13D3A35E-C96A-A594-BEBD-EC2FC2FA5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EE392-D81A-2CE5-1B6D-D41D6DB1CE35}"/>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421411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5605-0190-8220-ABBF-3E4FAFB2DD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E37EE-BE36-F6E1-7535-12A12596C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423F7-4FAD-2562-2B6B-A35BA4C61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B7960A-9CFD-4DF9-F87B-675AED1F4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BF9D42-34F3-30E8-6661-44FCBECCA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564B7A-D865-D918-2D5B-B584A79FF542}"/>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8" name="Footer Placeholder 7">
            <a:extLst>
              <a:ext uri="{FF2B5EF4-FFF2-40B4-BE49-F238E27FC236}">
                <a16:creationId xmlns:a16="http://schemas.microsoft.com/office/drawing/2014/main" id="{95161907-B15C-AEB8-3B00-077E14DCAB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BF2414-5CDA-1C17-BCF8-6A2260103742}"/>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409496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252E-38FE-F53C-C414-0F9EDB4A8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21895E-8AE4-3DF9-8A64-AA4D221B3390}"/>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4" name="Footer Placeholder 3">
            <a:extLst>
              <a:ext uri="{FF2B5EF4-FFF2-40B4-BE49-F238E27FC236}">
                <a16:creationId xmlns:a16="http://schemas.microsoft.com/office/drawing/2014/main" id="{4C4A2E1D-38BD-9904-4BAA-A5BF57524C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A8189D-ECC6-7ACD-8D80-419F40036DE4}"/>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62461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C30F3-931A-1FB5-69AE-01DED26FBE4D}"/>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3" name="Footer Placeholder 2">
            <a:extLst>
              <a:ext uri="{FF2B5EF4-FFF2-40B4-BE49-F238E27FC236}">
                <a16:creationId xmlns:a16="http://schemas.microsoft.com/office/drawing/2014/main" id="{69370AC6-641C-6B50-3C67-5EE996AFCC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B8416B-606E-A506-E380-7B28E1A1AB8E}"/>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230207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DE2F-5158-EDB0-B57D-3729D3553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01D60C-2157-A74A-B2E8-43D5B162A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B4A67-B7AA-5AEB-245D-D99505966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0825E-847D-4052-D6FF-90D2BAAC74F9}"/>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6" name="Footer Placeholder 5">
            <a:extLst>
              <a:ext uri="{FF2B5EF4-FFF2-40B4-BE49-F238E27FC236}">
                <a16:creationId xmlns:a16="http://schemas.microsoft.com/office/drawing/2014/main" id="{F4676F6A-A2AF-68DD-C887-2B5AF4A08F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E5C9F5-6497-95E5-8FAC-8342E1ADA032}"/>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401752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0E72-BA1B-235F-F4C8-0A901B22A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0CAEA0-3EFE-D535-069A-90A73AC61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19239A-7830-B917-4869-5A633C9EE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C0ACE-4680-51EA-A911-7DCC4BFBD3EA}"/>
              </a:ext>
            </a:extLst>
          </p:cNvPr>
          <p:cNvSpPr>
            <a:spLocks noGrp="1"/>
          </p:cNvSpPr>
          <p:nvPr>
            <p:ph type="dt" sz="half" idx="10"/>
          </p:nvPr>
        </p:nvSpPr>
        <p:spPr/>
        <p:txBody>
          <a:bodyPr/>
          <a:lstStyle/>
          <a:p>
            <a:fld id="{50683FC3-9A3F-4A6C-9C63-9065D42493B4}" type="datetimeFigureOut">
              <a:rPr lang="en-GB" smtClean="0"/>
              <a:t>22/04/2025</a:t>
            </a:fld>
            <a:endParaRPr lang="en-GB"/>
          </a:p>
        </p:txBody>
      </p:sp>
      <p:sp>
        <p:nvSpPr>
          <p:cNvPr id="6" name="Footer Placeholder 5">
            <a:extLst>
              <a:ext uri="{FF2B5EF4-FFF2-40B4-BE49-F238E27FC236}">
                <a16:creationId xmlns:a16="http://schemas.microsoft.com/office/drawing/2014/main" id="{463FF1D4-056F-E761-84B1-64CED88E3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41EF1A-21BB-8350-8A0E-36013A360C95}"/>
              </a:ext>
            </a:extLst>
          </p:cNvPr>
          <p:cNvSpPr>
            <a:spLocks noGrp="1"/>
          </p:cNvSpPr>
          <p:nvPr>
            <p:ph type="sldNum" sz="quarter" idx="12"/>
          </p:nvPr>
        </p:nvSpPr>
        <p:spPr/>
        <p:txBody>
          <a:bodyPr/>
          <a:lstStyle/>
          <a:p>
            <a:fld id="{0E6F956B-7F85-4EE5-8F1E-09A77F074C1F}" type="slidenum">
              <a:rPr lang="en-GB" smtClean="0"/>
              <a:t>‹#›</a:t>
            </a:fld>
            <a:endParaRPr lang="en-GB"/>
          </a:p>
        </p:txBody>
      </p:sp>
    </p:spTree>
    <p:extLst>
      <p:ext uri="{BB962C8B-B14F-4D97-AF65-F5344CB8AC3E}">
        <p14:creationId xmlns:p14="http://schemas.microsoft.com/office/powerpoint/2010/main" val="334414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D2DE4-CC1B-62EE-7BF4-3356E4332A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E4B13-6021-4A90-F2A0-35977BB3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E529EE-5E8A-51B4-CBF4-183D65B0E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83FC3-9A3F-4A6C-9C63-9065D42493B4}" type="datetimeFigureOut">
              <a:rPr lang="en-GB" smtClean="0"/>
              <a:t>22/04/2025</a:t>
            </a:fld>
            <a:endParaRPr lang="en-GB"/>
          </a:p>
        </p:txBody>
      </p:sp>
      <p:sp>
        <p:nvSpPr>
          <p:cNvPr id="5" name="Footer Placeholder 4">
            <a:extLst>
              <a:ext uri="{FF2B5EF4-FFF2-40B4-BE49-F238E27FC236}">
                <a16:creationId xmlns:a16="http://schemas.microsoft.com/office/drawing/2014/main" id="{197C334A-4D25-B4CB-9459-9F1FDD6F7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CB51EC0-3E8F-ED89-83C5-90082D061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6F956B-7F85-4EE5-8F1E-09A77F074C1F}" type="slidenum">
              <a:rPr lang="en-GB" smtClean="0"/>
              <a:t>‹#›</a:t>
            </a:fld>
            <a:endParaRPr lang="en-GB"/>
          </a:p>
        </p:txBody>
      </p:sp>
    </p:spTree>
    <p:extLst>
      <p:ext uri="{BB962C8B-B14F-4D97-AF65-F5344CB8AC3E}">
        <p14:creationId xmlns:p14="http://schemas.microsoft.com/office/powerpoint/2010/main" val="2875094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27F0-8E1A-40CE-AA16-F039FF0EA136}"/>
              </a:ext>
            </a:extLst>
          </p:cNvPr>
          <p:cNvSpPr/>
          <p:nvPr userDrawn="1"/>
        </p:nvSpPr>
        <p:spPr>
          <a:xfrm>
            <a:off x="0" y="5846400"/>
            <a:ext cx="12192000" cy="10116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Graphic 8">
            <a:extLst>
              <a:ext uri="{FF2B5EF4-FFF2-40B4-BE49-F238E27FC236}">
                <a16:creationId xmlns:a16="http://schemas.microsoft.com/office/drawing/2014/main" id="{85469658-B216-4166-8698-CF49080B700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3545" y="5484655"/>
            <a:ext cx="3366369" cy="1735091"/>
          </a:xfrm>
          <a:prstGeom prst="rect">
            <a:avLst/>
          </a:prstGeom>
        </p:spPr>
      </p:pic>
    </p:spTree>
    <p:extLst>
      <p:ext uri="{BB962C8B-B14F-4D97-AF65-F5344CB8AC3E}">
        <p14:creationId xmlns:p14="http://schemas.microsoft.com/office/powerpoint/2010/main" val="23254929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12192000" cy="1010092"/>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3545" y="-338682"/>
            <a:ext cx="3366369" cy="1735091"/>
          </a:xfrm>
          <a:prstGeom prst="rect">
            <a:avLst/>
          </a:prstGeom>
        </p:spPr>
      </p:pic>
    </p:spTree>
    <p:extLst>
      <p:ext uri="{BB962C8B-B14F-4D97-AF65-F5344CB8AC3E}">
        <p14:creationId xmlns:p14="http://schemas.microsoft.com/office/powerpoint/2010/main" val="22667028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c.shephard@mmu.ac.uk" TargetMode="External"/><Relationship Id="rId4" Type="http://schemas.openxmlformats.org/officeDocument/2006/relationships/hyperlink" Target="mailto:v.martin@mmu.ac.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ulster.ac.uk/conference/slsa#panel1-143157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lster.ac.uk/conference/slsa#panel1-143157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DA7CA-92DB-8E89-9F0D-98911FDFF6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5CFFE1-0727-C802-5878-D3ACFBA77871}"/>
              </a:ext>
            </a:extLst>
          </p:cNvPr>
          <p:cNvSpPr>
            <a:spLocks noGrp="1"/>
          </p:cNvSpPr>
          <p:nvPr>
            <p:ph type="title"/>
          </p:nvPr>
        </p:nvSpPr>
        <p:spPr/>
        <p:txBody>
          <a:bodyPr/>
          <a:lstStyle/>
          <a:p>
            <a:endParaRPr lang="en-GB" dirty="0"/>
          </a:p>
        </p:txBody>
      </p:sp>
      <p:sp>
        <p:nvSpPr>
          <p:cNvPr id="2" name="Content Placeholder 1">
            <a:extLst>
              <a:ext uri="{FF2B5EF4-FFF2-40B4-BE49-F238E27FC236}">
                <a16:creationId xmlns:a16="http://schemas.microsoft.com/office/drawing/2014/main" id="{08C0B27F-0081-540C-D5E9-5CCC24DDDB13}"/>
              </a:ext>
            </a:extLst>
          </p:cNvPr>
          <p:cNvSpPr>
            <a:spLocks noGrp="1"/>
          </p:cNvSpPr>
          <p:nvPr>
            <p:ph sz="quarter" idx="10"/>
          </p:nvPr>
        </p:nvSpPr>
        <p:spPr/>
        <p:txBody>
          <a:bodyPr/>
          <a:lstStyle/>
          <a:p>
            <a:pPr marL="457200" lvl="1" indent="0">
              <a:buNone/>
            </a:pPr>
            <a:r>
              <a:rPr kumimoji="0" lang="en-GB" sz="4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high expectations to huge disconnections: how can personal tutoring deal with a problem like student disengagement?</a:t>
            </a:r>
            <a:endParaRPr lang="en-GB" dirty="0"/>
          </a:p>
        </p:txBody>
      </p:sp>
      <p:sp>
        <p:nvSpPr>
          <p:cNvPr id="4" name="TextBox 3">
            <a:extLst>
              <a:ext uri="{FF2B5EF4-FFF2-40B4-BE49-F238E27FC236}">
                <a16:creationId xmlns:a16="http://schemas.microsoft.com/office/drawing/2014/main" id="{5A90508C-EA24-F829-4E0E-A4B7F2756529}"/>
              </a:ext>
            </a:extLst>
          </p:cNvPr>
          <p:cNvSpPr txBox="1"/>
          <p:nvPr/>
        </p:nvSpPr>
        <p:spPr>
          <a:xfrm>
            <a:off x="1275907" y="635827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Placeholder 5" descr="Beautiful View valley ">
            <a:extLst>
              <a:ext uri="{FF2B5EF4-FFF2-40B4-BE49-F238E27FC236}">
                <a16:creationId xmlns:a16="http://schemas.microsoft.com/office/drawing/2014/main" id="{96E9E5E7-FAE5-0DCC-EF20-0382BA063A3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24" y="1"/>
            <a:ext cx="12188952" cy="3429000"/>
          </a:xfrm>
          <a:prstGeom prst="rect">
            <a:avLst/>
          </a:prstGeom>
        </p:spPr>
      </p:pic>
      <p:sp>
        <p:nvSpPr>
          <p:cNvPr id="6" name="TextBox 5">
            <a:extLst>
              <a:ext uri="{FF2B5EF4-FFF2-40B4-BE49-F238E27FC236}">
                <a16:creationId xmlns:a16="http://schemas.microsoft.com/office/drawing/2014/main" id="{4315276F-E583-9F8D-D5BB-57755DA805CF}"/>
              </a:ext>
            </a:extLst>
          </p:cNvPr>
          <p:cNvSpPr txBox="1"/>
          <p:nvPr/>
        </p:nvSpPr>
        <p:spPr>
          <a:xfrm>
            <a:off x="0" y="3351332"/>
            <a:ext cx="7697971" cy="2554545"/>
          </a:xfrm>
          <a:prstGeom prst="rect">
            <a:avLst/>
          </a:prstGeom>
          <a:noFill/>
        </p:spPr>
        <p:txBody>
          <a:bodyPr wrap="square" rtlCol="0">
            <a:spAutoFit/>
          </a:bodyPr>
          <a:lstStyle/>
          <a:p>
            <a:r>
              <a:rPr kumimoji="0" lang="en-GB" sz="4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high expectations to huge disconnections: how can personal tutoring deal with a problem like student disengagement?</a:t>
            </a:r>
            <a:endParaRPr lang="en-US" dirty="0"/>
          </a:p>
        </p:txBody>
      </p:sp>
      <p:sp>
        <p:nvSpPr>
          <p:cNvPr id="7" name="TextBox 6">
            <a:extLst>
              <a:ext uri="{FF2B5EF4-FFF2-40B4-BE49-F238E27FC236}">
                <a16:creationId xmlns:a16="http://schemas.microsoft.com/office/drawing/2014/main" id="{09D8F3CC-3F8C-85E1-2D2D-5D1E66B1330D}"/>
              </a:ext>
            </a:extLst>
          </p:cNvPr>
          <p:cNvSpPr txBox="1"/>
          <p:nvPr/>
        </p:nvSpPr>
        <p:spPr>
          <a:xfrm>
            <a:off x="7861829" y="3541062"/>
            <a:ext cx="4720856" cy="173380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Vicky Martin</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 Senior Lecturer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Catherine Shephard</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 Reader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Manchester Law School</a:t>
            </a:r>
          </a:p>
          <a:p>
            <a:endParaRPr lang="en-US" dirty="0"/>
          </a:p>
        </p:txBody>
      </p:sp>
    </p:spTree>
    <p:extLst>
      <p:ext uri="{BB962C8B-B14F-4D97-AF65-F5344CB8AC3E}">
        <p14:creationId xmlns:p14="http://schemas.microsoft.com/office/powerpoint/2010/main" val="287542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79DA-96EB-4743-2650-7AF1E1FCCC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19CA19-EF22-8C99-544E-2394CC1626B4}"/>
              </a:ext>
            </a:extLst>
          </p:cNvPr>
          <p:cNvSpPr>
            <a:spLocks noGrp="1"/>
          </p:cNvSpPr>
          <p:nvPr>
            <p:ph type="title"/>
          </p:nvPr>
        </p:nvSpPr>
        <p:spPr/>
        <p:txBody>
          <a:bodyPr/>
          <a:lstStyle/>
          <a:p>
            <a:r>
              <a:rPr lang="en-GB" sz="4400" b="1" dirty="0">
                <a:latin typeface="Aptos" panose="020B0004020202020204" pitchFamily="34" charset="0"/>
              </a:rPr>
              <a:t>Metrics and Data</a:t>
            </a:r>
            <a:endParaRPr lang="en-GB" sz="4400" dirty="0">
              <a:latin typeface="Aptos" panose="020B0004020202020204" pitchFamily="34" charset="0"/>
            </a:endParaRPr>
          </a:p>
        </p:txBody>
      </p:sp>
      <p:sp>
        <p:nvSpPr>
          <p:cNvPr id="2" name="Content Placeholder 1">
            <a:extLst>
              <a:ext uri="{FF2B5EF4-FFF2-40B4-BE49-F238E27FC236}">
                <a16:creationId xmlns:a16="http://schemas.microsoft.com/office/drawing/2014/main" id="{60B4FC90-8DDA-15E6-8708-514A200DFD28}"/>
              </a:ext>
            </a:extLst>
          </p:cNvPr>
          <p:cNvSpPr>
            <a:spLocks noGrp="1"/>
          </p:cNvSpPr>
          <p:nvPr>
            <p:ph sz="quarter" idx="10"/>
          </p:nvPr>
        </p:nvSpPr>
        <p:spPr/>
        <p:txBody>
          <a:bodyPr/>
          <a:lstStyle/>
          <a:p>
            <a:r>
              <a:rPr lang="en-GB" sz="2800" dirty="0"/>
              <a:t>Manchester Law School has approximately 70 staff and over 1500 students on its undergraduate and postgraduate professional and academic programmes </a:t>
            </a:r>
          </a:p>
          <a:p>
            <a:r>
              <a:rPr lang="en-GB" sz="2800" dirty="0"/>
              <a:t>The survey and semi structured interviews used to collect data in this project was open to all current staff and students</a:t>
            </a:r>
          </a:p>
          <a:p>
            <a:r>
              <a:rPr lang="en-GB" sz="2800" dirty="0"/>
              <a:t>285 students completed the survey</a:t>
            </a:r>
          </a:p>
          <a:p>
            <a:r>
              <a:rPr lang="en-GB" sz="2800" dirty="0"/>
              <a:t>50 staff completed the survey</a:t>
            </a:r>
          </a:p>
          <a:p>
            <a:r>
              <a:rPr lang="en-GB" sz="2800" dirty="0"/>
              <a:t>10 students took part in the semi-structured interviews</a:t>
            </a:r>
          </a:p>
          <a:p>
            <a:r>
              <a:rPr lang="en-GB" sz="2800" dirty="0"/>
              <a:t>10 members of staff took part in the semi–structured interviews</a:t>
            </a:r>
          </a:p>
          <a:p>
            <a:pPr marL="457200" lvl="1" indent="0">
              <a:buNone/>
            </a:pPr>
            <a:endParaRPr lang="en-GB" sz="2800" dirty="0"/>
          </a:p>
        </p:txBody>
      </p:sp>
    </p:spTree>
    <p:extLst>
      <p:ext uri="{BB962C8B-B14F-4D97-AF65-F5344CB8AC3E}">
        <p14:creationId xmlns:p14="http://schemas.microsoft.com/office/powerpoint/2010/main" val="154552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7801-2585-3814-6225-14BF23151F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BB3908-2E59-C0BA-B39C-8F74236B1AF8}"/>
              </a:ext>
            </a:extLst>
          </p:cNvPr>
          <p:cNvSpPr>
            <a:spLocks noGrp="1"/>
          </p:cNvSpPr>
          <p:nvPr>
            <p:ph type="title"/>
          </p:nvPr>
        </p:nvSpPr>
        <p:spPr/>
        <p:txBody>
          <a:bodyPr/>
          <a:lstStyle/>
          <a:p>
            <a:r>
              <a:rPr lang="en-GB" dirty="0">
                <a:solidFill>
                  <a:schemeClr val="bg1"/>
                </a:solidFill>
              </a:rPr>
              <a:t> </a:t>
            </a:r>
            <a:r>
              <a:rPr lang="en-GB" b="1" dirty="0">
                <a:solidFill>
                  <a:schemeClr val="bg1"/>
                </a:solidFill>
              </a:rPr>
              <a:t>Theme Generation and Development</a:t>
            </a:r>
            <a:endParaRPr lang="en-GB" dirty="0">
              <a:solidFill>
                <a:schemeClr val="bg1"/>
              </a:solidFill>
            </a:endParaRPr>
          </a:p>
        </p:txBody>
      </p:sp>
      <p:sp>
        <p:nvSpPr>
          <p:cNvPr id="6" name="TextBox 5">
            <a:extLst>
              <a:ext uri="{FF2B5EF4-FFF2-40B4-BE49-F238E27FC236}">
                <a16:creationId xmlns:a16="http://schemas.microsoft.com/office/drawing/2014/main" id="{2036F245-9568-09F1-B7EB-989313ED508B}"/>
              </a:ext>
            </a:extLst>
          </p:cNvPr>
          <p:cNvSpPr txBox="1"/>
          <p:nvPr/>
        </p:nvSpPr>
        <p:spPr>
          <a:xfrm>
            <a:off x="1790003" y="5934270"/>
            <a:ext cx="8640000" cy="584775"/>
          </a:xfrm>
          <a:prstGeom prst="rect">
            <a:avLst/>
          </a:prstGeom>
          <a:noFill/>
        </p:spPr>
        <p:txBody>
          <a:bodyPr wrap="square" rtlCol="0">
            <a:spAutoFit/>
          </a:bodyPr>
          <a:lstStyle/>
          <a:p>
            <a:pPr defTabSz="457200"/>
            <a:br>
              <a:rPr lang="en-GB" sz="1600" dirty="0">
                <a:solidFill>
                  <a:prstClr val="black"/>
                </a:solidFill>
                <a:latin typeface="Calibri" panose="020F0502020204030204"/>
              </a:rPr>
            </a:br>
            <a:endParaRPr lang="en-GB" sz="1600" dirty="0">
              <a:solidFill>
                <a:prstClr val="black"/>
              </a:solidFill>
              <a:latin typeface="Calibri" panose="020F0502020204030204"/>
            </a:endParaRPr>
          </a:p>
        </p:txBody>
      </p:sp>
      <p:sp>
        <p:nvSpPr>
          <p:cNvPr id="7" name="Content Placeholder 6">
            <a:extLst>
              <a:ext uri="{FF2B5EF4-FFF2-40B4-BE49-F238E27FC236}">
                <a16:creationId xmlns:a16="http://schemas.microsoft.com/office/drawing/2014/main" id="{EAB90167-3339-F5EC-F82B-76B94860AD4A}"/>
              </a:ext>
            </a:extLst>
          </p:cNvPr>
          <p:cNvSpPr>
            <a:spLocks noGrp="1"/>
          </p:cNvSpPr>
          <p:nvPr>
            <p:ph sz="quarter" idx="10"/>
          </p:nvPr>
        </p:nvSpPr>
        <p:spPr>
          <a:xfrm>
            <a:off x="354671" y="1169429"/>
            <a:ext cx="4097408" cy="1064105"/>
          </a:xfrm>
        </p:spPr>
        <p:txBody>
          <a:bodyPr/>
          <a:lstStyle/>
          <a:p>
            <a:pPr marL="0" indent="0">
              <a:buNone/>
            </a:pPr>
            <a:r>
              <a:rPr lang="en-GB" sz="2400" b="1" dirty="0"/>
              <a:t>Common issues for staff and students </a:t>
            </a:r>
          </a:p>
        </p:txBody>
      </p:sp>
      <p:sp>
        <p:nvSpPr>
          <p:cNvPr id="3" name="Content Placeholder 4">
            <a:extLst>
              <a:ext uri="{FF2B5EF4-FFF2-40B4-BE49-F238E27FC236}">
                <a16:creationId xmlns:a16="http://schemas.microsoft.com/office/drawing/2014/main" id="{983A43E8-C8B5-8C3E-6226-1BCE0B0DA12D}"/>
              </a:ext>
            </a:extLst>
          </p:cNvPr>
          <p:cNvSpPr txBox="1">
            <a:spLocks/>
          </p:cNvSpPr>
          <p:nvPr/>
        </p:nvSpPr>
        <p:spPr>
          <a:xfrm>
            <a:off x="354671" y="2339788"/>
            <a:ext cx="5497488" cy="421044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1800" b="1" kern="100" dirty="0">
                <a:highlight>
                  <a:srgbClr val="FFFF00"/>
                </a:highlight>
                <a:latin typeface="Calibri" panose="020F0502020204030204" pitchFamily="34" charset="0"/>
                <a:ea typeface="Calibri" panose="020F0502020204030204" pitchFamily="34" charset="0"/>
                <a:cs typeface="Calibri" panose="020F0502020204030204" pitchFamily="34" charset="0"/>
              </a:rPr>
              <a:t>Yellow</a:t>
            </a:r>
            <a:r>
              <a:rPr lang="en-GB" sz="1800" b="1" kern="100" dirty="0">
                <a:latin typeface="Calibri" panose="020F0502020204030204" pitchFamily="34" charset="0"/>
                <a:ea typeface="Calibri" panose="020F0502020204030204" pitchFamily="34" charset="0"/>
                <a:cs typeface="Calibri" panose="020F0502020204030204" pitchFamily="34" charset="0"/>
              </a:rPr>
              <a:t> -</a:t>
            </a:r>
            <a:r>
              <a:rPr lang="en-GB" sz="1800" kern="100" dirty="0">
                <a:latin typeface="Calibri" panose="020F0502020204030204" pitchFamily="34" charset="0"/>
                <a:ea typeface="Calibri" panose="020F0502020204030204" pitchFamily="34" charset="0"/>
                <a:cs typeface="Calibri" panose="020F0502020204030204" pitchFamily="34" charset="0"/>
              </a:rPr>
              <a:t>need to have a system that allows for consistency and to be able to build a meaningful personal relationship</a:t>
            </a:r>
            <a:r>
              <a:rPr lang="en-GB" sz="1800" b="1" kern="100" dirty="0">
                <a:latin typeface="Calibri" panose="020F0502020204030204" pitchFamily="34" charset="0"/>
                <a:ea typeface="Calibri" panose="020F0502020204030204" pitchFamily="34" charset="0"/>
                <a:cs typeface="Calibri" panose="020F0502020204030204" pitchFamily="34" charset="0"/>
              </a:rPr>
              <a:t> </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highlight>
                  <a:srgbClr val="00FF00"/>
                </a:highlight>
                <a:latin typeface="Calibri" panose="020F0502020204030204" pitchFamily="34" charset="0"/>
                <a:ea typeface="Calibri" panose="020F0502020204030204" pitchFamily="34" charset="0"/>
                <a:cs typeface="Calibri" panose="020F0502020204030204" pitchFamily="34" charset="0"/>
              </a:rPr>
              <a:t>Green</a:t>
            </a:r>
            <a:r>
              <a:rPr lang="en-GB" sz="1800" b="1" kern="100" dirty="0">
                <a:latin typeface="Calibri" panose="020F0502020204030204" pitchFamily="34" charset="0"/>
                <a:ea typeface="Calibri" panose="020F0502020204030204" pitchFamily="34" charset="0"/>
                <a:cs typeface="Calibri" panose="020F0502020204030204" pitchFamily="34" charset="0"/>
              </a:rPr>
              <a:t> – </a:t>
            </a:r>
            <a:r>
              <a:rPr lang="en-GB" sz="1800" kern="100" dirty="0">
                <a:latin typeface="Calibri" panose="020F0502020204030204" pitchFamily="34" charset="0"/>
                <a:ea typeface="Calibri" panose="020F0502020204030204" pitchFamily="34" charset="0"/>
                <a:cs typeface="Calibri" panose="020F0502020204030204" pitchFamily="34" charset="0"/>
              </a:rPr>
              <a:t>systemic/ organisation issues that prevent</a:t>
            </a:r>
            <a:r>
              <a:rPr lang="en-GB" sz="1800" b="1" kern="100" dirty="0">
                <a:latin typeface="Calibri" panose="020F0502020204030204" pitchFamily="34" charset="0"/>
                <a:ea typeface="Calibri" panose="020F0502020204030204" pitchFamily="34" charset="0"/>
                <a:cs typeface="Calibri" panose="020F0502020204030204" pitchFamily="34" charset="0"/>
              </a:rPr>
              <a:t> </a:t>
            </a:r>
            <a:r>
              <a:rPr lang="en-GB" sz="1800" kern="100" dirty="0">
                <a:latin typeface="Calibri" panose="020F0502020204030204" pitchFamily="34" charset="0"/>
                <a:ea typeface="Calibri" panose="020F0502020204030204" pitchFamily="34" charset="0"/>
                <a:cs typeface="Calibri" panose="020F0502020204030204" pitchFamily="34" charset="0"/>
              </a:rPr>
              <a:t>effective provision such as lack of recognition/ undervalued/ lack of resource/ </a:t>
            </a:r>
            <a:r>
              <a:rPr lang="en-GB" sz="1800" kern="100" dirty="0" err="1">
                <a:latin typeface="Calibri" panose="020F0502020204030204" pitchFamily="34" charset="0"/>
                <a:ea typeface="Calibri" panose="020F0502020204030204" pitchFamily="34" charset="0"/>
                <a:cs typeface="Calibri" panose="020F0502020204030204" pitchFamily="34" charset="0"/>
              </a:rPr>
              <a:t>workloading</a:t>
            </a:r>
            <a:r>
              <a:rPr lang="en-GB" sz="1800" kern="100" dirty="0">
                <a:latin typeface="Calibri" panose="020F0502020204030204" pitchFamily="34" charset="0"/>
                <a:ea typeface="Calibri" panose="020F0502020204030204" pitchFamily="34" charset="0"/>
                <a:cs typeface="Calibri" panose="020F0502020204030204" pitchFamily="34" charset="0"/>
              </a:rPr>
              <a:t>/ time/ timetabling (some overlap with above re size of groups)</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highlight>
                  <a:srgbClr val="00FFFF"/>
                </a:highlight>
                <a:latin typeface="Calibri" panose="020F0502020204030204" pitchFamily="34" charset="0"/>
                <a:ea typeface="Calibri" panose="020F0502020204030204" pitchFamily="34" charset="0"/>
                <a:cs typeface="Calibri" panose="020F0502020204030204" pitchFamily="34" charset="0"/>
              </a:rPr>
              <a:t>Blue</a:t>
            </a:r>
            <a:r>
              <a:rPr lang="en-GB" sz="1800" kern="100" dirty="0">
                <a:latin typeface="Calibri" panose="020F0502020204030204" pitchFamily="34" charset="0"/>
                <a:ea typeface="Calibri" panose="020F0502020204030204" pitchFamily="34" charset="0"/>
                <a:cs typeface="Calibri" panose="020F0502020204030204" pitchFamily="34" charset="0"/>
              </a:rPr>
              <a:t> – clear that the role is about lots of aspects of support, both staff and students agree the role encompasses academic and professional advice as well as pastoral, wellbeing and career related support</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highlight>
                  <a:srgbClr val="FF0000"/>
                </a:highlight>
                <a:latin typeface="Calibri" panose="020F0502020204030204" pitchFamily="34" charset="0"/>
                <a:ea typeface="Calibri" panose="020F0502020204030204" pitchFamily="34" charset="0"/>
                <a:cs typeface="Calibri" panose="020F0502020204030204" pitchFamily="34" charset="0"/>
              </a:rPr>
              <a:t>Red</a:t>
            </a:r>
            <a:r>
              <a:rPr lang="en-GB" sz="1800" kern="100" dirty="0">
                <a:latin typeface="Calibri" panose="020F0502020204030204" pitchFamily="34" charset="0"/>
                <a:ea typeface="Calibri" panose="020F0502020204030204" pitchFamily="34" charset="0"/>
                <a:cs typeface="Calibri" panose="020F0502020204030204" pitchFamily="34" charset="0"/>
              </a:rPr>
              <a:t> – lack of engagement (Staff said this about students, but students also raised this about staff. There is a symbiotic relationship. If the personal tutor is not engaged and motivated, students will disconnect)</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8" name="Text Placeholder 5">
            <a:extLst>
              <a:ext uri="{FF2B5EF4-FFF2-40B4-BE49-F238E27FC236}">
                <a16:creationId xmlns:a16="http://schemas.microsoft.com/office/drawing/2014/main" id="{C1C8A58E-C7BE-0408-E015-AE7E19404572}"/>
              </a:ext>
            </a:extLst>
          </p:cNvPr>
          <p:cNvSpPr txBox="1">
            <a:spLocks/>
          </p:cNvSpPr>
          <p:nvPr/>
        </p:nvSpPr>
        <p:spPr>
          <a:xfrm>
            <a:off x="6545455" y="1169429"/>
            <a:ext cx="5212080" cy="5827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Individual stakeholder issues</a:t>
            </a:r>
          </a:p>
        </p:txBody>
      </p:sp>
      <p:sp>
        <p:nvSpPr>
          <p:cNvPr id="10" name="TextBox 9">
            <a:extLst>
              <a:ext uri="{FF2B5EF4-FFF2-40B4-BE49-F238E27FC236}">
                <a16:creationId xmlns:a16="http://schemas.microsoft.com/office/drawing/2014/main" id="{04EC699E-9ABB-F92F-8EA2-91845D276BCB}"/>
              </a:ext>
            </a:extLst>
          </p:cNvPr>
          <p:cNvSpPr txBox="1"/>
          <p:nvPr/>
        </p:nvSpPr>
        <p:spPr>
          <a:xfrm>
            <a:off x="6545455" y="2233534"/>
            <a:ext cx="5212080" cy="4039696"/>
          </a:xfrm>
          <a:prstGeom prst="rect">
            <a:avLst/>
          </a:prstGeom>
          <a:noFill/>
        </p:spPr>
        <p:txBody>
          <a:bodyPr wrap="square" rtlCol="0">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Individual Staff issue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Grey</a:t>
            </a:r>
            <a:r>
              <a:rPr lang="en-GB" sz="1800" kern="100" dirty="0">
                <a:effectLst/>
                <a:latin typeface="Calibri" panose="020F0502020204030204" pitchFamily="34" charset="0"/>
                <a:ea typeface="Calibri" panose="020F0502020204030204" pitchFamily="34" charset="0"/>
                <a:cs typeface="Calibri" panose="020F0502020204030204" pitchFamily="34" charset="0"/>
              </a:rPr>
              <a:t> - lack of confidence: the need for greater support and training around managing expectations, managing boundaries and the needs of a changing student body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Calibri" panose="020F0502020204030204" pitchFamily="34" charset="0"/>
              </a:rPr>
              <a:t>Individual Student Issue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highlight>
                  <a:srgbClr val="FF00FF"/>
                </a:highlight>
                <a:latin typeface="Calibri" panose="020F0502020204030204" pitchFamily="34" charset="0"/>
                <a:ea typeface="Calibri" panose="020F0502020204030204" pitchFamily="34" charset="0"/>
                <a:cs typeface="Calibri" panose="020F0502020204030204" pitchFamily="34" charset="0"/>
              </a:rPr>
              <a:t>Purple</a:t>
            </a:r>
            <a:r>
              <a:rPr lang="en-GB" sz="1800" kern="100" dirty="0">
                <a:effectLst/>
                <a:latin typeface="Calibri" panose="020F0502020204030204" pitchFamily="34" charset="0"/>
                <a:ea typeface="Calibri" panose="020F0502020204030204" pitchFamily="34" charset="0"/>
                <a:cs typeface="Calibri" panose="020F0502020204030204" pitchFamily="34" charset="0"/>
              </a:rPr>
              <a:t> – students need to feel safe, seen and valued. They want to feel they are part of a community and have someone on their side who cares about them, will look out for and check in with them (Staff did identify some of this as well)</a:t>
            </a:r>
            <a:endParaRPr lang="en-GB" dirty="0"/>
          </a:p>
          <a:p>
            <a:endParaRPr lang="en-GB" dirty="0"/>
          </a:p>
        </p:txBody>
      </p:sp>
    </p:spTree>
    <p:extLst>
      <p:ext uri="{BB962C8B-B14F-4D97-AF65-F5344CB8AC3E}">
        <p14:creationId xmlns:p14="http://schemas.microsoft.com/office/powerpoint/2010/main" val="82206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FE3A-0204-3F46-50C0-1D97725678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5B2078-1121-3CCE-8958-D8C42A18E252}"/>
              </a:ext>
            </a:extLst>
          </p:cNvPr>
          <p:cNvSpPr>
            <a:spLocks noGrp="1"/>
          </p:cNvSpPr>
          <p:nvPr>
            <p:ph type="title"/>
          </p:nvPr>
        </p:nvSpPr>
        <p:spPr>
          <a:xfrm>
            <a:off x="134911" y="384677"/>
            <a:ext cx="11739760" cy="592544"/>
          </a:xfrm>
        </p:spPr>
        <p:txBody>
          <a:bodyPr/>
          <a:lstStyle/>
          <a:p>
            <a:r>
              <a:rPr lang="en-GB" sz="4400" b="1" dirty="0">
                <a:latin typeface="Aptos" panose="020B0004020202020204" pitchFamily="34" charset="0"/>
              </a:rPr>
              <a:t>Institutional factors causing disengagement</a:t>
            </a:r>
            <a:endParaRPr lang="en-GB" sz="4400" dirty="0">
              <a:latin typeface="Aptos" panose="020B0004020202020204" pitchFamily="34" charset="0"/>
            </a:endParaRPr>
          </a:p>
        </p:txBody>
      </p:sp>
      <p:sp>
        <p:nvSpPr>
          <p:cNvPr id="4" name="Text Placeholder 2">
            <a:extLst>
              <a:ext uri="{FF2B5EF4-FFF2-40B4-BE49-F238E27FC236}">
                <a16:creationId xmlns:a16="http://schemas.microsoft.com/office/drawing/2014/main" id="{731BAB31-6EC3-3793-173D-BB0FCF25CAF9}"/>
              </a:ext>
            </a:extLst>
          </p:cNvPr>
          <p:cNvSpPr>
            <a:spLocks noGrp="1"/>
          </p:cNvSpPr>
          <p:nvPr>
            <p:ph sz="quarter" idx="10"/>
          </p:nvPr>
        </p:nvSpPr>
        <p:spPr>
          <a:xfrm>
            <a:off x="354013" y="1216025"/>
            <a:ext cx="3933825" cy="1377950"/>
          </a:xfrm>
        </p:spPr>
        <p:txBody>
          <a:bodyPr/>
          <a:lstStyle/>
          <a:p>
            <a:pPr marL="0" indent="0">
              <a:buNone/>
            </a:pPr>
            <a:r>
              <a:rPr lang="en-GB" sz="2400" b="1" dirty="0">
                <a:latin typeface="Aptos" panose="020B0004020202020204" pitchFamily="34" charset="0"/>
              </a:rPr>
              <a:t>Students</a:t>
            </a:r>
          </a:p>
        </p:txBody>
      </p:sp>
      <p:sp>
        <p:nvSpPr>
          <p:cNvPr id="5" name="TextBox 4">
            <a:extLst>
              <a:ext uri="{FF2B5EF4-FFF2-40B4-BE49-F238E27FC236}">
                <a16:creationId xmlns:a16="http://schemas.microsoft.com/office/drawing/2014/main" id="{A050AE02-50B0-C35C-4F55-A986B9FE12C8}"/>
              </a:ext>
            </a:extLst>
          </p:cNvPr>
          <p:cNvSpPr txBox="1"/>
          <p:nvPr/>
        </p:nvSpPr>
        <p:spPr>
          <a:xfrm>
            <a:off x="6610662" y="1221127"/>
            <a:ext cx="3043004" cy="461665"/>
          </a:xfrm>
          <a:prstGeom prst="rect">
            <a:avLst/>
          </a:prstGeom>
          <a:noFill/>
        </p:spPr>
        <p:txBody>
          <a:bodyPr wrap="square" rtlCol="0">
            <a:spAutoFit/>
          </a:bodyPr>
          <a:lstStyle/>
          <a:p>
            <a:r>
              <a:rPr lang="en-GB" sz="2400" b="1" dirty="0"/>
              <a:t>Staff</a:t>
            </a:r>
          </a:p>
        </p:txBody>
      </p:sp>
      <p:sp>
        <p:nvSpPr>
          <p:cNvPr id="7" name="Content Placeholder 3">
            <a:extLst>
              <a:ext uri="{FF2B5EF4-FFF2-40B4-BE49-F238E27FC236}">
                <a16:creationId xmlns:a16="http://schemas.microsoft.com/office/drawing/2014/main" id="{26FE3C00-8A4C-A782-9CA8-C8C8236E6CDD}"/>
              </a:ext>
            </a:extLst>
          </p:cNvPr>
          <p:cNvSpPr txBox="1">
            <a:spLocks/>
          </p:cNvSpPr>
          <p:nvPr/>
        </p:nvSpPr>
        <p:spPr>
          <a:xfrm>
            <a:off x="354013" y="1677690"/>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ptos" panose="020B0004020202020204" pitchFamily="34" charset="0"/>
              </a:rPr>
              <a:t>Timetabling that does not fit in with other responsibilities </a:t>
            </a:r>
          </a:p>
          <a:p>
            <a:r>
              <a:rPr lang="en-GB" dirty="0">
                <a:latin typeface="Aptos" panose="020B0004020202020204" pitchFamily="34" charset="0"/>
              </a:rPr>
              <a:t>Last minute changes</a:t>
            </a:r>
          </a:p>
          <a:p>
            <a:r>
              <a:rPr lang="en-GB" dirty="0">
                <a:latin typeface="Aptos" panose="020B0004020202020204" pitchFamily="34" charset="0"/>
              </a:rPr>
              <a:t>Feeling unseen or unheard</a:t>
            </a:r>
          </a:p>
          <a:p>
            <a:r>
              <a:rPr lang="en-GB" dirty="0">
                <a:latin typeface="Aptos" panose="020B0004020202020204" pitchFamily="34" charset="0"/>
              </a:rPr>
              <a:t>Feeling that they do not belong here nor fit in</a:t>
            </a:r>
          </a:p>
          <a:p>
            <a:r>
              <a:rPr lang="en-GB" dirty="0">
                <a:latin typeface="Aptos" panose="020B0004020202020204" pitchFamily="34" charset="0"/>
              </a:rPr>
              <a:t>Fear of being judged/ that they are not good enough</a:t>
            </a:r>
          </a:p>
          <a:p>
            <a:endParaRPr lang="en-GB" dirty="0">
              <a:latin typeface="Aptos" panose="020B0004020202020204" pitchFamily="34" charset="0"/>
            </a:endParaRPr>
          </a:p>
        </p:txBody>
      </p:sp>
      <p:sp>
        <p:nvSpPr>
          <p:cNvPr id="9" name="Content Placeholder 5">
            <a:extLst>
              <a:ext uri="{FF2B5EF4-FFF2-40B4-BE49-F238E27FC236}">
                <a16:creationId xmlns:a16="http://schemas.microsoft.com/office/drawing/2014/main" id="{B5C58BB6-0186-6632-A955-84D218B449AC}"/>
              </a:ext>
            </a:extLst>
          </p:cNvPr>
          <p:cNvSpPr txBox="1">
            <a:spLocks/>
          </p:cNvSpPr>
          <p:nvPr/>
        </p:nvSpPr>
        <p:spPr>
          <a:xfrm>
            <a:off x="6610662" y="1677690"/>
            <a:ext cx="5183188" cy="36845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Unrealistic </a:t>
            </a:r>
            <a:r>
              <a:rPr lang="en-GB" dirty="0" err="1"/>
              <a:t>workloading</a:t>
            </a:r>
            <a:endParaRPr lang="en-GB" dirty="0"/>
          </a:p>
          <a:p>
            <a:r>
              <a:rPr lang="en-GB" dirty="0"/>
              <a:t>Lack of time</a:t>
            </a:r>
          </a:p>
          <a:p>
            <a:r>
              <a:rPr lang="en-GB" dirty="0"/>
              <a:t>Lack of resources</a:t>
            </a:r>
          </a:p>
          <a:p>
            <a:r>
              <a:rPr lang="en-GB" dirty="0"/>
              <a:t>Lack of confidence/ training</a:t>
            </a:r>
          </a:p>
          <a:p>
            <a:r>
              <a:rPr lang="en-GB" dirty="0"/>
              <a:t>Lack of support</a:t>
            </a:r>
          </a:p>
          <a:p>
            <a:r>
              <a:rPr lang="en-GB" dirty="0"/>
              <a:t>The work is not valued/ academic housework (Järvinen and Mik-Meyer 2025)</a:t>
            </a:r>
          </a:p>
        </p:txBody>
      </p:sp>
    </p:spTree>
    <p:extLst>
      <p:ext uri="{BB962C8B-B14F-4D97-AF65-F5344CB8AC3E}">
        <p14:creationId xmlns:p14="http://schemas.microsoft.com/office/powerpoint/2010/main" val="184051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17C6-6691-7D89-000E-11B0D98FE4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530DB1-B385-CF08-8A5C-03EC223007DA}"/>
              </a:ext>
            </a:extLst>
          </p:cNvPr>
          <p:cNvSpPr>
            <a:spLocks noGrp="1"/>
          </p:cNvSpPr>
          <p:nvPr>
            <p:ph type="title"/>
          </p:nvPr>
        </p:nvSpPr>
        <p:spPr/>
        <p:txBody>
          <a:bodyPr/>
          <a:lstStyle/>
          <a:p>
            <a:r>
              <a:rPr lang="en-GB" sz="4400" b="1" dirty="0"/>
              <a:t>Key findings from my research</a:t>
            </a:r>
            <a:endParaRPr lang="en-GB" sz="4400" dirty="0"/>
          </a:p>
        </p:txBody>
      </p:sp>
      <p:sp>
        <p:nvSpPr>
          <p:cNvPr id="4" name="Content Placeholder 2">
            <a:extLst>
              <a:ext uri="{FF2B5EF4-FFF2-40B4-BE49-F238E27FC236}">
                <a16:creationId xmlns:a16="http://schemas.microsoft.com/office/drawing/2014/main" id="{0264EBCA-8152-808A-8649-DBBDF8718519}"/>
              </a:ext>
            </a:extLst>
          </p:cNvPr>
          <p:cNvSpPr>
            <a:spLocks noGrp="1"/>
          </p:cNvSpPr>
          <p:nvPr>
            <p:ph sz="quarter" idx="10"/>
          </p:nvPr>
        </p:nvSpPr>
        <p:spPr/>
        <p:txBody>
          <a:bodyPr/>
          <a:lstStyle/>
          <a:p>
            <a:r>
              <a:rPr lang="en-GB" sz="2800" dirty="0">
                <a:latin typeface="Aptos" panose="020B0004020202020204" pitchFamily="34" charset="0"/>
              </a:rPr>
              <a:t>Staff and students want the same thing: a personal connection between tutor and tutee with effective, purposeful provision </a:t>
            </a:r>
          </a:p>
          <a:p>
            <a:r>
              <a:rPr lang="en-GB" sz="2800" dirty="0">
                <a:latin typeface="Aptos" panose="020B0004020202020204" pitchFamily="34" charset="0"/>
              </a:rPr>
              <a:t>There is a symbiotic relationship: if staff are not engaged then students will disconnect</a:t>
            </a:r>
          </a:p>
          <a:p>
            <a:r>
              <a:rPr lang="en-GB" sz="2800" dirty="0">
                <a:latin typeface="Aptos" panose="020B0004020202020204" pitchFamily="34" charset="0"/>
              </a:rPr>
              <a:t>Student expectations of personal tutoring are actually quite low</a:t>
            </a:r>
          </a:p>
          <a:p>
            <a:r>
              <a:rPr lang="en-GB" sz="2800" dirty="0">
                <a:latin typeface="Aptos" panose="020B0004020202020204" pitchFamily="34" charset="0"/>
              </a:rPr>
              <a:t>Staff identify some issues that prevent them being effective: confidence and training are key, these need addressing to support staff engagement</a:t>
            </a:r>
          </a:p>
        </p:txBody>
      </p:sp>
    </p:spTree>
    <p:extLst>
      <p:ext uri="{BB962C8B-B14F-4D97-AF65-F5344CB8AC3E}">
        <p14:creationId xmlns:p14="http://schemas.microsoft.com/office/powerpoint/2010/main" val="335063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C5A5-E928-3C3A-E966-AF8A46E61B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8923C2-A52B-2AFF-B587-AD8DF15D7770}"/>
              </a:ext>
            </a:extLst>
          </p:cNvPr>
          <p:cNvSpPr>
            <a:spLocks noGrp="1"/>
          </p:cNvSpPr>
          <p:nvPr>
            <p:ph type="title"/>
          </p:nvPr>
        </p:nvSpPr>
        <p:spPr>
          <a:xfrm>
            <a:off x="354671" y="328521"/>
            <a:ext cx="11520000" cy="592544"/>
          </a:xfrm>
        </p:spPr>
        <p:txBody>
          <a:bodyPr/>
          <a:lstStyle/>
          <a:p>
            <a:br>
              <a:rPr lang="en-GB" dirty="0">
                <a:effectLst/>
                <a:latin typeface="+mn-lt"/>
                <a:ea typeface="Times New Roman" panose="02020603050405020304" pitchFamily="18" charset="0"/>
              </a:rPr>
            </a:br>
            <a:r>
              <a:rPr lang="en-GB" b="1" dirty="0">
                <a:effectLst/>
                <a:ea typeface="Times New Roman" panose="02020603050405020304" pitchFamily="18" charset="0"/>
              </a:rPr>
              <a:t>What can we do as personal tutors to build connections and reduce disengagement?</a:t>
            </a:r>
            <a:endParaRPr lang="en-GB" dirty="0"/>
          </a:p>
        </p:txBody>
      </p:sp>
      <p:sp>
        <p:nvSpPr>
          <p:cNvPr id="4" name="Content Placeholder 2">
            <a:extLst>
              <a:ext uri="{FF2B5EF4-FFF2-40B4-BE49-F238E27FC236}">
                <a16:creationId xmlns:a16="http://schemas.microsoft.com/office/drawing/2014/main" id="{9EB15B0D-6F78-C261-F8D6-6EDCC2DFBBB8}"/>
              </a:ext>
            </a:extLst>
          </p:cNvPr>
          <p:cNvSpPr>
            <a:spLocks noGrp="1"/>
          </p:cNvSpPr>
          <p:nvPr>
            <p:ph sz="quarter" idx="10"/>
          </p:nvPr>
        </p:nvSpPr>
        <p:spPr>
          <a:xfrm>
            <a:off x="354671" y="921065"/>
            <a:ext cx="11520000" cy="4764841"/>
          </a:xfrm>
        </p:spPr>
        <p:txBody>
          <a:bodyPr/>
          <a:lstStyle/>
          <a:p>
            <a:pPr marL="0" indent="0">
              <a:lnSpc>
                <a:spcPct val="125000"/>
              </a:lnSpc>
              <a:buNone/>
            </a:pPr>
            <a:r>
              <a:rPr lang="en-GB" sz="2000" b="1" dirty="0">
                <a:solidFill>
                  <a:srgbClr val="323130"/>
                </a:solidFill>
                <a:effectLst/>
                <a:latin typeface="Aptos" panose="020B0004020202020204" pitchFamily="34" charset="0"/>
                <a:ea typeface="Segoe UI" panose="020B0502040204020203" pitchFamily="34" charset="0"/>
              </a:rPr>
              <a:t>Key </a:t>
            </a:r>
            <a:r>
              <a:rPr lang="en-GB" sz="2000" b="1" dirty="0">
                <a:solidFill>
                  <a:srgbClr val="323130"/>
                </a:solidFill>
                <a:latin typeface="Aptos" panose="020B0004020202020204" pitchFamily="34" charset="0"/>
                <a:ea typeface="Segoe UI" panose="020B0502040204020203" pitchFamily="34" charset="0"/>
              </a:rPr>
              <a:t>issues</a:t>
            </a:r>
            <a:r>
              <a:rPr lang="en-GB" sz="2000" dirty="0">
                <a:solidFill>
                  <a:srgbClr val="323130"/>
                </a:solidFill>
                <a:effectLst/>
                <a:latin typeface="Aptos" panose="020B0004020202020204" pitchFamily="34" charset="0"/>
                <a:ea typeface="Segoe UI" panose="020B0502040204020203" pitchFamily="34" charset="0"/>
              </a:rPr>
              <a:t> that students described as essential to be an effective personal tutor:</a:t>
            </a:r>
            <a:endParaRPr lang="en-GB" sz="2000" dirty="0">
              <a:solidFill>
                <a:srgbClr val="323130"/>
              </a:solidFill>
              <a:latin typeface="Aptos" panose="020B0004020202020204" pitchFamily="34" charset="0"/>
              <a:ea typeface="Segoe UI" panose="020B0502040204020203" pitchFamily="34" charset="0"/>
            </a:endParaRPr>
          </a:p>
          <a:p>
            <a:pPr>
              <a:lnSpc>
                <a:spcPct val="125000"/>
              </a:lnSpc>
            </a:pPr>
            <a:r>
              <a:rPr lang="en-GB" sz="1600" i="1" dirty="0">
                <a:solidFill>
                  <a:srgbClr val="323130"/>
                </a:solidFill>
                <a:effectLst/>
                <a:latin typeface="Aptos" panose="020B0004020202020204" pitchFamily="34" charset="0"/>
                <a:ea typeface="Segoe UI" panose="020B0502040204020203" pitchFamily="34" charset="0"/>
              </a:rPr>
              <a:t>“a support network like your first point of contact for any type of support or question”</a:t>
            </a:r>
            <a:endParaRPr lang="en-GB" sz="1600" i="1" dirty="0">
              <a:effectLst/>
              <a:latin typeface="Aptos" panose="020B0004020202020204" pitchFamily="34" charset="0"/>
              <a:ea typeface="Times New Roman" panose="02020603050405020304" pitchFamily="18" charset="0"/>
            </a:endParaRPr>
          </a:p>
          <a:p>
            <a:pPr>
              <a:lnSpc>
                <a:spcPct val="125000"/>
              </a:lnSpc>
            </a:pPr>
            <a:r>
              <a:rPr lang="en-GB" sz="1600" i="1" dirty="0">
                <a:solidFill>
                  <a:srgbClr val="323130"/>
                </a:solidFill>
                <a:effectLst/>
                <a:latin typeface="Aptos" panose="020B0004020202020204" pitchFamily="34" charset="0"/>
                <a:ea typeface="Segoe UI" panose="020B0502040204020203" pitchFamily="34" charset="0"/>
              </a:rPr>
              <a:t>“Just someone to listen and to point me in the right direction”</a:t>
            </a:r>
            <a:endParaRPr lang="en-GB" sz="1600" i="1" dirty="0">
              <a:effectLst/>
              <a:latin typeface="Aptos" panose="020B0004020202020204" pitchFamily="34" charset="0"/>
              <a:ea typeface="Times New Roman" panose="02020603050405020304" pitchFamily="18" charset="0"/>
            </a:endParaRPr>
          </a:p>
          <a:p>
            <a:pPr>
              <a:lnSpc>
                <a:spcPct val="125000"/>
              </a:lnSpc>
            </a:pPr>
            <a:r>
              <a:rPr lang="en-GB" sz="1600" i="1" dirty="0">
                <a:solidFill>
                  <a:srgbClr val="323130"/>
                </a:solidFill>
                <a:effectLst/>
                <a:latin typeface="Aptos" panose="020B0004020202020204" pitchFamily="34" charset="0"/>
                <a:ea typeface="Segoe UI" panose="020B0502040204020203" pitchFamily="34" charset="0"/>
              </a:rPr>
              <a:t>“Just being available and responding to emails”</a:t>
            </a:r>
            <a:endParaRPr lang="en-GB" sz="1600" i="1" dirty="0">
              <a:effectLst/>
              <a:latin typeface="Aptos" panose="020B0004020202020204" pitchFamily="34" charset="0"/>
              <a:ea typeface="Times New Roman" panose="02020603050405020304" pitchFamily="18" charset="0"/>
            </a:endParaRPr>
          </a:p>
          <a:p>
            <a:pPr>
              <a:lnSpc>
                <a:spcPct val="125000"/>
              </a:lnSpc>
            </a:pPr>
            <a:r>
              <a:rPr lang="en-GB" sz="1600" i="1" dirty="0">
                <a:solidFill>
                  <a:srgbClr val="323130"/>
                </a:solidFill>
                <a:effectLst/>
                <a:latin typeface="Aptos" panose="020B0004020202020204" pitchFamily="34" charset="0"/>
                <a:ea typeface="Segoe UI" panose="020B0502040204020203" pitchFamily="34" charset="0"/>
              </a:rPr>
              <a:t>“Being checked in on as well by tutors, not having to go to them…tutors reaching out to see if I'm OK” </a:t>
            </a:r>
            <a:endParaRPr lang="en-GB" sz="1600" i="1" dirty="0">
              <a:effectLst/>
              <a:latin typeface="Aptos" panose="020B0004020202020204" pitchFamily="34" charset="0"/>
              <a:ea typeface="Times New Roman" panose="02020603050405020304" pitchFamily="18" charset="0"/>
            </a:endParaRPr>
          </a:p>
          <a:p>
            <a:pPr>
              <a:lnSpc>
                <a:spcPct val="125000"/>
              </a:lnSpc>
            </a:pPr>
            <a:r>
              <a:rPr lang="en-GB" sz="1600" i="1" dirty="0">
                <a:effectLst/>
                <a:latin typeface="Aptos" panose="020B0004020202020204" pitchFamily="34" charset="0"/>
                <a:ea typeface="Times New Roman" panose="02020603050405020304" pitchFamily="18" charset="0"/>
              </a:rPr>
              <a:t>“You can just ask them pretty much anything and they will point you in the right direction. That sort of thing. So, first port of call.”</a:t>
            </a:r>
          </a:p>
          <a:p>
            <a:pPr>
              <a:lnSpc>
                <a:spcPct val="125000"/>
              </a:lnSpc>
            </a:pPr>
            <a:r>
              <a:rPr lang="en-GB" sz="1600" i="1" dirty="0">
                <a:solidFill>
                  <a:srgbClr val="323130"/>
                </a:solidFill>
                <a:effectLst/>
                <a:latin typeface="Aptos" panose="020B0004020202020204" pitchFamily="34" charset="0"/>
                <a:ea typeface="Segoe UI" panose="020B0502040204020203" pitchFamily="34" charset="0"/>
              </a:rPr>
              <a:t>“Someone to talk to, to be the first port of call”</a:t>
            </a:r>
          </a:p>
          <a:p>
            <a:pPr>
              <a:lnSpc>
                <a:spcPct val="125000"/>
              </a:lnSpc>
            </a:pPr>
            <a:r>
              <a:rPr lang="en-GB" sz="1600" i="1" kern="0" dirty="0">
                <a:solidFill>
                  <a:srgbClr val="222222"/>
                </a:solidFill>
                <a:latin typeface="Aptos" panose="020B0004020202020204" pitchFamily="34" charset="0"/>
                <a:ea typeface="Times New Roman" panose="02020603050405020304" pitchFamily="18" charset="0"/>
                <a:cs typeface="Helvetica" panose="020B0604020202020204" pitchFamily="34" charset="0"/>
              </a:rPr>
              <a:t>“Having someone to email/go to when you’re now sure what department to go to regarding needing further help etc.</a:t>
            </a:r>
            <a:r>
              <a:rPr lang="en-GB" sz="1600" i="1" dirty="0">
                <a:latin typeface="Aptos" panose="020B0004020202020204" pitchFamily="34" charset="0"/>
                <a:ea typeface="Calibri" panose="020F0502020204030204" pitchFamily="34" charset="0"/>
                <a:cs typeface="Times New Roman" panose="02020603050405020304" pitchFamily="18" charset="0"/>
              </a:rPr>
              <a:t>”</a:t>
            </a:r>
          </a:p>
          <a:p>
            <a:pPr marL="0" indent="0">
              <a:lnSpc>
                <a:spcPct val="125000"/>
              </a:lnSpc>
              <a:buNone/>
            </a:pPr>
            <a:r>
              <a:rPr lang="en-GB" sz="2000" dirty="0">
                <a:solidFill>
                  <a:srgbClr val="323130"/>
                </a:solidFill>
                <a:effectLst/>
                <a:latin typeface="Aptos" panose="020B0004020202020204" pitchFamily="34" charset="0"/>
                <a:ea typeface="Segoe UI" panose="020B0502040204020203" pitchFamily="34" charset="0"/>
              </a:rPr>
              <a:t>All link to </a:t>
            </a:r>
            <a:r>
              <a:rPr lang="en-GB" sz="2000" b="1" dirty="0">
                <a:solidFill>
                  <a:srgbClr val="323130"/>
                </a:solidFill>
                <a:effectLst/>
                <a:latin typeface="Aptos" panose="020B0004020202020204" pitchFamily="34" charset="0"/>
                <a:ea typeface="Segoe UI" panose="020B0502040204020203" pitchFamily="34" charset="0"/>
              </a:rPr>
              <a:t>connection, being seen and heard</a:t>
            </a:r>
          </a:p>
          <a:p>
            <a:pPr marL="0" indent="0">
              <a:lnSpc>
                <a:spcPct val="125000"/>
              </a:lnSpc>
              <a:buNone/>
            </a:pPr>
            <a:r>
              <a:rPr lang="en-GB" sz="2000" dirty="0">
                <a:solidFill>
                  <a:srgbClr val="323130"/>
                </a:solidFill>
                <a:latin typeface="Aptos" panose="020B0004020202020204" pitchFamily="34" charset="0"/>
                <a:ea typeface="Segoe UI" panose="020B0502040204020203" pitchFamily="34" charset="0"/>
              </a:rPr>
              <a:t>All are basic – there is </a:t>
            </a:r>
            <a:r>
              <a:rPr lang="en-GB" sz="2000" b="1" dirty="0">
                <a:solidFill>
                  <a:srgbClr val="323130"/>
                </a:solidFill>
                <a:latin typeface="Aptos" panose="020B0004020202020204" pitchFamily="34" charset="0"/>
                <a:ea typeface="Segoe UI" panose="020B0502040204020203" pitchFamily="34" charset="0"/>
              </a:rPr>
              <a:t>not a high expectation from students</a:t>
            </a:r>
            <a:endParaRPr lang="en-GB" sz="2000" b="1" dirty="0">
              <a:solidFill>
                <a:srgbClr val="323130"/>
              </a:solidFill>
              <a:effectLst/>
              <a:latin typeface="Aptos" panose="020B0004020202020204" pitchFamily="34" charset="0"/>
              <a:ea typeface="Segoe UI" panose="020B0502040204020203" pitchFamily="34" charset="0"/>
            </a:endParaRPr>
          </a:p>
          <a:p>
            <a:pPr>
              <a:lnSpc>
                <a:spcPct val="125000"/>
              </a:lnSpc>
            </a:pPr>
            <a:endParaRPr lang="en-GB" sz="1600" i="1" kern="100" dirty="0">
              <a:latin typeface="Aptos" panose="020B0004020202020204" pitchFamily="34" charset="0"/>
              <a:ea typeface="Calibri" panose="020F0502020204030204" pitchFamily="34" charset="0"/>
              <a:cs typeface="Times New Roman" panose="02020603050405020304" pitchFamily="18" charset="0"/>
            </a:endParaRPr>
          </a:p>
          <a:p>
            <a:pPr>
              <a:lnSpc>
                <a:spcPct val="125000"/>
              </a:lnSpc>
            </a:pPr>
            <a:endParaRPr lang="en-GB" sz="1600" dirty="0">
              <a:solidFill>
                <a:srgbClr val="323130"/>
              </a:solidFill>
              <a:effectLst/>
              <a:latin typeface="Aptos" panose="020B0004020202020204" pitchFamily="34" charset="0"/>
              <a:ea typeface="Segoe UI" panose="020B0502040204020203" pitchFamily="34" charset="0"/>
            </a:endParaRPr>
          </a:p>
          <a:p>
            <a:pPr>
              <a:lnSpc>
                <a:spcPct val="125000"/>
              </a:lnSpc>
            </a:pPr>
            <a:endParaRPr lang="en-GB" sz="1600" dirty="0">
              <a:effectLst/>
              <a:latin typeface="Aptos" panose="020B0004020202020204" pitchFamily="34" charset="0"/>
              <a:ea typeface="Times New Roman" panose="02020603050405020304" pitchFamily="18" charset="0"/>
            </a:endParaRPr>
          </a:p>
          <a:p>
            <a:pPr marL="0" indent="0">
              <a:buNone/>
            </a:pPr>
            <a:endParaRPr lang="en-GB" sz="1600" dirty="0">
              <a:latin typeface="Aptos" panose="020B0004020202020204" pitchFamily="34" charset="0"/>
            </a:endParaRPr>
          </a:p>
        </p:txBody>
      </p:sp>
    </p:spTree>
    <p:extLst>
      <p:ext uri="{BB962C8B-B14F-4D97-AF65-F5344CB8AC3E}">
        <p14:creationId xmlns:p14="http://schemas.microsoft.com/office/powerpoint/2010/main" val="19418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2484-FCDE-D8F1-5820-8053A10F29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97DBFB-F8F6-831E-DEDB-B30880959535}"/>
              </a:ext>
            </a:extLst>
          </p:cNvPr>
          <p:cNvSpPr>
            <a:spLocks noGrp="1"/>
          </p:cNvSpPr>
          <p:nvPr>
            <p:ph type="title"/>
          </p:nvPr>
        </p:nvSpPr>
        <p:spPr>
          <a:xfrm>
            <a:off x="336000" y="748245"/>
            <a:ext cx="11520000" cy="592544"/>
          </a:xfrm>
        </p:spPr>
        <p:txBody>
          <a:bodyPr/>
          <a:lstStyle/>
          <a:p>
            <a:r>
              <a:rPr lang="en-GB" sz="4400" b="1" dirty="0"/>
              <a:t>Enhancing that sense of connection to enhance engagement</a:t>
            </a:r>
            <a:endParaRPr lang="en-GB" sz="4400" dirty="0"/>
          </a:p>
        </p:txBody>
      </p:sp>
      <p:sp>
        <p:nvSpPr>
          <p:cNvPr id="4" name="Content Placeholder 2">
            <a:extLst>
              <a:ext uri="{FF2B5EF4-FFF2-40B4-BE49-F238E27FC236}">
                <a16:creationId xmlns:a16="http://schemas.microsoft.com/office/drawing/2014/main" id="{FF5208A4-9928-CD56-D8C5-1AFEC2FFF539}"/>
              </a:ext>
            </a:extLst>
          </p:cNvPr>
          <p:cNvSpPr>
            <a:spLocks noGrp="1"/>
          </p:cNvSpPr>
          <p:nvPr>
            <p:ph sz="quarter" idx="10"/>
          </p:nvPr>
        </p:nvSpPr>
        <p:spPr>
          <a:xfrm>
            <a:off x="336000" y="1541254"/>
            <a:ext cx="11520000" cy="4229959"/>
          </a:xfrm>
        </p:spPr>
        <p:txBody>
          <a:bodyPr/>
          <a:lstStyle/>
          <a:p>
            <a:pPr marL="0" indent="0">
              <a:buNone/>
            </a:pPr>
            <a:r>
              <a:rPr lang="en-GB" sz="2800" dirty="0"/>
              <a:t>We need to build and nurture connection and trusting personal relationships</a:t>
            </a:r>
          </a:p>
          <a:p>
            <a:r>
              <a:rPr lang="en-GB" sz="2800" dirty="0"/>
              <a:t>One to one meetings</a:t>
            </a:r>
          </a:p>
          <a:p>
            <a:r>
              <a:rPr lang="en-GB" sz="2800" dirty="0"/>
              <a:t>Also need group sessions to build connections with peers</a:t>
            </a:r>
          </a:p>
          <a:p>
            <a:r>
              <a:rPr lang="en-GB" sz="2800" dirty="0"/>
              <a:t>Make meetings and sessions relevant and purposeful</a:t>
            </a:r>
          </a:p>
          <a:p>
            <a:r>
              <a:rPr lang="en-GB" sz="2800" dirty="0"/>
              <a:t>Work with students to co-create what they want: further building the relationship and connection</a:t>
            </a:r>
          </a:p>
          <a:p>
            <a:r>
              <a:rPr lang="en-GB" sz="2800" dirty="0"/>
              <a:t>Try coaching and mentoring approaches: particularly useful to encourage self-efficacy (Bleasdale and Humphries, 2019)</a:t>
            </a:r>
          </a:p>
          <a:p>
            <a:pPr>
              <a:buFontTx/>
              <a:buChar char="-"/>
            </a:pPr>
            <a:endParaRPr lang="en-GB" sz="2800" dirty="0"/>
          </a:p>
          <a:p>
            <a:pPr>
              <a:buFontTx/>
              <a:buChar char="-"/>
            </a:pPr>
            <a:endParaRPr lang="en-GB" sz="2800" dirty="0"/>
          </a:p>
          <a:p>
            <a:pPr>
              <a:buFontTx/>
              <a:buChar char="-"/>
            </a:pPr>
            <a:endParaRPr lang="en-GB" sz="2800" dirty="0"/>
          </a:p>
          <a:p>
            <a:pPr marL="0" indent="0">
              <a:buNone/>
            </a:pPr>
            <a:endParaRPr lang="en-GB" sz="2800"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254064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F80B-2456-E5E2-4066-5313E392CE9A}"/>
              </a:ext>
            </a:extLst>
          </p:cNvPr>
          <p:cNvSpPr>
            <a:spLocks noGrp="1"/>
          </p:cNvSpPr>
          <p:nvPr>
            <p:ph type="title"/>
          </p:nvPr>
        </p:nvSpPr>
        <p:spPr>
          <a:xfrm>
            <a:off x="6513788" y="365125"/>
            <a:ext cx="4840010" cy="1807305"/>
          </a:xfrm>
        </p:spPr>
        <p:txBody>
          <a:bodyPr>
            <a:normAutofit/>
          </a:bodyPr>
          <a:lstStyle/>
          <a:p>
            <a:r>
              <a:rPr lang="en-GB" dirty="0"/>
              <a:t>Questions?</a:t>
            </a:r>
            <a:br>
              <a:rPr lang="en-GB" sz="2400" dirty="0"/>
            </a:br>
            <a:br>
              <a:rPr lang="en-GB" sz="2400" dirty="0"/>
            </a:br>
            <a:endParaRPr lang="en-GB" sz="2400" dirty="0"/>
          </a:p>
        </p:txBody>
      </p:sp>
      <p:pic>
        <p:nvPicPr>
          <p:cNvPr id="5" name="Content Placeholder 4" descr="Quizzical burrowing owl looking forward">
            <a:extLst>
              <a:ext uri="{FF2B5EF4-FFF2-40B4-BE49-F238E27FC236}">
                <a16:creationId xmlns:a16="http://schemas.microsoft.com/office/drawing/2014/main" id="{09F3B8EC-DFDF-FD7B-1D92-3EA8A6C21D35}"/>
              </a:ext>
            </a:extLst>
          </p:cNvPr>
          <p:cNvPicPr>
            <a:picLocks noChangeAspect="1"/>
          </p:cNvPicPr>
          <p:nvPr/>
        </p:nvPicPr>
        <p:blipFill>
          <a:blip r:embed="rId3">
            <a:extLst>
              <a:ext uri="{28A0092B-C50C-407E-A947-70E740481C1C}">
                <a14:useLocalDpi xmlns:a14="http://schemas.microsoft.com/office/drawing/2010/main" val="0"/>
              </a:ext>
            </a:extLst>
          </a:blip>
          <a:srcRect l="464" r="37550"/>
          <a:stretch/>
        </p:blipFill>
        <p:spPr>
          <a:xfrm>
            <a:off x="20" y="10"/>
            <a:ext cx="7171745"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91F1F83B-BC89-1FEA-5BE3-A80DE4ABB39B}"/>
              </a:ext>
            </a:extLst>
          </p:cNvPr>
          <p:cNvSpPr>
            <a:spLocks noGrp="1"/>
          </p:cNvSpPr>
          <p:nvPr>
            <p:ph idx="1"/>
          </p:nvPr>
        </p:nvSpPr>
        <p:spPr>
          <a:xfrm>
            <a:off x="6513788" y="2333297"/>
            <a:ext cx="4840010" cy="3843666"/>
          </a:xfrm>
        </p:spPr>
        <p:txBody>
          <a:bodyPr>
            <a:normAutofit/>
          </a:bodyPr>
          <a:lstStyle/>
          <a:p>
            <a:pPr marL="0" indent="0">
              <a:buNone/>
            </a:pPr>
            <a:endParaRPr lang="en-GB" sz="2000" dirty="0"/>
          </a:p>
          <a:p>
            <a:pPr marL="0" indent="0">
              <a:buNone/>
            </a:pPr>
            <a:r>
              <a:rPr lang="en-GB" sz="2000" dirty="0"/>
              <a:t>	Vicky Martin </a:t>
            </a:r>
            <a:r>
              <a:rPr lang="en-GB" sz="2000" dirty="0">
                <a:hlinkClick r:id="rId4"/>
              </a:rPr>
              <a:t>v.martin@mmu.ac.uk</a:t>
            </a:r>
            <a:endParaRPr lang="en-GB" sz="2000" dirty="0"/>
          </a:p>
          <a:p>
            <a:endParaRPr lang="en-GB" sz="2000" dirty="0"/>
          </a:p>
          <a:p>
            <a:pPr marL="0" indent="0">
              <a:buNone/>
            </a:pPr>
            <a:r>
              <a:rPr lang="en-GB" sz="2000" dirty="0"/>
              <a:t>	Catherine Shephard 	</a:t>
            </a:r>
            <a:r>
              <a:rPr lang="en-GB" sz="2000" dirty="0">
                <a:hlinkClick r:id="rId5"/>
              </a:rPr>
              <a:t>c.shephard@mmu.ac.uk</a:t>
            </a:r>
            <a:endParaRPr lang="en-GB" sz="2000" dirty="0"/>
          </a:p>
          <a:p>
            <a:pPr marL="0" indent="0">
              <a:buNone/>
            </a:pPr>
            <a:endParaRPr lang="en-US" sz="2000" dirty="0"/>
          </a:p>
        </p:txBody>
      </p:sp>
    </p:spTree>
    <p:extLst>
      <p:ext uri="{BB962C8B-B14F-4D97-AF65-F5344CB8AC3E}">
        <p14:creationId xmlns:p14="http://schemas.microsoft.com/office/powerpoint/2010/main" val="208715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B5BEC-DB98-4BD4-D392-CDF07ADEC1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B35AAC-BA15-277A-9807-06CC65110405}"/>
              </a:ext>
            </a:extLst>
          </p:cNvPr>
          <p:cNvSpPr>
            <a:spLocks noGrp="1"/>
          </p:cNvSpPr>
          <p:nvPr>
            <p:ph type="title"/>
          </p:nvPr>
        </p:nvSpPr>
        <p:spPr/>
        <p:txBody>
          <a:bodyPr/>
          <a:lstStyle/>
          <a:p>
            <a:r>
              <a:rPr lang="en-US" sz="4400" b="1" dirty="0">
                <a:solidFill>
                  <a:schemeClr val="bg1"/>
                </a:solidFill>
                <a:latin typeface="Aptos" panose="020B0004020202020204" pitchFamily="34" charset="0"/>
              </a:rPr>
              <a:t>References</a:t>
            </a:r>
            <a:endParaRPr lang="en-GB" sz="4400"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617A4565-7E81-CB48-65BF-1CA1A0638B4D}"/>
              </a:ext>
            </a:extLst>
          </p:cNvPr>
          <p:cNvSpPr txBox="1"/>
          <p:nvPr/>
        </p:nvSpPr>
        <p:spPr>
          <a:xfrm>
            <a:off x="1790003" y="5934270"/>
            <a:ext cx="86400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551F3989-DD63-F690-4EA4-70697284AB44}"/>
              </a:ext>
            </a:extLst>
          </p:cNvPr>
          <p:cNvSpPr txBox="1">
            <a:spLocks/>
          </p:cNvSpPr>
          <p:nvPr/>
        </p:nvSpPr>
        <p:spPr>
          <a:xfrm>
            <a:off x="354671" y="1222340"/>
            <a:ext cx="10515600" cy="5419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ADIGUN, O. B. 2024. Conceptualization and measurement of adolescent students’ psychological need thwarting based on the student–teacher relationship.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Learning Environments Research,</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27</a:t>
            </a:r>
            <a:r>
              <a:rPr kumimoji="0" lang="en-US" sz="1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217-239.</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BLEASDALE, L. &amp; HUMPHRIES, S. 2019. Identity, well-being and law students.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Educating for well-being in law: positive professional identities and practice.</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Routledge.</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BOYER, E. L. 1990.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Scholarship Reconsidered: Priorities of the Professoriate</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The Carnegie Foundation for the Advancement of Teaching.</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JÄRVINEN, M. &amp; MIK-MEYER, N. 2025. Giving and receiving: Gendered service work in academia.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Current Sociology</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JONES, C. S. 2021. An investigation into barriers to student engagement in Higher Education: Evidence supporting ‘the psychosocial and academic trust alienation theory’.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Advances in Educational Research and Evaluation journal</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KHAROUF, H., SEKHON, H. &amp; ROY, S. K. 2015. The components of trustworthiness for higher education: a transnational perspective.</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MARGINSON, S. 2024. Higher education faces a more fragile and contested future.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University World News</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24 February 2024.</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PICTON, C. &amp; AND KAHU, E. R. 2022. ‘I knew I had the support from them’: understanding student support through a student engagement lens.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Higher Education Research &amp; Development,</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41</a:t>
            </a:r>
            <a:r>
              <a:rPr kumimoji="0" lang="en-US" sz="1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2034-2047.</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SAITO, H. 2011. An actor</a:t>
            </a:r>
            <a:r>
              <a:rPr kumimoji="0" lang="en-US" sz="1400" b="0" i="0" u="none" strike="noStrike" kern="100" cap="none" spc="0" normalizeH="0" baseline="0" noProof="0" dirty="0">
                <a:ln>
                  <a:noFill/>
                </a:ln>
                <a:solidFill>
                  <a:prstClr val="black"/>
                </a:solidFill>
                <a:effectLst/>
                <a:uLnTx/>
                <a:uFillTx/>
                <a:latin typeface="Cambria Math" panose="02040503050406030204" pitchFamily="18" charset="0"/>
                <a:ea typeface="Aptos" panose="020B0004020202020204" pitchFamily="34" charset="0"/>
                <a:cs typeface="Cambria Math" panose="02040503050406030204" pitchFamily="18" charset="0"/>
              </a:rPr>
              <a:t>‐</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network theory of cosmopolitanism.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Sociological Theory,</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29</a:t>
            </a:r>
            <a:r>
              <a:rPr kumimoji="0" lang="en-US" sz="1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124-149.</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SHEPHARD, C., BURNS, N., MARTIN, V., REGAN, M. &amp; WILSON, P. 2023. 'We’re not in Kansas anymore': identifying our ‘New Normal’ in Legal Education.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Annual Conference of the </a:t>
            </a:r>
            <a:r>
              <a:rPr kumimoji="0" lang="en-US" sz="1400" b="0" i="1"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Scocio</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-Legal Studies Association 2023, Ulster University, 5 April 2023.</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SMITH, B., D. F. &amp; COLPITTS, M. D. 2025. Japan’s pursuit of meritocracy, cosmopolitanism, and global rankings in higher education: a </a:t>
            </a:r>
            <a:r>
              <a:rPr kumimoji="0" lang="en-US" sz="14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Bourdieusian</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interpretation.</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STEPHEN, D., O’CONNELL, P. &amp; HALL, M. 2008. ‘Going the extra mile’, ‘fire-fighting’, or laissez-faire? Re-evaluating personal tutoring relationships within mass higher education1. </a:t>
            </a:r>
            <a:r>
              <a:rPr kumimoji="0" lang="en-US" sz="14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Teaching in Higher Education</a:t>
            </a:r>
            <a:r>
              <a:rPr kumimoji="0" lang="en-US"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n-GB" sz="1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662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84E662-0616-4131-B327-C2E8714774BF}"/>
              </a:ext>
            </a:extLst>
          </p:cNvPr>
          <p:cNvSpPr>
            <a:spLocks noGrp="1"/>
          </p:cNvSpPr>
          <p:nvPr>
            <p:ph type="title"/>
          </p:nvPr>
        </p:nvSpPr>
        <p:spPr>
          <a:xfrm>
            <a:off x="184106" y="340340"/>
            <a:ext cx="11520000" cy="592544"/>
          </a:xfrm>
        </p:spPr>
        <p:txBody>
          <a:bodyPr/>
          <a:lstStyle/>
          <a:p>
            <a:r>
              <a:rPr kumimoji="0" lang="en-US" sz="4400" b="1" i="0" u="none" strike="noStrike" kern="1200" cap="none" spc="0" normalizeH="0" baseline="0" noProof="0" dirty="0">
                <a:ln>
                  <a:noFill/>
                </a:ln>
                <a:solidFill>
                  <a:prstClr val="black"/>
                </a:solidFill>
                <a:effectLst/>
                <a:uLnTx/>
                <a:uFillTx/>
                <a:latin typeface="Aptos Display" panose="02110004020202020204"/>
                <a:ea typeface="+mj-ea"/>
                <a:cs typeface="+mj-cs"/>
              </a:rPr>
              <a:t>Background</a:t>
            </a:r>
            <a:endParaRPr lang="en-GB" dirty="0"/>
          </a:p>
        </p:txBody>
      </p:sp>
      <p:sp>
        <p:nvSpPr>
          <p:cNvPr id="9" name="Content Placeholder 8">
            <a:extLst>
              <a:ext uri="{FF2B5EF4-FFF2-40B4-BE49-F238E27FC236}">
                <a16:creationId xmlns:a16="http://schemas.microsoft.com/office/drawing/2014/main" id="{CC0D7C32-A829-4714-B42B-6CC5CF9B604F}"/>
              </a:ext>
            </a:extLst>
          </p:cNvPr>
          <p:cNvSpPr>
            <a:spLocks noGrp="1"/>
          </p:cNvSpPr>
          <p:nvPr>
            <p:ph sz="quarter" idx="10"/>
          </p:nvPr>
        </p:nvSpPr>
        <p:spPr/>
        <p:txBody>
          <a:bodyPr/>
          <a:lstStyle/>
          <a:p>
            <a:pPr marL="0" indent="0">
              <a:buNone/>
            </a:pPr>
            <a:endParaRPr lang="en-GB" sz="2800" dirty="0"/>
          </a:p>
          <a:p>
            <a:pPr marL="914400" lvl="2" indent="0">
              <a:buNone/>
            </a:pPr>
            <a:endParaRPr lang="en-GB" sz="2800" dirty="0">
              <a:latin typeface="Arial" panose="020B0604020202020204" pitchFamily="34" charset="0"/>
              <a:cs typeface="Arial" panose="020B0604020202020204" pitchFamily="34" charset="0"/>
            </a:endParaRPr>
          </a:p>
          <a:p>
            <a:pPr marL="457200" lvl="1" indent="0">
              <a:buNone/>
            </a:pPr>
            <a:endParaRPr lang="en-GB" sz="2800" dirty="0">
              <a:latin typeface="Arial" panose="020B0604020202020204" pitchFamily="34" charset="0"/>
              <a:cs typeface="Arial" panose="020B0604020202020204" pitchFamily="34" charset="0"/>
            </a:endParaRPr>
          </a:p>
        </p:txBody>
      </p:sp>
      <p:pic>
        <p:nvPicPr>
          <p:cNvPr id="2" name="Picture 1" descr="Needle and thread">
            <a:extLst>
              <a:ext uri="{FF2B5EF4-FFF2-40B4-BE49-F238E27FC236}">
                <a16:creationId xmlns:a16="http://schemas.microsoft.com/office/drawing/2014/main" id="{4F80C8BB-5FA0-F66C-DC7F-ED19294849BB}"/>
              </a:ext>
            </a:extLst>
          </p:cNvPr>
          <p:cNvPicPr>
            <a:picLocks noChangeAspect="1"/>
          </p:cNvPicPr>
          <p:nvPr/>
        </p:nvPicPr>
        <p:blipFill>
          <a:blip r:embed="rId3"/>
          <a:srcRect l="30446" r="2803" b="-2"/>
          <a:stretch/>
        </p:blipFill>
        <p:spPr>
          <a:xfrm>
            <a:off x="6885656" y="43199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4" name="TextBox 3">
            <a:extLst>
              <a:ext uri="{FF2B5EF4-FFF2-40B4-BE49-F238E27FC236}">
                <a16:creationId xmlns:a16="http://schemas.microsoft.com/office/drawing/2014/main" id="{8D149446-D96C-B608-D5C5-E08B31B72E8E}"/>
              </a:ext>
            </a:extLst>
          </p:cNvPr>
          <p:cNvSpPr txBox="1"/>
          <p:nvPr/>
        </p:nvSpPr>
        <p:spPr>
          <a:xfrm>
            <a:off x="0" y="1029022"/>
            <a:ext cx="6549656" cy="6155531"/>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b="0" i="0" dirty="0">
                <a:effectLst/>
              </a:rPr>
              <a:t>Shephard, C., Burns, N., Martin, V., Regan, M., Wilson, P. (2023) '</a:t>
            </a:r>
            <a:r>
              <a:rPr lang="en-US" b="1" i="0" dirty="0">
                <a:effectLst/>
                <a:hlinkClick r:id="rId4"/>
              </a:rPr>
              <a:t>'We’re not in Kansas anymore': identifying our ‘New Normal’ in Legal Education</a:t>
            </a:r>
            <a:r>
              <a:rPr lang="en-US" b="0" i="0" dirty="0">
                <a:effectLst/>
              </a:rPr>
              <a:t>.' </a:t>
            </a:r>
            <a:r>
              <a:rPr lang="en-US" b="0" i="1" dirty="0">
                <a:effectLst/>
              </a:rPr>
              <a:t>In Annual Conference of the Socio-Legal Studies Association 2023</a:t>
            </a:r>
            <a:r>
              <a:rPr lang="en-US" b="0" i="0" dirty="0">
                <a:effectLst/>
              </a:rPr>
              <a:t>. Ulster University, 4/4/2023 - 6/4/2023.</a:t>
            </a:r>
          </a:p>
          <a:p>
            <a:pPr marL="285750" indent="-228600">
              <a:lnSpc>
                <a:spcPct val="90000"/>
              </a:lnSpc>
              <a:spcAft>
                <a:spcPts val="600"/>
              </a:spcAft>
              <a:buFont typeface="Arial" panose="020B0604020202020204" pitchFamily="34" charset="0"/>
              <a:buChar char="•"/>
            </a:pPr>
            <a:r>
              <a:rPr lang="en-US" b="0" i="0" dirty="0">
                <a:effectLst/>
              </a:rPr>
              <a:t>Two x 2yr Developing Educational Excellence projects (Boyer, 1990)</a:t>
            </a:r>
          </a:p>
          <a:p>
            <a:pPr marL="742950" lvl="1" indent="-228600">
              <a:lnSpc>
                <a:spcPct val="90000"/>
              </a:lnSpc>
              <a:spcAft>
                <a:spcPts val="600"/>
              </a:spcAft>
              <a:buFont typeface="Arial" panose="020B0604020202020204" pitchFamily="34" charset="0"/>
              <a:buChar char="•"/>
            </a:pPr>
            <a:r>
              <a:rPr lang="en-US" dirty="0"/>
              <a:t>Transitions (Shephard)</a:t>
            </a:r>
          </a:p>
          <a:p>
            <a:pPr marL="742950" lvl="1" indent="-228600">
              <a:lnSpc>
                <a:spcPct val="90000"/>
              </a:lnSpc>
              <a:spcAft>
                <a:spcPts val="600"/>
              </a:spcAft>
              <a:buFont typeface="Arial" panose="020B0604020202020204" pitchFamily="34" charset="0"/>
              <a:buChar char="•"/>
            </a:pPr>
            <a:r>
              <a:rPr lang="en-US" b="0" i="0" dirty="0">
                <a:effectLst/>
              </a:rPr>
              <a:t>Personal Tutoring (Martin)</a:t>
            </a:r>
          </a:p>
          <a:p>
            <a:pPr marL="742950" lvl="1" indent="-228600">
              <a:lnSpc>
                <a:spcPct val="90000"/>
              </a:lnSpc>
              <a:spcAft>
                <a:spcPts val="600"/>
              </a:spcAft>
              <a:buFont typeface="Arial" panose="020B0604020202020204" pitchFamily="34" charset="0"/>
              <a:buChar char="•"/>
            </a:pPr>
            <a:r>
              <a:rPr lang="en-US" dirty="0"/>
              <a:t>Outcomes impactful on:</a:t>
            </a:r>
          </a:p>
          <a:p>
            <a:pPr marL="1657350" lvl="3" indent="-228600">
              <a:lnSpc>
                <a:spcPct val="90000"/>
              </a:lnSpc>
              <a:spcAft>
                <a:spcPts val="600"/>
              </a:spcAft>
              <a:buFont typeface="Arial" panose="020B0604020202020204" pitchFamily="34" charset="0"/>
              <a:buChar char="•"/>
            </a:pPr>
            <a:r>
              <a:rPr lang="en-US" dirty="0"/>
              <a:t>Transition, student experience, graduate outcomes</a:t>
            </a:r>
          </a:p>
          <a:p>
            <a:pPr marL="1657350" lvl="3" indent="-228600">
              <a:lnSpc>
                <a:spcPct val="90000"/>
              </a:lnSpc>
              <a:spcAft>
                <a:spcPts val="600"/>
              </a:spcAft>
              <a:buFont typeface="Arial" panose="020B0604020202020204" pitchFamily="34" charset="0"/>
              <a:buChar char="•"/>
            </a:pPr>
            <a:r>
              <a:rPr lang="en-US" dirty="0"/>
              <a:t>WP/ HE policy agendas</a:t>
            </a:r>
          </a:p>
          <a:p>
            <a:pPr marL="285750" indent="-228600">
              <a:lnSpc>
                <a:spcPct val="90000"/>
              </a:lnSpc>
              <a:spcAft>
                <a:spcPts val="600"/>
              </a:spcAft>
              <a:buFont typeface="Arial" panose="020B0604020202020204" pitchFamily="34" charset="0"/>
              <a:buChar char="•"/>
            </a:pPr>
            <a:r>
              <a:rPr lang="en-US" dirty="0"/>
              <a:t>Manchester Met</a:t>
            </a:r>
          </a:p>
          <a:p>
            <a:pPr marL="742950" lvl="1" indent="-228600">
              <a:lnSpc>
                <a:spcPct val="90000"/>
              </a:lnSpc>
              <a:spcAft>
                <a:spcPts val="600"/>
              </a:spcAft>
              <a:buFont typeface="Arial" panose="020B0604020202020204" pitchFamily="34" charset="0"/>
              <a:buChar char="•"/>
            </a:pPr>
            <a:r>
              <a:rPr lang="en-US" dirty="0"/>
              <a:t>Large, popular</a:t>
            </a:r>
          </a:p>
          <a:p>
            <a:pPr marL="742950" lvl="1" indent="-228600">
              <a:lnSpc>
                <a:spcPct val="90000"/>
              </a:lnSpc>
              <a:spcAft>
                <a:spcPts val="600"/>
              </a:spcAft>
              <a:buFont typeface="Arial" panose="020B0604020202020204" pitchFamily="34" charset="0"/>
              <a:buChar char="•"/>
            </a:pPr>
            <a:r>
              <a:rPr lang="en-US" dirty="0"/>
              <a:t>Home, 1</a:t>
            </a:r>
            <a:r>
              <a:rPr lang="en-US" baseline="30000" dirty="0"/>
              <a:t>st</a:t>
            </a:r>
            <a:r>
              <a:rPr lang="en-US" dirty="0"/>
              <a:t> Gen, POLAR, BAME, Vocational, Foundation</a:t>
            </a:r>
          </a:p>
          <a:p>
            <a:pPr marL="742950" lvl="1" indent="-228600">
              <a:lnSpc>
                <a:spcPct val="90000"/>
              </a:lnSpc>
              <a:spcAft>
                <a:spcPts val="600"/>
              </a:spcAft>
              <a:buFont typeface="Arial" panose="020B0604020202020204" pitchFamily="34" charset="0"/>
              <a:buChar char="•"/>
            </a:pPr>
            <a:r>
              <a:rPr lang="en-US" dirty="0" err="1"/>
              <a:t>Centralised</a:t>
            </a:r>
            <a:r>
              <a:rPr lang="en-US" dirty="0"/>
              <a:t> student services (</a:t>
            </a:r>
            <a:r>
              <a:rPr lang="en-US" dirty="0" err="1"/>
              <a:t>Picton</a:t>
            </a:r>
            <a:r>
              <a:rPr lang="en-US" dirty="0"/>
              <a:t> and Kahu, 2022)</a:t>
            </a:r>
          </a:p>
          <a:p>
            <a:pPr>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b="0" i="0" dirty="0">
              <a:effectLst/>
            </a:endParaRPr>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78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9AB731-4077-4150-88FD-E87BFCB6E663}"/>
              </a:ext>
            </a:extLst>
          </p:cNvPr>
          <p:cNvSpPr>
            <a:spLocks noGrp="1"/>
          </p:cNvSpPr>
          <p:nvPr>
            <p:ph sz="quarter" idx="10"/>
          </p:nvPr>
        </p:nvSpPr>
        <p:spPr>
          <a:xfrm>
            <a:off x="1" y="1220003"/>
            <a:ext cx="9983448" cy="5421537"/>
          </a:xfrm>
        </p:spPr>
        <p:txBody>
          <a:bodyPr numCol="3"/>
          <a:lstStyle/>
          <a:p>
            <a:pPr marL="0" indent="0">
              <a:buNone/>
            </a:pPr>
            <a:endParaRPr lang="en-GB" sz="2400" dirty="0"/>
          </a:p>
          <a:p>
            <a:r>
              <a:rPr lang="en-GB" sz="2400" dirty="0"/>
              <a:t>Attendance</a:t>
            </a:r>
          </a:p>
          <a:p>
            <a:r>
              <a:rPr lang="en-GB" sz="2400" b="1" dirty="0">
                <a:highlight>
                  <a:srgbClr val="00FFFF"/>
                </a:highlight>
              </a:rPr>
              <a:t>Engagement</a:t>
            </a:r>
          </a:p>
          <a:p>
            <a:r>
              <a:rPr lang="en-GB" sz="2400" dirty="0"/>
              <a:t>Confidence</a:t>
            </a:r>
          </a:p>
          <a:p>
            <a:r>
              <a:rPr lang="en-GB" sz="2400" dirty="0"/>
              <a:t>Connection</a:t>
            </a:r>
          </a:p>
          <a:p>
            <a:r>
              <a:rPr lang="en-GB" sz="2400" dirty="0"/>
              <a:t>Wellbeing</a:t>
            </a:r>
          </a:p>
          <a:p>
            <a:r>
              <a:rPr lang="en-GB" sz="2400" dirty="0"/>
              <a:t>Mental health</a:t>
            </a:r>
          </a:p>
          <a:p>
            <a:pPr marL="0" indent="0">
              <a:buNone/>
            </a:pPr>
            <a:endParaRPr lang="en-GB" sz="2400" dirty="0"/>
          </a:p>
          <a:p>
            <a:pPr marL="0" indent="0">
              <a:buNone/>
            </a:pPr>
            <a:endParaRPr lang="en-GB" sz="2400" dirty="0"/>
          </a:p>
          <a:p>
            <a:pPr marL="0" indent="0">
              <a:buNone/>
            </a:pPr>
            <a:endParaRPr lang="en-GB" sz="2400" dirty="0"/>
          </a:p>
          <a:p>
            <a:endParaRPr lang="en-GB" sz="2400" dirty="0"/>
          </a:p>
          <a:p>
            <a:r>
              <a:rPr lang="en-GB" sz="2400" dirty="0"/>
              <a:t>HR</a:t>
            </a:r>
          </a:p>
          <a:p>
            <a:r>
              <a:rPr lang="en-GB" sz="2400" dirty="0"/>
              <a:t>Technology</a:t>
            </a:r>
          </a:p>
          <a:p>
            <a:r>
              <a:rPr lang="en-GB" sz="2400" dirty="0"/>
              <a:t>Assessment</a:t>
            </a:r>
          </a:p>
          <a:p>
            <a:r>
              <a:rPr lang="en-GB" sz="2400" dirty="0"/>
              <a:t>Grade inflation</a:t>
            </a:r>
          </a:p>
          <a:p>
            <a:r>
              <a:rPr lang="en-GB" sz="2400" dirty="0"/>
              <a:t>Academic Misconduct</a:t>
            </a:r>
          </a:p>
          <a:p>
            <a:r>
              <a:rPr lang="en-GB" sz="2400" dirty="0"/>
              <a:t>AI</a:t>
            </a:r>
          </a:p>
          <a:p>
            <a:r>
              <a:rPr lang="en-GB" sz="2400" dirty="0"/>
              <a:t>Attainment gaps</a:t>
            </a:r>
          </a:p>
          <a:p>
            <a:r>
              <a:rPr lang="en-GB" sz="2400" dirty="0"/>
              <a:t>Deregulation</a:t>
            </a:r>
          </a:p>
          <a:p>
            <a:r>
              <a:rPr lang="en-GB" sz="2400" dirty="0"/>
              <a:t>Widening Participation</a:t>
            </a:r>
          </a:p>
          <a:p>
            <a:r>
              <a:rPr lang="en-GB" sz="2400" dirty="0"/>
              <a:t>CLE</a:t>
            </a:r>
          </a:p>
          <a:p>
            <a:pPr marL="0" indent="0">
              <a:buNone/>
            </a:pPr>
            <a:endParaRPr lang="en-GB" sz="2400" dirty="0"/>
          </a:p>
          <a:p>
            <a:pPr marL="0" indent="0">
              <a:buNone/>
            </a:pPr>
            <a:endParaRPr lang="en-GB" sz="2400" dirty="0"/>
          </a:p>
          <a:p>
            <a:pPr marL="0" indent="0">
              <a:buNone/>
            </a:pPr>
            <a:endParaRPr lang="en-GB" sz="2400" dirty="0"/>
          </a:p>
          <a:p>
            <a:pPr lvl="1"/>
            <a:r>
              <a:rPr lang="en-GB" dirty="0">
                <a:latin typeface="Arial" panose="020B0604020202020204" pitchFamily="34" charset="0"/>
                <a:cs typeface="Arial" panose="020B0604020202020204" pitchFamily="34" charset="0"/>
              </a:rPr>
              <a:t>Cost of living</a:t>
            </a:r>
          </a:p>
          <a:p>
            <a:pPr lvl="1"/>
            <a:r>
              <a:rPr lang="en-GB" dirty="0">
                <a:latin typeface="Arial" panose="020B0604020202020204" pitchFamily="34" charset="0"/>
                <a:cs typeface="Arial" panose="020B0604020202020204" pitchFamily="34" charset="0"/>
              </a:rPr>
              <a:t>Internationalisation</a:t>
            </a:r>
          </a:p>
          <a:p>
            <a:pPr lvl="1"/>
            <a:r>
              <a:rPr lang="en-GB" dirty="0">
                <a:latin typeface="Arial" panose="020B0604020202020204" pitchFamily="34" charset="0"/>
                <a:cs typeface="Arial" panose="020B0604020202020204" pitchFamily="34" charset="0"/>
              </a:rPr>
              <a:t>Globalisation</a:t>
            </a:r>
          </a:p>
        </p:txBody>
      </p:sp>
      <p:sp>
        <p:nvSpPr>
          <p:cNvPr id="5" name="Title 4">
            <a:extLst>
              <a:ext uri="{FF2B5EF4-FFF2-40B4-BE49-F238E27FC236}">
                <a16:creationId xmlns:a16="http://schemas.microsoft.com/office/drawing/2014/main" id="{1071B1FF-A1BF-4A07-E245-4AC7C79FEDCE}"/>
              </a:ext>
            </a:extLst>
          </p:cNvPr>
          <p:cNvSpPr>
            <a:spLocks noGrp="1"/>
          </p:cNvSpPr>
          <p:nvPr>
            <p:ph type="title"/>
          </p:nvPr>
        </p:nvSpPr>
        <p:spPr/>
        <p:txBody>
          <a:bodyPr/>
          <a:lstStyle/>
          <a:p>
            <a:r>
              <a:rPr lang="en-GB" dirty="0">
                <a:solidFill>
                  <a:schemeClr val="bg1"/>
                </a:solidFill>
              </a:rPr>
              <a:t>New Normal?</a:t>
            </a:r>
          </a:p>
        </p:txBody>
      </p:sp>
      <p:sp>
        <p:nvSpPr>
          <p:cNvPr id="6" name="TextBox 5">
            <a:extLst>
              <a:ext uri="{FF2B5EF4-FFF2-40B4-BE49-F238E27FC236}">
                <a16:creationId xmlns:a16="http://schemas.microsoft.com/office/drawing/2014/main" id="{6447176D-DA67-F836-3A94-E78A1E20E22D}"/>
              </a:ext>
            </a:extLst>
          </p:cNvPr>
          <p:cNvSpPr txBox="1"/>
          <p:nvPr/>
        </p:nvSpPr>
        <p:spPr>
          <a:xfrm>
            <a:off x="1790003" y="5934270"/>
            <a:ext cx="8640000" cy="584775"/>
          </a:xfrm>
          <a:prstGeom prst="rect">
            <a:avLst/>
          </a:prstGeom>
          <a:noFill/>
        </p:spPr>
        <p:txBody>
          <a:bodyPr wrap="square" rtlCol="0">
            <a:spAutoFit/>
          </a:bodyPr>
          <a:lstStyle/>
          <a:p>
            <a:pPr defTabSz="457200"/>
            <a:br>
              <a:rPr lang="en-GB" sz="1600" dirty="0">
                <a:solidFill>
                  <a:prstClr val="black"/>
                </a:solidFill>
                <a:latin typeface="Calibri" panose="020F0502020204030204"/>
              </a:rPr>
            </a:br>
            <a:endParaRPr lang="en-GB" sz="16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B87AE974-8F97-806E-D6DB-004D4510BA31}"/>
              </a:ext>
            </a:extLst>
          </p:cNvPr>
          <p:cNvSpPr txBox="1"/>
          <p:nvPr/>
        </p:nvSpPr>
        <p:spPr>
          <a:xfrm>
            <a:off x="7957279" y="4333216"/>
            <a:ext cx="4052340" cy="2308324"/>
          </a:xfrm>
          <a:prstGeom prst="rect">
            <a:avLst/>
          </a:prstGeom>
          <a:noFill/>
        </p:spPr>
        <p:txBody>
          <a:bodyPr wrap="square" rtlCol="0">
            <a:spAutoFit/>
          </a:bodyPr>
          <a:lstStyle/>
          <a:p>
            <a:r>
              <a:rPr lang="en-US" b="1" dirty="0">
                <a:effectLst/>
              </a:rPr>
              <a:t>Findings from Shephard, C., Burns, N., Martin, V., Regan, M., Wilson, P. (</a:t>
            </a:r>
            <a:r>
              <a:rPr lang="en-US" b="1" dirty="0">
                <a:effectLst/>
                <a:highlight>
                  <a:srgbClr val="00FFFF"/>
                </a:highlight>
              </a:rPr>
              <a:t>2023</a:t>
            </a:r>
            <a:r>
              <a:rPr lang="en-US" b="1" dirty="0">
                <a:effectLst/>
              </a:rPr>
              <a:t>) '</a:t>
            </a:r>
            <a:r>
              <a:rPr lang="en-US" b="1" dirty="0">
                <a:effectLst/>
                <a:hlinkClick r:id="rId3"/>
              </a:rPr>
              <a:t>'We’re not in Kansas anymore': identifying our ‘New Normal’ in Legal Education</a:t>
            </a:r>
            <a:r>
              <a:rPr lang="en-US" b="1" dirty="0">
                <a:effectLst/>
              </a:rPr>
              <a:t>.' </a:t>
            </a:r>
            <a:r>
              <a:rPr lang="en-US" b="1" i="1" dirty="0">
                <a:effectLst/>
              </a:rPr>
              <a:t>In Annual Conference of the Socio-Legal Studies Association 2023</a:t>
            </a:r>
            <a:r>
              <a:rPr lang="en-US" b="1" dirty="0">
                <a:effectLst/>
              </a:rPr>
              <a:t>. Ulster University, 4/4/2023 - 6/4/2023.</a:t>
            </a:r>
          </a:p>
          <a:p>
            <a:endParaRPr lang="en-GB" dirty="0"/>
          </a:p>
        </p:txBody>
      </p:sp>
    </p:spTree>
    <p:extLst>
      <p:ext uri="{BB962C8B-B14F-4D97-AF65-F5344CB8AC3E}">
        <p14:creationId xmlns:p14="http://schemas.microsoft.com/office/powerpoint/2010/main" val="200295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793D6-BD2F-468E-95FE-86047C579939}"/>
              </a:ext>
            </a:extLst>
          </p:cNvPr>
          <p:cNvSpPr>
            <a:spLocks noGrp="1"/>
          </p:cNvSpPr>
          <p:nvPr>
            <p:ph type="title"/>
          </p:nvPr>
        </p:nvSpPr>
        <p:spPr/>
        <p:txBody>
          <a:bodyPr/>
          <a:lstStyle/>
          <a:p>
            <a:r>
              <a:rPr kumimoji="0" lang="en-GB" sz="4400" b="1" i="0" u="none" strike="noStrike" kern="1200" cap="none" spc="0" normalizeH="0" baseline="0" noProof="0" dirty="0">
                <a:ln>
                  <a:noFill/>
                </a:ln>
                <a:solidFill>
                  <a:prstClr val="black"/>
                </a:solidFill>
                <a:effectLst/>
                <a:uLnTx/>
                <a:uFillTx/>
                <a:latin typeface="Aptos Display" panose="02110004020202020204"/>
                <a:ea typeface="+mj-ea"/>
                <a:cs typeface="+mj-cs"/>
              </a:rPr>
              <a:t>What is disengagement?</a:t>
            </a:r>
            <a:endParaRPr lang="en-GB" dirty="0"/>
          </a:p>
        </p:txBody>
      </p:sp>
      <p:sp>
        <p:nvSpPr>
          <p:cNvPr id="2" name="Content Placeholder 1">
            <a:extLst>
              <a:ext uri="{FF2B5EF4-FFF2-40B4-BE49-F238E27FC236}">
                <a16:creationId xmlns:a16="http://schemas.microsoft.com/office/drawing/2014/main" id="{999AB731-4077-4150-88FD-E87BFCB6E663}"/>
              </a:ext>
            </a:extLst>
          </p:cNvPr>
          <p:cNvSpPr>
            <a:spLocks noGrp="1"/>
          </p:cNvSpPr>
          <p:nvPr>
            <p:ph sz="quarter" idx="10"/>
          </p:nvPr>
        </p:nvSpPr>
        <p:spPr/>
        <p:txBody>
          <a:bodyPr/>
          <a:lstStyle/>
          <a:p>
            <a:pPr marL="0" indent="0">
              <a:buNone/>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Not as simple as non–attendance, students can be attending and still be disengaging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Often non-attendance is the most overt symptom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Can also include: not participating in sessions or the course as a whole; not engaging with course material; not reading emails; not submitting assessments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These later factors tend to be a better indicator of disengagement than simple attendance data</a:t>
            </a:r>
          </a:p>
          <a:p>
            <a:pPr marL="0" indent="0">
              <a:buNone/>
            </a:pPr>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249600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Lone palm tree in desert landscape">
            <a:extLst>
              <a:ext uri="{FF2B5EF4-FFF2-40B4-BE49-F238E27FC236}">
                <a16:creationId xmlns:a16="http://schemas.microsoft.com/office/drawing/2014/main" id="{866C8580-7BDC-3662-87F1-2096DCEDDF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006DB2-0CA5-CC84-CDD7-EADB67D94C52}"/>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100" b="1" dirty="0"/>
              <a:t>Barriers to student engagement: why do students disengage?</a:t>
            </a:r>
          </a:p>
        </p:txBody>
      </p:sp>
      <p:sp>
        <p:nvSpPr>
          <p:cNvPr id="3" name="Content Placeholder 2">
            <a:extLst>
              <a:ext uri="{FF2B5EF4-FFF2-40B4-BE49-F238E27FC236}">
                <a16:creationId xmlns:a16="http://schemas.microsoft.com/office/drawing/2014/main" id="{6A4D7A54-8516-09F0-B4B7-0900A18E566A}"/>
              </a:ext>
            </a:extLst>
          </p:cNvPr>
          <p:cNvSpPr>
            <a:spLocks noGrp="1"/>
          </p:cNvSpPr>
          <p:nvPr>
            <p:ph sz="half" idx="1"/>
          </p:nvPr>
        </p:nvSpPr>
        <p:spPr>
          <a:xfrm>
            <a:off x="7531610" y="2434201"/>
            <a:ext cx="3822189" cy="3742762"/>
          </a:xfrm>
        </p:spPr>
        <p:txBody>
          <a:bodyPr vert="horz" lIns="91440" tIns="45720" rIns="91440" bIns="45720" rtlCol="0">
            <a:normAutofit/>
          </a:bodyPr>
          <a:lstStyle/>
          <a:p>
            <a:r>
              <a:rPr lang="en-US" sz="1700" dirty="0"/>
              <a:t>Disengagement is multi-faceted and intersectional</a:t>
            </a:r>
          </a:p>
          <a:p>
            <a:r>
              <a:rPr lang="en-US" sz="1700" dirty="0"/>
              <a:t>Can look at individual psychological, sociological, psychosocial issues and academic trust (Kharouf 2015, Jones 2021)</a:t>
            </a:r>
          </a:p>
          <a:p>
            <a:r>
              <a:rPr lang="en-US" sz="1700" dirty="0"/>
              <a:t>Any of these can lead to alienation and then disengagement</a:t>
            </a:r>
          </a:p>
          <a:p>
            <a:r>
              <a:rPr lang="en-US" sz="1700" dirty="0"/>
              <a:t>It can be argued that massification and marketisation have led to more instances that lead to alienation and disengagement</a:t>
            </a:r>
          </a:p>
          <a:p>
            <a:pPr marL="0"/>
            <a:endParaRPr lang="en-US" sz="1700" dirty="0"/>
          </a:p>
        </p:txBody>
      </p:sp>
    </p:spTree>
    <p:extLst>
      <p:ext uri="{BB962C8B-B14F-4D97-AF65-F5344CB8AC3E}">
        <p14:creationId xmlns:p14="http://schemas.microsoft.com/office/powerpoint/2010/main" val="227660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E1F8-A69B-444F-C015-185C15B89F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659564-1061-07F9-3880-0F715CDD4663}"/>
              </a:ext>
            </a:extLst>
          </p:cNvPr>
          <p:cNvSpPr>
            <a:spLocks noGrp="1"/>
          </p:cNvSpPr>
          <p:nvPr>
            <p:ph type="title"/>
          </p:nvPr>
        </p:nvSpPr>
        <p:spPr/>
        <p:txBody>
          <a:bodyPr/>
          <a:lstStyle/>
          <a:p>
            <a:r>
              <a:rPr lang="en-GB" sz="3600" b="1" dirty="0">
                <a:latin typeface="Aptos" panose="020B0004020202020204" pitchFamily="34" charset="0"/>
              </a:rPr>
              <a:t>Factors increasing the likelihood of disengagement </a:t>
            </a:r>
            <a:endParaRPr lang="en-GB" sz="3600"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A35F8F7B-C0D8-CDDC-96B3-0527D9F70C15}"/>
              </a:ext>
            </a:extLst>
          </p:cNvPr>
          <p:cNvSpPr txBox="1"/>
          <p:nvPr/>
        </p:nvSpPr>
        <p:spPr>
          <a:xfrm>
            <a:off x="1790003" y="5934270"/>
            <a:ext cx="8640000" cy="584775"/>
          </a:xfrm>
          <a:prstGeom prst="rect">
            <a:avLst/>
          </a:prstGeom>
          <a:noFill/>
        </p:spPr>
        <p:txBody>
          <a:bodyPr wrap="square" rtlCol="0">
            <a:spAutoFit/>
          </a:bodyPr>
          <a:lstStyle/>
          <a:p>
            <a:pPr defTabSz="457200"/>
            <a:br>
              <a:rPr lang="en-GB" sz="1600" dirty="0">
                <a:solidFill>
                  <a:prstClr val="black"/>
                </a:solidFill>
                <a:latin typeface="Calibri" panose="020F0502020204030204"/>
              </a:rPr>
            </a:br>
            <a:endParaRPr lang="en-GB" sz="1600" dirty="0">
              <a:solidFill>
                <a:prstClr val="black"/>
              </a:solidFill>
              <a:latin typeface="Calibri" panose="020F0502020204030204"/>
            </a:endParaRPr>
          </a:p>
        </p:txBody>
      </p:sp>
      <p:sp>
        <p:nvSpPr>
          <p:cNvPr id="7" name="Content Placeholder 6">
            <a:extLst>
              <a:ext uri="{FF2B5EF4-FFF2-40B4-BE49-F238E27FC236}">
                <a16:creationId xmlns:a16="http://schemas.microsoft.com/office/drawing/2014/main" id="{9A72F567-E065-FED7-F724-1538DFAB802A}"/>
              </a:ext>
            </a:extLst>
          </p:cNvPr>
          <p:cNvSpPr>
            <a:spLocks noGrp="1"/>
          </p:cNvSpPr>
          <p:nvPr>
            <p:ph sz="quarter" idx="10"/>
          </p:nvPr>
        </p:nvSpPr>
        <p:spPr>
          <a:xfrm>
            <a:off x="354671" y="1169429"/>
            <a:ext cx="5581434" cy="4764841"/>
          </a:xfrm>
        </p:spPr>
        <p:txBody>
          <a:bodyPr/>
          <a:lstStyle/>
          <a:p>
            <a:pPr marL="0" indent="0">
              <a:buNone/>
            </a:pPr>
            <a:r>
              <a:rPr lang="en-GB" sz="2800" b="1" dirty="0">
                <a:latin typeface="+mn-lt"/>
              </a:rPr>
              <a:t>External Factors</a:t>
            </a:r>
          </a:p>
          <a:p>
            <a:r>
              <a:rPr lang="en-GB" sz="2800" dirty="0">
                <a:latin typeface="+mn-lt"/>
              </a:rPr>
              <a:t>Massification and marketisation </a:t>
            </a:r>
            <a:r>
              <a:rPr lang="en-US" sz="2800" dirty="0">
                <a:latin typeface="+mn-lt"/>
              </a:rPr>
              <a:t>(Smith 2025, </a:t>
            </a:r>
            <a:r>
              <a:rPr lang="en-US" sz="2800" dirty="0" err="1">
                <a:latin typeface="+mn-lt"/>
              </a:rPr>
              <a:t>Marginson</a:t>
            </a:r>
            <a:r>
              <a:rPr lang="en-US" sz="2800" dirty="0">
                <a:latin typeface="+mn-lt"/>
              </a:rPr>
              <a:t> 2024, Saito 2011)</a:t>
            </a:r>
            <a:endParaRPr lang="en-GB" sz="2800" dirty="0">
              <a:latin typeface="+mn-lt"/>
            </a:endParaRPr>
          </a:p>
          <a:p>
            <a:r>
              <a:rPr lang="en-GB" sz="2800" dirty="0">
                <a:latin typeface="+mn-lt"/>
              </a:rPr>
              <a:t>Success of the widening participation agenda</a:t>
            </a:r>
          </a:p>
          <a:p>
            <a:r>
              <a:rPr lang="en-GB" sz="2800" dirty="0">
                <a:latin typeface="+mn-lt"/>
              </a:rPr>
              <a:t>COVID (Shephard, Martin et al 2023)</a:t>
            </a:r>
          </a:p>
          <a:p>
            <a:r>
              <a:rPr lang="en-GB" sz="2800" dirty="0">
                <a:latin typeface="+mn-lt"/>
              </a:rPr>
              <a:t>Ongoing financial crisis</a:t>
            </a:r>
          </a:p>
          <a:p>
            <a:endParaRPr lang="en-GB" sz="2800" dirty="0">
              <a:latin typeface="+mn-lt"/>
            </a:endParaRPr>
          </a:p>
        </p:txBody>
      </p:sp>
      <p:sp>
        <p:nvSpPr>
          <p:cNvPr id="3" name="Content Placeholder 3">
            <a:extLst>
              <a:ext uri="{FF2B5EF4-FFF2-40B4-BE49-F238E27FC236}">
                <a16:creationId xmlns:a16="http://schemas.microsoft.com/office/drawing/2014/main" id="{D06BB721-1FDA-49B8-1372-F4C2E7F67CB8}"/>
              </a:ext>
            </a:extLst>
          </p:cNvPr>
          <p:cNvSpPr txBox="1">
            <a:spLocks/>
          </p:cNvSpPr>
          <p:nvPr/>
        </p:nvSpPr>
        <p:spPr>
          <a:xfrm>
            <a:off x="5856063" y="1169429"/>
            <a:ext cx="558143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Internal Factors: Student perception</a:t>
            </a:r>
          </a:p>
          <a:p>
            <a:r>
              <a:rPr lang="en-GB" dirty="0"/>
              <a:t>Feeling unseen and not valued (Adigun 2024)</a:t>
            </a:r>
          </a:p>
          <a:p>
            <a:r>
              <a:rPr lang="en-GB" dirty="0"/>
              <a:t>Feeling they do not fit in never mind belong</a:t>
            </a:r>
          </a:p>
          <a:p>
            <a:r>
              <a:rPr lang="en-GB" dirty="0"/>
              <a:t>Feeling they are disconnected to their course or university</a:t>
            </a:r>
          </a:p>
        </p:txBody>
      </p:sp>
    </p:spTree>
    <p:extLst>
      <p:ext uri="{BB962C8B-B14F-4D97-AF65-F5344CB8AC3E}">
        <p14:creationId xmlns:p14="http://schemas.microsoft.com/office/powerpoint/2010/main" val="73881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olorful scribbles">
            <a:extLst>
              <a:ext uri="{FF2B5EF4-FFF2-40B4-BE49-F238E27FC236}">
                <a16:creationId xmlns:a16="http://schemas.microsoft.com/office/drawing/2014/main" id="{325EDD7E-9A5D-74E4-3AE3-B9FA9277A3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D3190-F7B3-0764-54C0-6007AB813192}"/>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t>Diversity </a:t>
            </a:r>
            <a:r>
              <a:rPr lang="en-US" sz="4000" b="1"/>
              <a:t>and Disengagement</a:t>
            </a:r>
            <a:endParaRPr lang="en-US" sz="4000" b="1" dirty="0"/>
          </a:p>
        </p:txBody>
      </p:sp>
      <p:sp>
        <p:nvSpPr>
          <p:cNvPr id="3" name="Content Placeholder 2">
            <a:extLst>
              <a:ext uri="{FF2B5EF4-FFF2-40B4-BE49-F238E27FC236}">
                <a16:creationId xmlns:a16="http://schemas.microsoft.com/office/drawing/2014/main" id="{31C5DF1A-A648-1C85-6897-1F0F11239E3B}"/>
              </a:ext>
            </a:extLst>
          </p:cNvPr>
          <p:cNvSpPr>
            <a:spLocks noGrp="1"/>
          </p:cNvSpPr>
          <p:nvPr>
            <p:ph sz="half" idx="1"/>
          </p:nvPr>
        </p:nvSpPr>
        <p:spPr>
          <a:xfrm>
            <a:off x="7531610" y="2434201"/>
            <a:ext cx="4145728" cy="3742762"/>
          </a:xfrm>
        </p:spPr>
        <p:txBody>
          <a:bodyPr vert="horz" lIns="91440" tIns="45720" rIns="91440" bIns="45720" rtlCol="0">
            <a:normAutofit/>
          </a:bodyPr>
          <a:lstStyle/>
          <a:p>
            <a:r>
              <a:rPr lang="en-US" sz="1600" dirty="0"/>
              <a:t>Over last 20 years far more “studying from home students”. Over 1/3 pre COVID, the figure is even greater now</a:t>
            </a:r>
          </a:p>
          <a:p>
            <a:r>
              <a:rPr lang="en-US" sz="1600" dirty="0"/>
              <a:t>Large proportion of students with mental health issues (probably 1 in 3)</a:t>
            </a:r>
          </a:p>
          <a:p>
            <a:r>
              <a:rPr lang="en-US" sz="1600" dirty="0"/>
              <a:t>Significant number of students who are neurodivergent (estimated 1 in 7 adults)</a:t>
            </a:r>
          </a:p>
          <a:p>
            <a:r>
              <a:rPr lang="en-US" sz="1600" dirty="0"/>
              <a:t>The majority of students also work (69%)</a:t>
            </a:r>
          </a:p>
          <a:p>
            <a:r>
              <a:rPr lang="en-US" sz="1600" dirty="0"/>
              <a:t>Does diversity impact on engagement?</a:t>
            </a:r>
          </a:p>
          <a:p>
            <a:r>
              <a:rPr lang="en-US" sz="1600" dirty="0"/>
              <a:t>Does the HE sector need to adapt? </a:t>
            </a:r>
          </a:p>
          <a:p>
            <a:r>
              <a:rPr lang="en-US" sz="1600" dirty="0"/>
              <a:t>Government policies?</a:t>
            </a:r>
          </a:p>
          <a:p>
            <a:endParaRPr lang="en-US" sz="1600" dirty="0"/>
          </a:p>
        </p:txBody>
      </p:sp>
    </p:spTree>
    <p:extLst>
      <p:ext uri="{BB962C8B-B14F-4D97-AF65-F5344CB8AC3E}">
        <p14:creationId xmlns:p14="http://schemas.microsoft.com/office/powerpoint/2010/main" val="56871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udent walking with notebook">
            <a:extLst>
              <a:ext uri="{FF2B5EF4-FFF2-40B4-BE49-F238E27FC236}">
                <a16:creationId xmlns:a16="http://schemas.microsoft.com/office/drawing/2014/main" id="{F1EF53E5-A127-6F0F-EC78-764343DA43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5882" b="-1"/>
          <a:stretch/>
        </p:blipFill>
        <p:spPr>
          <a:xfrm>
            <a:off x="4660389" y="0"/>
            <a:ext cx="9669642" cy="6965821"/>
          </a:xfrm>
          <a:prstGeom prst="rect">
            <a:avLst/>
          </a:prstGeom>
        </p:spPr>
      </p:pic>
      <p:sp>
        <p:nvSpPr>
          <p:cNvPr id="2" name="Title 1">
            <a:extLst>
              <a:ext uri="{FF2B5EF4-FFF2-40B4-BE49-F238E27FC236}">
                <a16:creationId xmlns:a16="http://schemas.microsoft.com/office/drawing/2014/main" id="{7317B2E7-709E-5011-8A25-DC9916544CB0}"/>
              </a:ext>
            </a:extLst>
          </p:cNvPr>
          <p:cNvSpPr>
            <a:spLocks noGrp="1"/>
          </p:cNvSpPr>
          <p:nvPr>
            <p:ph type="title"/>
          </p:nvPr>
        </p:nvSpPr>
        <p:spPr>
          <a:xfrm>
            <a:off x="493426" y="380115"/>
            <a:ext cx="3822189" cy="1899912"/>
          </a:xfrm>
        </p:spPr>
        <p:txBody>
          <a:bodyPr vert="horz" lIns="91440" tIns="45720" rIns="91440" bIns="45720" rtlCol="0" anchor="ctr">
            <a:normAutofit/>
          </a:bodyPr>
          <a:lstStyle/>
          <a:p>
            <a:r>
              <a:rPr lang="en-US" sz="4000" b="1" dirty="0"/>
              <a:t>What is the solution?</a:t>
            </a:r>
          </a:p>
        </p:txBody>
      </p:sp>
      <p:sp>
        <p:nvSpPr>
          <p:cNvPr id="3" name="Content Placeholder 2">
            <a:extLst>
              <a:ext uri="{FF2B5EF4-FFF2-40B4-BE49-F238E27FC236}">
                <a16:creationId xmlns:a16="http://schemas.microsoft.com/office/drawing/2014/main" id="{71543F41-9145-4C20-9B46-58C6A0BC4E01}"/>
              </a:ext>
            </a:extLst>
          </p:cNvPr>
          <p:cNvSpPr>
            <a:spLocks noGrp="1"/>
          </p:cNvSpPr>
          <p:nvPr>
            <p:ph sz="half" idx="1"/>
          </p:nvPr>
        </p:nvSpPr>
        <p:spPr>
          <a:xfrm>
            <a:off x="493426" y="2449191"/>
            <a:ext cx="3822189" cy="3742762"/>
          </a:xfrm>
        </p:spPr>
        <p:txBody>
          <a:bodyPr vert="horz" lIns="91440" tIns="45720" rIns="91440" bIns="45720" rtlCol="0">
            <a:normAutofit/>
          </a:bodyPr>
          <a:lstStyle/>
          <a:p>
            <a:r>
              <a:rPr lang="en-US" sz="1900" dirty="0"/>
              <a:t>A multi-faceted problem requires a multi-faceted response</a:t>
            </a:r>
          </a:p>
          <a:p>
            <a:r>
              <a:rPr lang="en-US" sz="1900" dirty="0"/>
              <a:t>Personal tutoring should be at the front line of that response</a:t>
            </a:r>
          </a:p>
          <a:p>
            <a:r>
              <a:rPr lang="en-US" sz="1900" dirty="0"/>
              <a:t>Research shows students want to feel connected to their course and that they belong</a:t>
            </a:r>
          </a:p>
          <a:p>
            <a:r>
              <a:rPr lang="en-US" sz="1900" dirty="0"/>
              <a:t>They want more personal contact (Stephen et al., 2008)</a:t>
            </a:r>
          </a:p>
          <a:p>
            <a:r>
              <a:rPr lang="en-US" sz="1900" dirty="0"/>
              <a:t>Personal tutoring is the way to do that</a:t>
            </a:r>
          </a:p>
        </p:txBody>
      </p:sp>
    </p:spTree>
    <p:extLst>
      <p:ext uri="{BB962C8B-B14F-4D97-AF65-F5344CB8AC3E}">
        <p14:creationId xmlns:p14="http://schemas.microsoft.com/office/powerpoint/2010/main" val="19839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C6F94-37EC-D27D-4132-A5F6FE97AF3C}"/>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b="1" dirty="0"/>
              <a:t>Caring, community or connection, </a:t>
            </a:r>
            <a:r>
              <a:rPr lang="en-US" sz="4100" b="1"/>
              <a:t>and priority</a:t>
            </a:r>
            <a:endParaRPr lang="en-US" sz="4100" b="1" dirty="0"/>
          </a:p>
        </p:txBody>
      </p:sp>
      <p:sp>
        <p:nvSpPr>
          <p:cNvPr id="3" name="Content Placeholder 2">
            <a:extLst>
              <a:ext uri="{FF2B5EF4-FFF2-40B4-BE49-F238E27FC236}">
                <a16:creationId xmlns:a16="http://schemas.microsoft.com/office/drawing/2014/main" id="{85C5AD8D-989F-786D-D8DB-F624B5129C3A}"/>
              </a:ext>
            </a:extLst>
          </p:cNvPr>
          <p:cNvSpPr>
            <a:spLocks noGrp="1"/>
          </p:cNvSpPr>
          <p:nvPr>
            <p:ph sz="half" idx="1"/>
          </p:nvPr>
        </p:nvSpPr>
        <p:spPr>
          <a:xfrm>
            <a:off x="838200" y="2333297"/>
            <a:ext cx="4619621" cy="3843666"/>
          </a:xfrm>
        </p:spPr>
        <p:txBody>
          <a:bodyPr vert="horz" lIns="91440" tIns="45720" rIns="91440" bIns="45720" rtlCol="0">
            <a:normAutofit lnSpcReduction="10000"/>
          </a:bodyPr>
          <a:lstStyle/>
          <a:p>
            <a:r>
              <a:rPr lang="en-US" sz="2000" dirty="0"/>
              <a:t>These are key themes in the literature around disengagement and around effective personal tutoring</a:t>
            </a:r>
          </a:p>
          <a:p>
            <a:r>
              <a:rPr lang="en-US" sz="2000"/>
              <a:t>My research confirms these as crucial to engagement and effective personal tutoring</a:t>
            </a:r>
            <a:endParaRPr lang="en-US" sz="2000" dirty="0"/>
          </a:p>
          <a:p>
            <a:r>
              <a:rPr lang="en-US" sz="2000"/>
              <a:t>There is a dichotomy for students: they want to connect and be part of a community, but many have competing priorities</a:t>
            </a:r>
            <a:endParaRPr lang="en-US" sz="2000" dirty="0"/>
          </a:p>
          <a:p>
            <a:r>
              <a:rPr lang="en-US" sz="2000"/>
              <a:t>(Transitions project considering interventions to support good decision making)</a:t>
            </a:r>
            <a:endParaRPr lang="en-US" sz="2000" dirty="0"/>
          </a:p>
        </p:txBody>
      </p:sp>
      <p:pic>
        <p:nvPicPr>
          <p:cNvPr id="6" name="Content Placeholder 5" descr="Waves of paper that mimic fire">
            <a:extLst>
              <a:ext uri="{FF2B5EF4-FFF2-40B4-BE49-F238E27FC236}">
                <a16:creationId xmlns:a16="http://schemas.microsoft.com/office/drawing/2014/main" id="{F9FB7CD7-13AE-E1A0-AF56-B1E10A44D6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2898" r="190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20380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3ec9dcc-24fa-4348-b12d-c2b0f68faef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niversity Slides - Bottom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 BLUE" id="{4FD29560-2B2D-0742-B54E-0A193B4EFE9F}" vid="{061BE306-98B3-674D-9C59-5CC96B4DC311}"/>
    </a:ext>
  </a:extLst>
</a:theme>
</file>

<file path=ppt/theme/theme3.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 BLUE" id="{4FD29560-2B2D-0742-B54E-0A193B4EFE9F}" vid="{34547CA6-DDC0-794F-BB9C-A049577749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MMU Blue PPT Template</Template>
  <TotalTime>8711</TotalTime>
  <Words>1831</Words>
  <Application>Microsoft Macintosh PowerPoint</Application>
  <PresentationFormat>Widescreen</PresentationFormat>
  <Paragraphs>191</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Aptos Display</vt:lpstr>
      <vt:lpstr>Arial</vt:lpstr>
      <vt:lpstr>Calibri</vt:lpstr>
      <vt:lpstr>Cambria Math</vt:lpstr>
      <vt:lpstr>Times New Roman</vt:lpstr>
      <vt:lpstr>Office Theme</vt:lpstr>
      <vt:lpstr>University Slides - Bottom Logo</vt:lpstr>
      <vt:lpstr>University Slide - Top Logo</vt:lpstr>
      <vt:lpstr>PowerPoint Presentation</vt:lpstr>
      <vt:lpstr>Background</vt:lpstr>
      <vt:lpstr>New Normal?</vt:lpstr>
      <vt:lpstr>What is disengagement?</vt:lpstr>
      <vt:lpstr>Barriers to student engagement: why do students disengage?</vt:lpstr>
      <vt:lpstr>Factors increasing the likelihood of disengagement </vt:lpstr>
      <vt:lpstr>Diversity and Disengagement</vt:lpstr>
      <vt:lpstr>What is the solution?</vt:lpstr>
      <vt:lpstr>Caring, community or connection, and priority</vt:lpstr>
      <vt:lpstr>Metrics and Data</vt:lpstr>
      <vt:lpstr> Theme Generation and Development</vt:lpstr>
      <vt:lpstr>Institutional factors causing disengagement</vt:lpstr>
      <vt:lpstr>Key findings from my research</vt:lpstr>
      <vt:lpstr> What can we do as personal tutors to build connections and reduce disengagement?</vt:lpstr>
      <vt:lpstr>Enhancing that sense of connection to enhance engagement</vt:lpstr>
      <vt:lpstr>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Martin</dc:creator>
  <cp:lastModifiedBy>Catherine Shephard</cp:lastModifiedBy>
  <cp:revision>98</cp:revision>
  <dcterms:created xsi:type="dcterms:W3CDTF">2025-04-11T12:29:42Z</dcterms:created>
  <dcterms:modified xsi:type="dcterms:W3CDTF">2025-04-22T14:47:41Z</dcterms:modified>
</cp:coreProperties>
</file>