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71" r:id="rId2"/>
    <p:sldId id="257" r:id="rId3"/>
    <p:sldId id="263" r:id="rId4"/>
    <p:sldId id="264" r:id="rId5"/>
    <p:sldId id="259" r:id="rId6"/>
    <p:sldId id="272" r:id="rId7"/>
    <p:sldId id="266" r:id="rId8"/>
    <p:sldId id="284" r:id="rId9"/>
    <p:sldId id="260" r:id="rId10"/>
    <p:sldId id="276" r:id="rId11"/>
    <p:sldId id="261" r:id="rId12"/>
    <p:sldId id="285" r:id="rId13"/>
    <p:sldId id="279" r:id="rId14"/>
    <p:sldId id="277" r:id="rId15"/>
    <p:sldId id="268" r:id="rId16"/>
    <p:sldId id="275"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6"/>
    <p:restoredTop sz="94701"/>
  </p:normalViewPr>
  <p:slideViewPr>
    <p:cSldViewPr snapToGrid="0">
      <p:cViewPr varScale="1">
        <p:scale>
          <a:sx n="121" d="100"/>
          <a:sy n="121" d="100"/>
        </p:scale>
        <p:origin x="512"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1/16/25</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47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1/16/25</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7639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1/16/25</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1/16/25</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4177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1/16/25</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82349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1/16/25</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46854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1/16/25</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656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1/16/25</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2216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1/16/25</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037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1/16/25</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2959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1/16/25</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72509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1/16/25</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8499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bag with a picture of a crow on it&#10;&#10;Description automatically generated">
            <a:extLst>
              <a:ext uri="{FF2B5EF4-FFF2-40B4-BE49-F238E27FC236}">
                <a16:creationId xmlns:a16="http://schemas.microsoft.com/office/drawing/2014/main" id="{8A22569D-84AE-DEEA-9253-7DAA711E3F15}"/>
              </a:ext>
            </a:extLst>
          </p:cNvPr>
          <p:cNvPicPr>
            <a:picLocks noChangeAspect="1"/>
          </p:cNvPicPr>
          <p:nvPr/>
        </p:nvPicPr>
        <p:blipFill>
          <a:blip r:embed="rId2"/>
          <a:srcRect t="8436" r="-2" b="708"/>
          <a:stretch/>
        </p:blipFill>
        <p:spPr>
          <a:xfrm>
            <a:off x="508651" y="740839"/>
            <a:ext cx="5917530" cy="5376321"/>
          </a:xfrm>
          <a:prstGeom prst="rect">
            <a:avLst/>
          </a:prstGeom>
        </p:spPr>
      </p:pic>
      <p:sp>
        <p:nvSpPr>
          <p:cNvPr id="4" name="Title 1">
            <a:extLst>
              <a:ext uri="{FF2B5EF4-FFF2-40B4-BE49-F238E27FC236}">
                <a16:creationId xmlns:a16="http://schemas.microsoft.com/office/drawing/2014/main" id="{EADAE5F6-27FB-52CD-CEE7-7CEE792F1E5D}"/>
              </a:ext>
            </a:extLst>
          </p:cNvPr>
          <p:cNvSpPr>
            <a:spLocks noGrp="1"/>
          </p:cNvSpPr>
          <p:nvPr>
            <p:ph type="ctrTitle"/>
          </p:nvPr>
        </p:nvSpPr>
        <p:spPr>
          <a:xfrm>
            <a:off x="7324846" y="978407"/>
            <a:ext cx="4358503" cy="3137941"/>
          </a:xfrm>
        </p:spPr>
        <p:txBody>
          <a:bodyPr vert="horz" lIns="91440" tIns="45720" rIns="91440" bIns="45720" rtlCol="0" anchor="t">
            <a:normAutofit/>
          </a:bodyPr>
          <a:lstStyle/>
          <a:p>
            <a:pPr marL="0" indent="0" fontAlgn="base">
              <a:lnSpc>
                <a:spcPct val="90000"/>
              </a:lnSpc>
            </a:pPr>
            <a:r>
              <a:rPr lang="en-US" sz="4200" b="0" u="none" strike="noStrike" dirty="0">
                <a:ln w="22225">
                  <a:solidFill>
                    <a:schemeClr val="tx1"/>
                  </a:solidFill>
                  <a:miter lim="800000"/>
                </a:ln>
                <a:effectLst/>
                <a:latin typeface="Calibri" panose="020F0502020204030204" pitchFamily="34" charset="0"/>
                <a:cs typeface="Calibri" panose="020F0502020204030204" pitchFamily="34" charset="0"/>
              </a:rPr>
              <a:t>Brewing Impact </a:t>
            </a:r>
            <a:br>
              <a:rPr lang="en-US" sz="4200" b="0" u="none" strike="noStrike" dirty="0">
                <a:ln w="22225">
                  <a:solidFill>
                    <a:schemeClr val="tx1"/>
                  </a:solidFill>
                  <a:miter lim="800000"/>
                </a:ln>
                <a:effectLst/>
                <a:latin typeface="Calibri" panose="020F0502020204030204" pitchFamily="34" charset="0"/>
                <a:cs typeface="Calibri" panose="020F0502020204030204" pitchFamily="34" charset="0"/>
              </a:rPr>
            </a:br>
            <a:br>
              <a:rPr lang="en-US" sz="4200" b="0" u="none" strike="noStrike" dirty="0">
                <a:ln w="22225">
                  <a:solidFill>
                    <a:schemeClr val="tx1"/>
                  </a:solidFill>
                  <a:miter lim="800000"/>
                </a:ln>
                <a:effectLst/>
                <a:latin typeface="Calibri" panose="020F0502020204030204" pitchFamily="34" charset="0"/>
                <a:cs typeface="Calibri" panose="020F0502020204030204" pitchFamily="34" charset="0"/>
              </a:rPr>
            </a:br>
            <a:r>
              <a:rPr lang="en-US" sz="2000" b="0" u="none" strike="noStrike" dirty="0">
                <a:ln w="22225">
                  <a:solidFill>
                    <a:schemeClr val="tx1"/>
                  </a:solidFill>
                  <a:miter lim="800000"/>
                </a:ln>
                <a:effectLst/>
                <a:latin typeface="Calibri" panose="020F0502020204030204" pitchFamily="34" charset="0"/>
                <a:cs typeface="Calibri" panose="020F0502020204030204" pitchFamily="34" charset="0"/>
              </a:rPr>
              <a:t>Unexpected Business Lessons from </a:t>
            </a:r>
            <a:br>
              <a:rPr lang="en-US" sz="2000" b="0" u="none" strike="noStrike" dirty="0">
                <a:ln w="22225">
                  <a:solidFill>
                    <a:schemeClr val="tx1"/>
                  </a:solidFill>
                  <a:miter lim="800000"/>
                </a:ln>
                <a:effectLst/>
                <a:latin typeface="Calibri" panose="020F0502020204030204" pitchFamily="34" charset="0"/>
                <a:cs typeface="Calibri" panose="020F0502020204030204" pitchFamily="34" charset="0"/>
              </a:rPr>
            </a:br>
            <a:br>
              <a:rPr lang="en-US" sz="2000" b="0" u="none" strike="noStrike" dirty="0">
                <a:ln w="22225">
                  <a:solidFill>
                    <a:schemeClr val="tx1"/>
                  </a:solidFill>
                  <a:miter lim="800000"/>
                </a:ln>
                <a:effectLst/>
                <a:latin typeface="Calibri" panose="020F0502020204030204" pitchFamily="34" charset="0"/>
                <a:cs typeface="Calibri" panose="020F0502020204030204" pitchFamily="34" charset="0"/>
              </a:rPr>
            </a:br>
            <a:br>
              <a:rPr lang="en-US" sz="2000" b="0" u="none" strike="noStrike" dirty="0">
                <a:ln w="22225">
                  <a:solidFill>
                    <a:schemeClr val="tx1"/>
                  </a:solidFill>
                  <a:miter lim="800000"/>
                </a:ln>
                <a:effectLst/>
                <a:latin typeface="Calibri" panose="020F0502020204030204" pitchFamily="34" charset="0"/>
                <a:cs typeface="Calibri" panose="020F0502020204030204" pitchFamily="34" charset="0"/>
              </a:rPr>
            </a:br>
            <a:r>
              <a:rPr lang="en-US" sz="4200" b="0" u="none" strike="noStrike" dirty="0">
                <a:ln w="22225">
                  <a:solidFill>
                    <a:schemeClr val="tx1"/>
                  </a:solidFill>
                  <a:miter lim="800000"/>
                </a:ln>
                <a:effectLst/>
                <a:latin typeface="Calibri" panose="020F0502020204030204" pitchFamily="34" charset="0"/>
                <a:cs typeface="Calibri" panose="020F0502020204030204" pitchFamily="34" charset="0"/>
              </a:rPr>
              <a:t>Dark Woods Coffee</a:t>
            </a:r>
            <a:endParaRPr lang="en-US" sz="4200" dirty="0">
              <a:ln w="22225">
                <a:solidFill>
                  <a:schemeClr val="tx1"/>
                </a:solidFill>
                <a:miter lim="800000"/>
              </a:ln>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B68B5BE6-05C6-9D55-C153-1BB14E19DC82}"/>
              </a:ext>
            </a:extLst>
          </p:cNvPr>
          <p:cNvSpPr>
            <a:spLocks noGrp="1"/>
          </p:cNvSpPr>
          <p:nvPr>
            <p:ph type="subTitle" idx="1"/>
          </p:nvPr>
        </p:nvSpPr>
        <p:spPr>
          <a:xfrm>
            <a:off x="7385930" y="3823589"/>
            <a:ext cx="4358503" cy="1376976"/>
          </a:xfrm>
        </p:spPr>
        <p:txBody>
          <a:bodyPr vert="horz" lIns="91440" tIns="45720" rIns="91440" bIns="45720" rtlCol="0" anchor="b">
            <a:normAutofit/>
          </a:bodyPr>
          <a:lstStyle/>
          <a:p>
            <a:pPr>
              <a:lnSpc>
                <a:spcPct val="90000"/>
              </a:lnSpc>
            </a:pPr>
            <a:r>
              <a:rPr lang="en-US" b="1" dirty="0"/>
              <a:t>Dr John Lever</a:t>
            </a:r>
          </a:p>
          <a:p>
            <a:pPr>
              <a:lnSpc>
                <a:spcPct val="90000"/>
              </a:lnSpc>
            </a:pPr>
            <a:r>
              <a:rPr lang="en-US" sz="1700" i="1" dirty="0"/>
              <a:t>Reader</a:t>
            </a:r>
            <a:r>
              <a:rPr lang="en-US" sz="1700" dirty="0"/>
              <a:t>, Sustainable and Resilient Communities</a:t>
            </a:r>
          </a:p>
          <a:p>
            <a:pPr indent="-228600">
              <a:lnSpc>
                <a:spcPct val="90000"/>
              </a:lnSpc>
              <a:buFont typeface="Arial" panose="020B0604020202020204" pitchFamily="34" charset="0"/>
              <a:buChar char="•"/>
            </a:pPr>
            <a:endParaRPr lang="en-US" sz="1700" dirty="0"/>
          </a:p>
        </p:txBody>
      </p:sp>
      <p:pic>
        <p:nvPicPr>
          <p:cNvPr id="2" name="Picture 1" descr="A logo with a flower&#10;&#10;Description automatically generated">
            <a:extLst>
              <a:ext uri="{FF2B5EF4-FFF2-40B4-BE49-F238E27FC236}">
                <a16:creationId xmlns:a16="http://schemas.microsoft.com/office/drawing/2014/main" id="{2F1B9B86-65F9-FA33-F1B7-CBA7678E7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300" y="4809660"/>
            <a:ext cx="2095207" cy="1186863"/>
          </a:xfrm>
          <a:prstGeom prst="rect">
            <a:avLst/>
          </a:prstGeom>
        </p:spPr>
      </p:pic>
    </p:spTree>
    <p:extLst>
      <p:ext uri="{BB962C8B-B14F-4D97-AF65-F5344CB8AC3E}">
        <p14:creationId xmlns:p14="http://schemas.microsoft.com/office/powerpoint/2010/main" val="36193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74725E-7C84-D29B-782A-AC437725B382}"/>
            </a:ext>
          </a:extLst>
        </p:cNvPr>
        <p:cNvGrpSpPr/>
        <p:nvPr/>
      </p:nvGrpSpPr>
      <p:grpSpPr>
        <a:xfrm>
          <a:off x="0" y="0"/>
          <a:ext cx="0" cy="0"/>
          <a:chOff x="0" y="0"/>
          <a:chExt cx="0" cy="0"/>
        </a:xfrm>
      </p:grpSpPr>
      <p:sp>
        <p:nvSpPr>
          <p:cNvPr id="120" name="Rectangle 11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8" name="Rectangle 127">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C93E47-147F-9D45-38C5-B14C447F2A05}"/>
              </a:ext>
            </a:extLst>
          </p:cNvPr>
          <p:cNvSpPr>
            <a:spLocks noGrp="1"/>
          </p:cNvSpPr>
          <p:nvPr>
            <p:ph type="title"/>
          </p:nvPr>
        </p:nvSpPr>
        <p:spPr>
          <a:xfrm>
            <a:off x="517868" y="841283"/>
            <a:ext cx="3465681" cy="1852490"/>
          </a:xfrm>
        </p:spPr>
        <p:txBody>
          <a:bodyPr vert="horz" lIns="91440" tIns="45720" rIns="91440" bIns="45720" rtlCol="0" anchor="b">
            <a:normAutofit/>
          </a:bodyPr>
          <a:lstStyle/>
          <a:p>
            <a:pPr>
              <a:lnSpc>
                <a:spcPct val="90000"/>
              </a:lnSpc>
            </a:pPr>
            <a:r>
              <a:rPr lang="en-US" sz="3700" dirty="0">
                <a:solidFill>
                  <a:schemeClr val="tx2"/>
                </a:solidFill>
                <a:effectLst/>
                <a:latin typeface="Times New Roman" panose="02020603050405020304" pitchFamily="18" charset="0"/>
                <a:cs typeface="Times New Roman" panose="02020603050405020304" pitchFamily="18" charset="0"/>
              </a:rPr>
              <a:t>Community Small Grants Programme </a:t>
            </a:r>
            <a:endParaRPr lang="en-US" sz="3700" dirty="0">
              <a:solidFill>
                <a:schemeClr val="tx2"/>
              </a:solidFill>
              <a:latin typeface="Times New Roman" panose="02020603050405020304" pitchFamily="18" charset="0"/>
              <a:cs typeface="Times New Roman" panose="02020603050405020304" pitchFamily="18" charset="0"/>
            </a:endParaRPr>
          </a:p>
        </p:txBody>
      </p:sp>
      <p:pic>
        <p:nvPicPr>
          <p:cNvPr id="5" name="Picture 4" descr="A group of people wearing reflective vests&#10;&#10;Description automatically generated">
            <a:extLst>
              <a:ext uri="{FF2B5EF4-FFF2-40B4-BE49-F238E27FC236}">
                <a16:creationId xmlns:a16="http://schemas.microsoft.com/office/drawing/2014/main" id="{80D0A37E-F6CB-CB6D-EBD7-9859F9757950}"/>
              </a:ext>
            </a:extLst>
          </p:cNvPr>
          <p:cNvPicPr>
            <a:picLocks noChangeAspect="1"/>
          </p:cNvPicPr>
          <p:nvPr/>
        </p:nvPicPr>
        <p:blipFill>
          <a:blip r:embed="rId2"/>
          <a:srcRect r="469"/>
          <a:stretch/>
        </p:blipFill>
        <p:spPr>
          <a:xfrm>
            <a:off x="4372214" y="1126197"/>
            <a:ext cx="7311136" cy="4113528"/>
          </a:xfrm>
          <a:prstGeom prst="rect">
            <a:avLst/>
          </a:prstGeom>
        </p:spPr>
      </p:pic>
      <p:sp>
        <p:nvSpPr>
          <p:cNvPr id="130" name="Freeform: Shape 129">
            <a:extLst>
              <a:ext uri="{FF2B5EF4-FFF2-40B4-BE49-F238E27FC236}">
                <a16:creationId xmlns:a16="http://schemas.microsoft.com/office/drawing/2014/main" id="{81F0C179-4DBF-6AB9-CD0B-9224A0C88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491FEE7-AAAD-AE04-4BA5-ADE3789866C2}"/>
              </a:ext>
            </a:extLst>
          </p:cNvPr>
          <p:cNvSpPr txBox="1"/>
          <p:nvPr/>
        </p:nvSpPr>
        <p:spPr>
          <a:xfrm>
            <a:off x="508650" y="3146844"/>
            <a:ext cx="3474899" cy="2092881"/>
          </a:xfrm>
          <a:prstGeom prst="rect">
            <a:avLst/>
          </a:prstGeom>
          <a:noFill/>
        </p:spPr>
        <p:txBody>
          <a:bodyPr wrap="square">
            <a:spAutoFit/>
          </a:bodyPr>
          <a:lstStyle/>
          <a:p>
            <a:r>
              <a:rPr lang="en-GB" sz="2000" b="1" kern="0" dirty="0">
                <a:effectLst/>
                <a:latin typeface="Times New Roman" panose="02020603050405020304" pitchFamily="18" charset="0"/>
                <a:ea typeface="Times New Roman" panose="02020603050405020304" pitchFamily="18" charset="0"/>
                <a:cs typeface="Times New Roman" panose="02020603050405020304" pitchFamily="18" charset="0"/>
              </a:rPr>
              <a:t>Recent successful applications </a:t>
            </a:r>
          </a:p>
          <a:p>
            <a:pPr marL="285750" indent="-285750">
              <a:buFont typeface="Courier New" panose="02070309020205020404" pitchFamily="49" charset="0"/>
              <a:buChar char="o"/>
            </a:pPr>
            <a:endParaRPr lang="en-GB" sz="2000" kern="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GB" kern="0" dirty="0">
                <a:effectLst/>
                <a:latin typeface="Times New Roman" panose="02020603050405020304" pitchFamily="18" charset="0"/>
                <a:ea typeface="Times New Roman" panose="02020603050405020304" pitchFamily="18" charset="0"/>
                <a:cs typeface="Times New Roman" panose="02020603050405020304" pitchFamily="18" charset="0"/>
              </a:rPr>
              <a:t>litter picking</a:t>
            </a:r>
            <a:endParaRPr lang="en-GB" kern="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GB" kern="0" dirty="0">
                <a:effectLst/>
                <a:latin typeface="Times New Roman" panose="02020603050405020304" pitchFamily="18" charset="0"/>
                <a:ea typeface="Times New Roman" panose="02020603050405020304" pitchFamily="18" charset="0"/>
                <a:cs typeface="Times New Roman" panose="02020603050405020304" pitchFamily="18" charset="0"/>
              </a:rPr>
              <a:t>dementia clubs</a:t>
            </a:r>
            <a:endParaRPr lang="en-GB" kern="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GB" kern="0" dirty="0">
                <a:effectLst/>
                <a:latin typeface="Times New Roman" panose="02020603050405020304" pitchFamily="18" charset="0"/>
                <a:ea typeface="Times New Roman" panose="02020603050405020304" pitchFamily="18" charset="0"/>
                <a:cs typeface="Times New Roman" panose="02020603050405020304" pitchFamily="18" charset="0"/>
              </a:rPr>
              <a:t>cookers for food banks</a:t>
            </a:r>
          </a:p>
          <a:p>
            <a:pPr marL="285750" indent="-285750">
              <a:buFont typeface="Courier New" panose="02070309020205020404" pitchFamily="49" charset="0"/>
              <a:buChar char="o"/>
            </a:pPr>
            <a:r>
              <a:rPr lang="en-GB" kern="0" dirty="0">
                <a:effectLst/>
                <a:latin typeface="Times New Roman" panose="02020603050405020304" pitchFamily="18" charset="0"/>
                <a:ea typeface="Times New Roman" panose="02020603050405020304" pitchFamily="18" charset="0"/>
                <a:cs typeface="Times New Roman" panose="02020603050405020304" pitchFamily="18" charset="0"/>
              </a:rPr>
              <a:t>compasses for scout groups</a:t>
            </a:r>
          </a:p>
          <a:p>
            <a:pPr marL="285750" indent="-285750">
              <a:buFont typeface="Courier New" panose="02070309020205020404" pitchFamily="49" charset="0"/>
              <a:buChar char="o"/>
            </a:pPr>
            <a:r>
              <a:rPr lang="en-GB" kern="0" dirty="0">
                <a:effectLst/>
                <a:latin typeface="Times New Roman" panose="02020603050405020304" pitchFamily="18" charset="0"/>
                <a:ea typeface="Times New Roman" panose="02020603050405020304" pitchFamily="18" charset="0"/>
                <a:cs typeface="Times New Roman" panose="02020603050405020304" pitchFamily="18" charset="0"/>
              </a:rPr>
              <a:t>mental well-being sessions</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0AC1FE0-6EA4-08B1-73DE-97D8252829BF}"/>
              </a:ext>
            </a:extLst>
          </p:cNvPr>
          <p:cNvSpPr txBox="1"/>
          <p:nvPr/>
        </p:nvSpPr>
        <p:spPr>
          <a:xfrm>
            <a:off x="705394" y="5617029"/>
            <a:ext cx="109687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Dark Woods are now setting up a foundation to bring all their community initiatives under one roof</a:t>
            </a:r>
          </a:p>
        </p:txBody>
      </p:sp>
    </p:spTree>
    <p:extLst>
      <p:ext uri="{BB962C8B-B14F-4D97-AF65-F5344CB8AC3E}">
        <p14:creationId xmlns:p14="http://schemas.microsoft.com/office/powerpoint/2010/main" val="172431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0F04D2B-C9BC-A9A1-0572-5B13ADC53705}"/>
              </a:ext>
            </a:extLst>
          </p:cNvPr>
          <p:cNvSpPr>
            <a:spLocks noGrp="1"/>
          </p:cNvSpPr>
          <p:nvPr>
            <p:ph type="title"/>
          </p:nvPr>
        </p:nvSpPr>
        <p:spPr>
          <a:xfrm>
            <a:off x="521209" y="657369"/>
            <a:ext cx="11149874" cy="2331561"/>
          </a:xfrm>
        </p:spPr>
        <p:txBody>
          <a:bodyPr vert="horz" lIns="91440" tIns="45720" rIns="91440" bIns="45720" rtlCol="0" anchor="t">
            <a:noAutofit/>
          </a:bodyPr>
          <a:lstStyle/>
          <a:p>
            <a:pPr>
              <a:lnSpc>
                <a:spcPct val="90000"/>
              </a:lnSpc>
            </a:pPr>
            <a:r>
              <a:rPr lang="en-US" sz="2200" dirty="0">
                <a:latin typeface="Times New Roman" panose="02020603050405020304" pitchFamily="18" charset="0"/>
                <a:cs typeface="Times New Roman" panose="02020603050405020304" pitchFamily="18" charset="0"/>
              </a:rPr>
              <a:t>I</a:t>
            </a:r>
            <a:r>
              <a:rPr lang="en-US" sz="2200" dirty="0">
                <a:effectLst/>
                <a:latin typeface="Times New Roman" panose="02020603050405020304" pitchFamily="18" charset="0"/>
                <a:cs typeface="Times New Roman" panose="02020603050405020304" pitchFamily="18" charset="0"/>
              </a:rPr>
              <a:t>n 2020, Dark Woods were initially certified as a B Corp with a score of 99.6, making them one of the first certified B Corp coffee roasters in the UK. </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effectLst/>
                <a:latin typeface="Times New Roman" panose="02020603050405020304" pitchFamily="18" charset="0"/>
                <a:cs typeface="Times New Roman" panose="02020603050405020304" pitchFamily="18" charset="0"/>
              </a:rPr>
              <a:t>In 2021, they achieved an unverified score of 127.4. </a:t>
            </a:r>
            <a:br>
              <a:rPr lang="en-US" sz="2200" dirty="0">
                <a:effectLst/>
                <a:latin typeface="Times New Roman" panose="02020603050405020304" pitchFamily="18" charset="0"/>
                <a:cs typeface="Times New Roman" panose="02020603050405020304" pitchFamily="18" charset="0"/>
              </a:rPr>
            </a:br>
            <a:br>
              <a:rPr lang="en-US" sz="2200" dirty="0">
                <a:effectLst/>
                <a:latin typeface="Times New Roman" panose="02020603050405020304" pitchFamily="18" charset="0"/>
                <a:cs typeface="Times New Roman" panose="02020603050405020304" pitchFamily="18" charset="0"/>
              </a:rPr>
            </a:br>
            <a:r>
              <a:rPr lang="en-US" sz="2200" dirty="0">
                <a:effectLst/>
                <a:latin typeface="Times New Roman" panose="02020603050405020304" pitchFamily="18" charset="0"/>
                <a:cs typeface="Times New Roman" panose="02020603050405020304" pitchFamily="18" charset="0"/>
              </a:rPr>
              <a:t>In 2024, Dark Woods became one of the highest scoring coffee B Corps in the world</a:t>
            </a:r>
            <a:r>
              <a:rPr lang="en-US" sz="2200" dirty="0">
                <a:latin typeface="Times New Roman" panose="02020603050405020304" pitchFamily="18" charset="0"/>
                <a:cs typeface="Times New Roman" panose="02020603050405020304" pitchFamily="18" charset="0"/>
              </a:rPr>
              <a:t> with a score of 147.4</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As you can see, community constitutes the largest part of their score.</a:t>
            </a:r>
            <a:br>
              <a:rPr lang="en-US" sz="2200" dirty="0">
                <a:effectLst/>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pic>
        <p:nvPicPr>
          <p:cNvPr id="13" name="Picture 12" descr="A bag of food on a log&#10;&#10;Description automatically generated">
            <a:extLst>
              <a:ext uri="{FF2B5EF4-FFF2-40B4-BE49-F238E27FC236}">
                <a16:creationId xmlns:a16="http://schemas.microsoft.com/office/drawing/2014/main" id="{D95C76D8-3178-CF14-5767-DE7D4B56B6BF}"/>
              </a:ext>
            </a:extLst>
          </p:cNvPr>
          <p:cNvPicPr>
            <a:picLocks noChangeAspect="1"/>
          </p:cNvPicPr>
          <p:nvPr/>
        </p:nvPicPr>
        <p:blipFill>
          <a:blip r:embed="rId2"/>
          <a:srcRect l="1516" r="-2" b="-2"/>
          <a:stretch/>
        </p:blipFill>
        <p:spPr>
          <a:xfrm>
            <a:off x="6220442" y="3572690"/>
            <a:ext cx="5450641" cy="3154680"/>
          </a:xfrm>
          <a:prstGeom prst="rect">
            <a:avLst/>
          </a:prstGeom>
        </p:spPr>
      </p:pic>
      <p:sp>
        <p:nvSpPr>
          <p:cNvPr id="56" name="Freeform: Shape 55">
            <a:extLst>
              <a:ext uri="{FF2B5EF4-FFF2-40B4-BE49-F238E27FC236}">
                <a16:creationId xmlns:a16="http://schemas.microsoft.com/office/drawing/2014/main" id="{DCC11005-BC53-5976-9587-FB0B62EF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screenshot of a survey&#10;&#10;Description automatically generated">
            <a:extLst>
              <a:ext uri="{FF2B5EF4-FFF2-40B4-BE49-F238E27FC236}">
                <a16:creationId xmlns:a16="http://schemas.microsoft.com/office/drawing/2014/main" id="{815855B8-6F32-D21F-E867-3AA48D8DDB18}"/>
              </a:ext>
            </a:extLst>
          </p:cNvPr>
          <p:cNvPicPr>
            <a:picLocks noChangeAspect="1"/>
          </p:cNvPicPr>
          <p:nvPr/>
        </p:nvPicPr>
        <p:blipFill>
          <a:blip r:embed="rId3"/>
          <a:stretch>
            <a:fillRect/>
          </a:stretch>
        </p:blipFill>
        <p:spPr>
          <a:xfrm>
            <a:off x="690366" y="3572690"/>
            <a:ext cx="4573965" cy="3154616"/>
          </a:xfrm>
          <a:prstGeom prst="rect">
            <a:avLst/>
          </a:prstGeom>
        </p:spPr>
      </p:pic>
      <p:sp>
        <p:nvSpPr>
          <p:cNvPr id="3" name="Oval 2">
            <a:extLst>
              <a:ext uri="{FF2B5EF4-FFF2-40B4-BE49-F238E27FC236}">
                <a16:creationId xmlns:a16="http://schemas.microsoft.com/office/drawing/2014/main" id="{6DBD7D64-9831-A94F-F5F3-6BF581AE0C80}"/>
              </a:ext>
            </a:extLst>
          </p:cNvPr>
          <p:cNvSpPr/>
          <p:nvPr/>
        </p:nvSpPr>
        <p:spPr>
          <a:xfrm>
            <a:off x="1566040" y="3429000"/>
            <a:ext cx="2731639" cy="670034"/>
          </a:xfrm>
          <a:prstGeom prst="ellipse">
            <a:avLst/>
          </a:prstGeom>
          <a:solidFill>
            <a:schemeClr val="accent2">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4779C66-71F6-7910-CBED-917B35C1E540}"/>
              </a:ext>
            </a:extLst>
          </p:cNvPr>
          <p:cNvSpPr/>
          <p:nvPr/>
        </p:nvSpPr>
        <p:spPr>
          <a:xfrm>
            <a:off x="517869" y="5253446"/>
            <a:ext cx="2731639" cy="670034"/>
          </a:xfrm>
          <a:prstGeom prst="ellipse">
            <a:avLst/>
          </a:prstGeom>
          <a:solidFill>
            <a:schemeClr val="accent2">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17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9A9D35-0234-9107-2F82-ED2616E014A8}"/>
            </a:ext>
          </a:extLst>
        </p:cNvPr>
        <p:cNvGrpSpPr/>
        <p:nvPr/>
      </p:nvGrpSpPr>
      <p:grpSpPr>
        <a:xfrm>
          <a:off x="0" y="0"/>
          <a:ext cx="0" cy="0"/>
          <a:chOff x="0" y="0"/>
          <a:chExt cx="0" cy="0"/>
        </a:xfrm>
      </p:grpSpPr>
      <p:sp>
        <p:nvSpPr>
          <p:cNvPr id="46" name="Rectangle 45">
            <a:extLst>
              <a:ext uri="{FF2B5EF4-FFF2-40B4-BE49-F238E27FC236}">
                <a16:creationId xmlns:a16="http://schemas.microsoft.com/office/drawing/2014/main" id="{8340BEED-FED8-2F9A-B62A-51CC3AAE7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7618FD4-FFF7-2DB9-F43D-BC5FB7000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02E1B7-02D4-CBC1-530C-545D86B284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39358E2-F8F4-EBCA-110D-CCAB4525B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7B0B1620-56BA-0D51-872A-F2C45630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E04BA28F-8EE3-57C0-0AB6-80AF05FFA5F0}"/>
              </a:ext>
            </a:extLst>
          </p:cNvPr>
          <p:cNvSpPr>
            <a:spLocks noGrp="1"/>
          </p:cNvSpPr>
          <p:nvPr>
            <p:ph type="title"/>
          </p:nvPr>
        </p:nvSpPr>
        <p:spPr>
          <a:xfrm>
            <a:off x="521209" y="657369"/>
            <a:ext cx="11149874" cy="2331561"/>
          </a:xfrm>
        </p:spPr>
        <p:txBody>
          <a:bodyPr vert="horz" lIns="91440" tIns="45720" rIns="91440" bIns="45720" rtlCol="0" anchor="t">
            <a:noAutofit/>
          </a:bodyPr>
          <a:lstStyle/>
          <a:p>
            <a:pPr>
              <a:lnSpc>
                <a:spcPct val="90000"/>
              </a:lnSpc>
            </a:pPr>
            <a:r>
              <a:rPr lang="en-US" sz="2200" dirty="0">
                <a:latin typeface="Times New Roman" panose="02020603050405020304" pitchFamily="18" charset="0"/>
                <a:cs typeface="Times New Roman" panose="02020603050405020304" pitchFamily="18" charset="0"/>
              </a:rPr>
              <a:t>I</a:t>
            </a:r>
            <a:r>
              <a:rPr lang="en-US" sz="2200" dirty="0">
                <a:effectLst/>
                <a:latin typeface="Times New Roman" panose="02020603050405020304" pitchFamily="18" charset="0"/>
                <a:cs typeface="Times New Roman" panose="02020603050405020304" pitchFamily="18" charset="0"/>
              </a:rPr>
              <a:t>n 2020, Dark Woods were initially certified as a B Corp with a score of 99.6, making them one of the first certified B Corp coffee roasters in the UK. </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effectLst/>
                <a:latin typeface="Times New Roman" panose="02020603050405020304" pitchFamily="18" charset="0"/>
                <a:cs typeface="Times New Roman" panose="02020603050405020304" pitchFamily="18" charset="0"/>
              </a:rPr>
              <a:t>In 2021, they achieved an unverified score of 127.4. </a:t>
            </a:r>
            <a:br>
              <a:rPr lang="en-US" sz="2200" dirty="0">
                <a:effectLst/>
                <a:latin typeface="Times New Roman" panose="02020603050405020304" pitchFamily="18" charset="0"/>
                <a:cs typeface="Times New Roman" panose="02020603050405020304" pitchFamily="18" charset="0"/>
              </a:rPr>
            </a:br>
            <a:br>
              <a:rPr lang="en-US" sz="2200" dirty="0">
                <a:effectLst/>
                <a:latin typeface="Times New Roman" panose="02020603050405020304" pitchFamily="18" charset="0"/>
                <a:cs typeface="Times New Roman" panose="02020603050405020304" pitchFamily="18" charset="0"/>
              </a:rPr>
            </a:br>
            <a:r>
              <a:rPr lang="en-US" sz="2200" dirty="0">
                <a:effectLst/>
                <a:latin typeface="Times New Roman" panose="02020603050405020304" pitchFamily="18" charset="0"/>
                <a:cs typeface="Times New Roman" panose="02020603050405020304" pitchFamily="18" charset="0"/>
              </a:rPr>
              <a:t>In 2024, Dark Woods became one of the highest scoring coffee B Corps in the world</a:t>
            </a:r>
            <a:r>
              <a:rPr lang="en-US" sz="2200" dirty="0">
                <a:latin typeface="Times New Roman" panose="02020603050405020304" pitchFamily="18" charset="0"/>
                <a:cs typeface="Times New Roman" panose="02020603050405020304" pitchFamily="18" charset="0"/>
              </a:rPr>
              <a:t> with a score of 147.4</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As you can see, community constitutes the largest part of their score.</a:t>
            </a:r>
            <a:br>
              <a:rPr lang="en-US" sz="2200" dirty="0">
                <a:effectLst/>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pic>
        <p:nvPicPr>
          <p:cNvPr id="13" name="Picture 12" descr="A bag of food on a log&#10;&#10;Description automatically generated">
            <a:extLst>
              <a:ext uri="{FF2B5EF4-FFF2-40B4-BE49-F238E27FC236}">
                <a16:creationId xmlns:a16="http://schemas.microsoft.com/office/drawing/2014/main" id="{D98DF034-9196-22EB-6203-2BF420A252AF}"/>
              </a:ext>
            </a:extLst>
          </p:cNvPr>
          <p:cNvPicPr>
            <a:picLocks noChangeAspect="1"/>
          </p:cNvPicPr>
          <p:nvPr/>
        </p:nvPicPr>
        <p:blipFill>
          <a:blip r:embed="rId2"/>
          <a:srcRect l="1516" r="-2" b="-2"/>
          <a:stretch/>
        </p:blipFill>
        <p:spPr>
          <a:xfrm>
            <a:off x="6220442" y="3572690"/>
            <a:ext cx="5450641" cy="3154680"/>
          </a:xfrm>
          <a:prstGeom prst="rect">
            <a:avLst/>
          </a:prstGeom>
        </p:spPr>
      </p:pic>
      <p:sp>
        <p:nvSpPr>
          <p:cNvPr id="56" name="Freeform: Shape 55">
            <a:extLst>
              <a:ext uri="{FF2B5EF4-FFF2-40B4-BE49-F238E27FC236}">
                <a16:creationId xmlns:a16="http://schemas.microsoft.com/office/drawing/2014/main" id="{99D8CF3B-F762-D10B-F0B3-E36F4A3C3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screenshot of a survey&#10;&#10;Description automatically generated">
            <a:extLst>
              <a:ext uri="{FF2B5EF4-FFF2-40B4-BE49-F238E27FC236}">
                <a16:creationId xmlns:a16="http://schemas.microsoft.com/office/drawing/2014/main" id="{4201EECB-8CA7-6951-7C8C-715ECA7105DA}"/>
              </a:ext>
            </a:extLst>
          </p:cNvPr>
          <p:cNvPicPr>
            <a:picLocks noChangeAspect="1"/>
          </p:cNvPicPr>
          <p:nvPr/>
        </p:nvPicPr>
        <p:blipFill>
          <a:blip r:embed="rId3"/>
          <a:stretch>
            <a:fillRect/>
          </a:stretch>
        </p:blipFill>
        <p:spPr>
          <a:xfrm>
            <a:off x="690366" y="3572690"/>
            <a:ext cx="4573965" cy="3154616"/>
          </a:xfrm>
          <a:prstGeom prst="rect">
            <a:avLst/>
          </a:prstGeom>
        </p:spPr>
      </p:pic>
      <p:pic>
        <p:nvPicPr>
          <p:cNvPr id="5" name="Picture 4" descr="A pen and a paper with text&#10;&#10;Description automatically generated">
            <a:extLst>
              <a:ext uri="{FF2B5EF4-FFF2-40B4-BE49-F238E27FC236}">
                <a16:creationId xmlns:a16="http://schemas.microsoft.com/office/drawing/2014/main" id="{45425CB1-A8CE-CA6A-C272-F2373C3E4642}"/>
              </a:ext>
            </a:extLst>
          </p:cNvPr>
          <p:cNvPicPr>
            <a:picLocks noChangeAspect="1"/>
          </p:cNvPicPr>
          <p:nvPr/>
        </p:nvPicPr>
        <p:blipFill>
          <a:blip r:embed="rId4"/>
          <a:stretch>
            <a:fillRect/>
          </a:stretch>
        </p:blipFill>
        <p:spPr>
          <a:xfrm>
            <a:off x="5638151" y="3572689"/>
            <a:ext cx="6128966" cy="3154615"/>
          </a:xfrm>
          <a:prstGeom prst="rect">
            <a:avLst/>
          </a:prstGeom>
        </p:spPr>
      </p:pic>
      <p:sp>
        <p:nvSpPr>
          <p:cNvPr id="3" name="Oval 2">
            <a:extLst>
              <a:ext uri="{FF2B5EF4-FFF2-40B4-BE49-F238E27FC236}">
                <a16:creationId xmlns:a16="http://schemas.microsoft.com/office/drawing/2014/main" id="{E6EAF3A5-8863-E4EF-A984-02172BE2F618}"/>
              </a:ext>
            </a:extLst>
          </p:cNvPr>
          <p:cNvSpPr/>
          <p:nvPr/>
        </p:nvSpPr>
        <p:spPr>
          <a:xfrm>
            <a:off x="1566040" y="3429000"/>
            <a:ext cx="2731639" cy="670034"/>
          </a:xfrm>
          <a:prstGeom prst="ellipse">
            <a:avLst/>
          </a:prstGeom>
          <a:solidFill>
            <a:schemeClr val="accent2">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1258B58-FEE6-3B05-7201-AE53C70C9E6C}"/>
              </a:ext>
            </a:extLst>
          </p:cNvPr>
          <p:cNvSpPr/>
          <p:nvPr/>
        </p:nvSpPr>
        <p:spPr>
          <a:xfrm>
            <a:off x="517869" y="5253446"/>
            <a:ext cx="2731639" cy="670034"/>
          </a:xfrm>
          <a:prstGeom prst="ellipse">
            <a:avLst/>
          </a:prstGeom>
          <a:solidFill>
            <a:schemeClr val="accent2">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750313A-1673-EC6C-69CB-26EC1A7603D0}"/>
              </a:ext>
            </a:extLst>
          </p:cNvPr>
          <p:cNvSpPr/>
          <p:nvPr/>
        </p:nvSpPr>
        <p:spPr>
          <a:xfrm>
            <a:off x="7051819" y="5248012"/>
            <a:ext cx="2731639" cy="670034"/>
          </a:xfrm>
          <a:prstGeom prst="ellipse">
            <a:avLst/>
          </a:prstGeom>
          <a:solidFill>
            <a:schemeClr val="accent2">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76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ag of food on a log&#10;&#10;Description automatically generated">
            <a:extLst>
              <a:ext uri="{FF2B5EF4-FFF2-40B4-BE49-F238E27FC236}">
                <a16:creationId xmlns:a16="http://schemas.microsoft.com/office/drawing/2014/main" id="{DCA56ACF-2FE6-9141-4418-314D61509B01}"/>
              </a:ext>
            </a:extLst>
          </p:cNvPr>
          <p:cNvPicPr>
            <a:picLocks noChangeAspect="1"/>
          </p:cNvPicPr>
          <p:nvPr/>
        </p:nvPicPr>
        <p:blipFill>
          <a:blip r:embed="rId2"/>
          <a:srcRect r="-1" b="1290"/>
          <a:stretch/>
        </p:blipFill>
        <p:spPr>
          <a:xfrm>
            <a:off x="20" y="10"/>
            <a:ext cx="12188932" cy="6857990"/>
          </a:xfrm>
          <a:prstGeom prst="rect">
            <a:avLst/>
          </a:prstGeom>
        </p:spPr>
      </p:pic>
    </p:spTree>
    <p:extLst>
      <p:ext uri="{BB962C8B-B14F-4D97-AF65-F5344CB8AC3E}">
        <p14:creationId xmlns:p14="http://schemas.microsoft.com/office/powerpoint/2010/main" val="15097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082E5AA-6E5F-4FCC-8C41-11E32F833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3A5A660-6194-8BFD-0464-DC1573724CA6}"/>
              </a:ext>
            </a:extLst>
          </p:cNvPr>
          <p:cNvSpPr txBox="1"/>
          <p:nvPr/>
        </p:nvSpPr>
        <p:spPr>
          <a:xfrm>
            <a:off x="705041" y="912414"/>
            <a:ext cx="5375763" cy="245284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dirty="0">
                <a:latin typeface="Times New Roman" panose="02020603050405020304" pitchFamily="18" charset="0"/>
                <a:ea typeface="+mj-ea"/>
                <a:cs typeface="Times New Roman" panose="02020603050405020304" pitchFamily="18" charset="0"/>
              </a:rPr>
              <a:t>As researchers, we were interested in what motivated an already hugely successful coffee roaster to become a certified B Corp? </a:t>
            </a:r>
          </a:p>
        </p:txBody>
      </p:sp>
      <p:sp>
        <p:nvSpPr>
          <p:cNvPr id="21" name="Rectangle 20">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1650"/>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descr="A yellow bag on a log&#10;&#10;Description automatically generated">
            <a:extLst>
              <a:ext uri="{FF2B5EF4-FFF2-40B4-BE49-F238E27FC236}">
                <a16:creationId xmlns:a16="http://schemas.microsoft.com/office/drawing/2014/main" id="{41E3B0D9-5B3D-49F7-6CF0-9D14C4933996}"/>
              </a:ext>
            </a:extLst>
          </p:cNvPr>
          <p:cNvPicPr>
            <a:picLocks noGrp="1" noChangeAspect="1"/>
          </p:cNvPicPr>
          <p:nvPr>
            <p:ph idx="1"/>
          </p:nvPr>
        </p:nvPicPr>
        <p:blipFill>
          <a:blip r:embed="rId2"/>
          <a:srcRect t="3959" r="1" b="1"/>
          <a:stretch/>
        </p:blipFill>
        <p:spPr>
          <a:xfrm>
            <a:off x="6876897" y="764751"/>
            <a:ext cx="4610062" cy="2502527"/>
          </a:xfrm>
          <a:prstGeom prst="rect">
            <a:avLst/>
          </a:prstGeom>
        </p:spPr>
      </p:pic>
      <p:pic>
        <p:nvPicPr>
          <p:cNvPr id="2" name="Picture 1" descr="A cup of coffee and a bag of coffee&#10;&#10;Description automatically generated">
            <a:extLst>
              <a:ext uri="{FF2B5EF4-FFF2-40B4-BE49-F238E27FC236}">
                <a16:creationId xmlns:a16="http://schemas.microsoft.com/office/drawing/2014/main" id="{499DCC56-932B-3627-F1AA-A80C5769ABB9}"/>
              </a:ext>
            </a:extLst>
          </p:cNvPr>
          <p:cNvPicPr>
            <a:picLocks noChangeAspect="1"/>
          </p:cNvPicPr>
          <p:nvPr/>
        </p:nvPicPr>
        <p:blipFill>
          <a:blip r:embed="rId3"/>
          <a:stretch>
            <a:fillRect/>
          </a:stretch>
        </p:blipFill>
        <p:spPr>
          <a:xfrm>
            <a:off x="6876897" y="3492746"/>
            <a:ext cx="4610062" cy="3134842"/>
          </a:xfrm>
          <a:prstGeom prst="rect">
            <a:avLst/>
          </a:prstGeom>
        </p:spPr>
      </p:pic>
      <p:pic>
        <p:nvPicPr>
          <p:cNvPr id="3" name="Picture 2" descr="A bag of food on a log&#10;&#10;Description automatically generated">
            <a:extLst>
              <a:ext uri="{FF2B5EF4-FFF2-40B4-BE49-F238E27FC236}">
                <a16:creationId xmlns:a16="http://schemas.microsoft.com/office/drawing/2014/main" id="{A3385DA0-F87E-6E13-9242-EDEAA0E51A70}"/>
              </a:ext>
            </a:extLst>
          </p:cNvPr>
          <p:cNvPicPr>
            <a:picLocks noChangeAspect="1"/>
          </p:cNvPicPr>
          <p:nvPr/>
        </p:nvPicPr>
        <p:blipFill>
          <a:blip r:embed="rId4"/>
          <a:srcRect l="1516" r="-2" b="-2"/>
          <a:stretch/>
        </p:blipFill>
        <p:spPr>
          <a:xfrm>
            <a:off x="705041" y="3492746"/>
            <a:ext cx="5375763" cy="3111343"/>
          </a:xfrm>
          <a:prstGeom prst="rect">
            <a:avLst/>
          </a:prstGeom>
        </p:spPr>
      </p:pic>
    </p:spTree>
    <p:extLst>
      <p:ext uri="{BB962C8B-B14F-4D97-AF65-F5344CB8AC3E}">
        <p14:creationId xmlns:p14="http://schemas.microsoft.com/office/powerpoint/2010/main" val="385135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42F6E-E181-25A7-86A3-969AA2642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4875B-D357-B631-5FB3-5B0362FC91BB}"/>
              </a:ext>
            </a:extLst>
          </p:cNvPr>
          <p:cNvSpPr>
            <a:spLocks noGrp="1"/>
          </p:cNvSpPr>
          <p:nvPr>
            <p:ph type="title"/>
          </p:nvPr>
        </p:nvSpPr>
        <p:spPr>
          <a:xfrm>
            <a:off x="508631" y="986598"/>
            <a:ext cx="7080890" cy="4884804"/>
          </a:xfrm>
        </p:spPr>
        <p:txBody>
          <a:bodyPr>
            <a:noAutofit/>
          </a:bodyPr>
          <a:lstStyle/>
          <a:p>
            <a:r>
              <a:rPr lang="en-GB" sz="3600" dirty="0">
                <a:solidFill>
                  <a:srgbClr val="000000"/>
                </a:solidFill>
                <a:effectLst/>
                <a:latin typeface="Times New Roman" panose="02020603050405020304" pitchFamily="18" charset="0"/>
              </a:rPr>
              <a:t>I have no doubt that, if we focussed solely on maximising profit, we would be much wealthier than we are – we would be using cheap beans, cheap packaging and pay low wages. We would simply shout about green messaging like many others do, but focus on making as much money as we can. We didn’t do that, and we still don’t do that. </a:t>
            </a:r>
          </a:p>
        </p:txBody>
      </p:sp>
      <p:pic>
        <p:nvPicPr>
          <p:cNvPr id="4" name="Picture 3">
            <a:extLst>
              <a:ext uri="{FF2B5EF4-FFF2-40B4-BE49-F238E27FC236}">
                <a16:creationId xmlns:a16="http://schemas.microsoft.com/office/drawing/2014/main" id="{ADC5A336-6767-8359-F5F7-868A27156CD5}"/>
              </a:ext>
            </a:extLst>
          </p:cNvPr>
          <p:cNvPicPr>
            <a:picLocks noChangeAspect="1"/>
          </p:cNvPicPr>
          <p:nvPr/>
        </p:nvPicPr>
        <p:blipFill>
          <a:blip r:embed="rId2"/>
          <a:stretch>
            <a:fillRect/>
          </a:stretch>
        </p:blipFill>
        <p:spPr>
          <a:xfrm>
            <a:off x="7721156" y="668863"/>
            <a:ext cx="4074604" cy="5955713"/>
          </a:xfrm>
          <a:prstGeom prst="rect">
            <a:avLst/>
          </a:prstGeom>
        </p:spPr>
      </p:pic>
    </p:spTree>
    <p:extLst>
      <p:ext uri="{BB962C8B-B14F-4D97-AF65-F5344CB8AC3E}">
        <p14:creationId xmlns:p14="http://schemas.microsoft.com/office/powerpoint/2010/main" val="22672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71640-ACC1-B4C1-26A0-9C33D103B26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E087519-A92A-908C-9B36-76A4C847358F}"/>
              </a:ext>
            </a:extLst>
          </p:cNvPr>
          <p:cNvSpPr txBox="1">
            <a:spLocks/>
          </p:cNvSpPr>
          <p:nvPr/>
        </p:nvSpPr>
        <p:spPr>
          <a:xfrm>
            <a:off x="4671684" y="838680"/>
            <a:ext cx="7520316" cy="2720949"/>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r>
              <a:rPr lang="en-GB" sz="3400" dirty="0">
                <a:solidFill>
                  <a:srgbClr val="000000"/>
                </a:solidFill>
                <a:latin typeface="Times New Roman" panose="02020603050405020304" pitchFamily="18" charset="0"/>
              </a:rPr>
              <a:t>We have the kind of Dark Woods way of doing things, but we haven't really articulated in a couple of sentences what that means. But we look at everything we do and just say that isn't how we do things </a:t>
            </a:r>
            <a:r>
              <a:rPr lang="en-GB" sz="3400" i="1" dirty="0">
                <a:solidFill>
                  <a:srgbClr val="000000"/>
                </a:solidFill>
                <a:latin typeface="Times New Roman" panose="02020603050405020304" pitchFamily="18" charset="0"/>
              </a:rPr>
              <a:t>or</a:t>
            </a:r>
            <a:r>
              <a:rPr lang="en-GB" sz="3400" dirty="0">
                <a:solidFill>
                  <a:srgbClr val="000000"/>
                </a:solidFill>
                <a:latin typeface="Times New Roman" panose="02020603050405020304" pitchFamily="18" charset="0"/>
              </a:rPr>
              <a:t> that is how we do things. I couldn't tell you what that means. But it isn't just about the way we buy coffee. It’s about the packaging. It's about the way we pay, it’s about all kinds of things…</a:t>
            </a:r>
          </a:p>
        </p:txBody>
      </p:sp>
      <p:pic>
        <p:nvPicPr>
          <p:cNvPr id="2" name="Picture 1">
            <a:extLst>
              <a:ext uri="{FF2B5EF4-FFF2-40B4-BE49-F238E27FC236}">
                <a16:creationId xmlns:a16="http://schemas.microsoft.com/office/drawing/2014/main" id="{F525C478-DF46-784F-C377-9F3B5C843904}"/>
              </a:ext>
            </a:extLst>
          </p:cNvPr>
          <p:cNvPicPr>
            <a:picLocks noChangeAspect="1"/>
          </p:cNvPicPr>
          <p:nvPr/>
        </p:nvPicPr>
        <p:blipFill>
          <a:blip r:embed="rId2"/>
          <a:stretch>
            <a:fillRect/>
          </a:stretch>
        </p:blipFill>
        <p:spPr>
          <a:xfrm>
            <a:off x="359731" y="581772"/>
            <a:ext cx="4074604" cy="5955713"/>
          </a:xfrm>
          <a:prstGeom prst="rect">
            <a:avLst/>
          </a:prstGeom>
        </p:spPr>
      </p:pic>
    </p:spTree>
    <p:extLst>
      <p:ext uri="{BB962C8B-B14F-4D97-AF65-F5344CB8AC3E}">
        <p14:creationId xmlns:p14="http://schemas.microsoft.com/office/powerpoint/2010/main" val="371270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4" descr="A text on a white background&#10;&#10;Description automatically generated">
            <a:extLst>
              <a:ext uri="{FF2B5EF4-FFF2-40B4-BE49-F238E27FC236}">
                <a16:creationId xmlns:a16="http://schemas.microsoft.com/office/drawing/2014/main" id="{B2A65689-5DD8-C0BD-35C8-6A88223DC042}"/>
              </a:ext>
            </a:extLst>
          </p:cNvPr>
          <p:cNvPicPr>
            <a:picLocks noGrp="1" noChangeAspect="1"/>
          </p:cNvPicPr>
          <p:nvPr>
            <p:ph idx="1"/>
          </p:nvPr>
        </p:nvPicPr>
        <p:blipFill>
          <a:blip r:embed="rId2"/>
          <a:stretch>
            <a:fillRect/>
          </a:stretch>
        </p:blipFill>
        <p:spPr>
          <a:xfrm>
            <a:off x="517869" y="1251012"/>
            <a:ext cx="5021184" cy="3301428"/>
          </a:xfrm>
          <a:prstGeom prst="rect">
            <a:avLst/>
          </a:prstGeom>
        </p:spPr>
      </p:pic>
      <p:pic>
        <p:nvPicPr>
          <p:cNvPr id="13" name="Picture 12" descr="A bag of food on a log&#10;&#10;Description automatically generated">
            <a:extLst>
              <a:ext uri="{FF2B5EF4-FFF2-40B4-BE49-F238E27FC236}">
                <a16:creationId xmlns:a16="http://schemas.microsoft.com/office/drawing/2014/main" id="{3E1A2DAD-CB24-043F-F54A-5D3A8D7378F5}"/>
              </a:ext>
            </a:extLst>
          </p:cNvPr>
          <p:cNvPicPr>
            <a:picLocks noChangeAspect="1"/>
          </p:cNvPicPr>
          <p:nvPr/>
        </p:nvPicPr>
        <p:blipFill>
          <a:blip r:embed="rId3"/>
          <a:srcRect r="-1" b="1290"/>
          <a:stretch/>
        </p:blipFill>
        <p:spPr>
          <a:xfrm>
            <a:off x="5803347" y="1251012"/>
            <a:ext cx="5867735" cy="3301428"/>
          </a:xfrm>
          <a:prstGeom prst="rect">
            <a:avLst/>
          </a:prstGeom>
        </p:spPr>
      </p:pic>
      <p:sp>
        <p:nvSpPr>
          <p:cNvPr id="28" name="Freeform: Shape 27">
            <a:extLst>
              <a:ext uri="{FF2B5EF4-FFF2-40B4-BE49-F238E27FC236}">
                <a16:creationId xmlns:a16="http://schemas.microsoft.com/office/drawing/2014/main" id="{DCC11005-BC53-5976-9587-FB0B62EF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04C1E68E-2F7F-8479-26F7-FED6892E5A3A}"/>
              </a:ext>
            </a:extLst>
          </p:cNvPr>
          <p:cNvPicPr>
            <a:picLocks noChangeAspect="1"/>
          </p:cNvPicPr>
          <p:nvPr/>
        </p:nvPicPr>
        <p:blipFill>
          <a:blip r:embed="rId4"/>
          <a:stretch>
            <a:fillRect/>
          </a:stretch>
        </p:blipFill>
        <p:spPr>
          <a:xfrm>
            <a:off x="5760963" y="4626905"/>
            <a:ext cx="2495005" cy="1765216"/>
          </a:xfrm>
          <a:prstGeom prst="rect">
            <a:avLst/>
          </a:prstGeom>
        </p:spPr>
      </p:pic>
      <p:pic>
        <p:nvPicPr>
          <p:cNvPr id="15" name="Picture 14" descr="A logo with a flower&#10;&#10;Description automatically generated">
            <a:extLst>
              <a:ext uri="{FF2B5EF4-FFF2-40B4-BE49-F238E27FC236}">
                <a16:creationId xmlns:a16="http://schemas.microsoft.com/office/drawing/2014/main" id="{83EE3676-05C9-F85F-3AC7-009025F4B5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2601" y="4955655"/>
            <a:ext cx="2646452" cy="1499124"/>
          </a:xfrm>
          <a:prstGeom prst="rect">
            <a:avLst/>
          </a:prstGeom>
        </p:spPr>
      </p:pic>
    </p:spTree>
    <p:extLst>
      <p:ext uri="{BB962C8B-B14F-4D97-AF65-F5344CB8AC3E}">
        <p14:creationId xmlns:p14="http://schemas.microsoft.com/office/powerpoint/2010/main" val="3123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Content Placeholder 4" descr="People sitting on benches outside a building&#10;&#10;Description automatically generated">
            <a:extLst>
              <a:ext uri="{FF2B5EF4-FFF2-40B4-BE49-F238E27FC236}">
                <a16:creationId xmlns:a16="http://schemas.microsoft.com/office/drawing/2014/main" id="{AC2B215E-ABCE-497C-B676-7DD3C9E0AD36}"/>
              </a:ext>
            </a:extLst>
          </p:cNvPr>
          <p:cNvPicPr>
            <a:picLocks noChangeAspect="1"/>
          </p:cNvPicPr>
          <p:nvPr/>
        </p:nvPicPr>
        <p:blipFill>
          <a:blip r:embed="rId2"/>
          <a:srcRect l="3030" r="15676" b="3"/>
          <a:stretch/>
        </p:blipFill>
        <p:spPr>
          <a:xfrm>
            <a:off x="5958018" y="508090"/>
            <a:ext cx="5709726" cy="5846989"/>
          </a:xfrm>
          <a:prstGeom prst="rect">
            <a:avLst/>
          </a:prstGeom>
        </p:spPr>
      </p:pic>
      <p:sp>
        <p:nvSpPr>
          <p:cNvPr id="9" name="Content Placeholder 8">
            <a:extLst>
              <a:ext uri="{FF2B5EF4-FFF2-40B4-BE49-F238E27FC236}">
                <a16:creationId xmlns:a16="http://schemas.microsoft.com/office/drawing/2014/main" id="{DC841F58-C9F7-0E37-34E7-AC994D03678A}"/>
              </a:ext>
            </a:extLst>
          </p:cNvPr>
          <p:cNvSpPr>
            <a:spLocks noGrp="1"/>
          </p:cNvSpPr>
          <p:nvPr>
            <p:ph idx="1"/>
          </p:nvPr>
        </p:nvSpPr>
        <p:spPr>
          <a:xfrm>
            <a:off x="524256" y="1012972"/>
            <a:ext cx="5164912" cy="4832049"/>
          </a:xfrm>
        </p:spPr>
        <p:txBody>
          <a:bodyPr>
            <a:noAutofit/>
          </a:bodyPr>
          <a:lstStyle/>
          <a:p>
            <a:r>
              <a:rPr lang="en-GB" sz="3800" b="1" kern="0" dirty="0">
                <a:effectLst/>
                <a:latin typeface="Times New Roman" panose="02020603050405020304" pitchFamily="18" charset="0"/>
                <a:ea typeface="Times New Roman" panose="02020603050405020304" pitchFamily="18" charset="0"/>
                <a:cs typeface="Times New Roman" panose="02020603050405020304" pitchFamily="18" charset="0"/>
              </a:rPr>
              <a:t>Set up a decade ago, Dark Woods is a speciality coffee roaster, Barista school, and pop-up café located in a refurbished Victorian textile mill in the West Yorkshire Pennines. </a:t>
            </a:r>
          </a:p>
        </p:txBody>
      </p:sp>
      <p:sp>
        <p:nvSpPr>
          <p:cNvPr id="19" name="Rectangle 18">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30527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group of people working on coffee&#10;&#10;Description automatically generated">
            <a:extLst>
              <a:ext uri="{FF2B5EF4-FFF2-40B4-BE49-F238E27FC236}">
                <a16:creationId xmlns:a16="http://schemas.microsoft.com/office/drawing/2014/main" id="{E38A2577-5A71-FE61-6018-043AD67304CD}"/>
              </a:ext>
            </a:extLst>
          </p:cNvPr>
          <p:cNvPicPr>
            <a:picLocks noGrp="1" noChangeAspect="1"/>
          </p:cNvPicPr>
          <p:nvPr>
            <p:ph idx="1"/>
          </p:nvPr>
        </p:nvPicPr>
        <p:blipFill>
          <a:blip r:embed="rId2"/>
          <a:srcRect t="2149" r="-1" b="-1"/>
          <a:stretch/>
        </p:blipFill>
        <p:spPr>
          <a:xfrm>
            <a:off x="20" y="10"/>
            <a:ext cx="12188932" cy="6857990"/>
          </a:xfrm>
          <a:prstGeom prst="rect">
            <a:avLst/>
          </a:prstGeom>
        </p:spPr>
      </p:pic>
    </p:spTree>
    <p:extLst>
      <p:ext uri="{BB962C8B-B14F-4D97-AF65-F5344CB8AC3E}">
        <p14:creationId xmlns:p14="http://schemas.microsoft.com/office/powerpoint/2010/main" val="215454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3CB7-13E9-1ED5-21C8-6F8BC4755C98}"/>
              </a:ext>
            </a:extLst>
          </p:cNvPr>
          <p:cNvSpPr>
            <a:spLocks noGrp="1"/>
          </p:cNvSpPr>
          <p:nvPr>
            <p:ph type="title"/>
          </p:nvPr>
        </p:nvSpPr>
        <p:spPr>
          <a:xfrm>
            <a:off x="521693" y="1756174"/>
            <a:ext cx="11148613" cy="3593592"/>
          </a:xfrm>
        </p:spPr>
        <p:txBody>
          <a:bodyPr>
            <a:noAutofit/>
          </a:bodyPr>
          <a:lstStyle/>
          <a:p>
            <a:r>
              <a:rPr lang="en-GB" sz="3600" dirty="0">
                <a:solidFill>
                  <a:srgbClr val="000000"/>
                </a:solidFill>
                <a:effectLst/>
                <a:latin typeface="Times New Roman" panose="02020603050405020304" pitchFamily="18" charset="0"/>
                <a:cs typeface="Times New Roman" panose="02020603050405020304" pitchFamily="18" charset="0"/>
              </a:rPr>
              <a:t>It is important… to know as much about the producers as we can. Who they are, how they operate, the standards they work to, the way they treat workers and their local environment. We will not knowingly buy from a producer who we think operates in a way which is harmful to their local community or environment. </a:t>
            </a:r>
          </a:p>
        </p:txBody>
      </p:sp>
    </p:spTree>
    <p:extLst>
      <p:ext uri="{BB962C8B-B14F-4D97-AF65-F5344CB8AC3E}">
        <p14:creationId xmlns:p14="http://schemas.microsoft.com/office/powerpoint/2010/main" val="158656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CD7F9EC8-0E2C-4023-9DD1-73BEF6B80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C72CF3-C0D5-F02B-8D99-1D8906AA02FC}"/>
              </a:ext>
            </a:extLst>
          </p:cNvPr>
          <p:cNvSpPr>
            <a:spLocks noGrp="1"/>
          </p:cNvSpPr>
          <p:nvPr>
            <p:ph type="title"/>
          </p:nvPr>
        </p:nvSpPr>
        <p:spPr>
          <a:xfrm>
            <a:off x="521208" y="978408"/>
            <a:ext cx="11071697" cy="1386996"/>
          </a:xfrm>
        </p:spPr>
        <p:txBody>
          <a:bodyPr vert="horz" lIns="91440" tIns="45720" rIns="91440" bIns="45720" rtlCol="0" anchor="t">
            <a:normAutofit/>
          </a:bodyPr>
          <a:lstStyle/>
          <a:p>
            <a:pPr algn="ctr">
              <a:lnSpc>
                <a:spcPct val="90000"/>
              </a:lnSpc>
            </a:pPr>
            <a:r>
              <a:rPr lang="en-US" sz="4000" dirty="0">
                <a:effectLst/>
                <a:latin typeface="Times New Roman" panose="02020603050405020304" pitchFamily="18" charset="0"/>
                <a:cs typeface="Times New Roman" panose="02020603050405020304" pitchFamily="18" charset="0"/>
              </a:rPr>
              <a:t>Strengthening global coffee growing communities</a:t>
            </a:r>
            <a:br>
              <a:rPr lang="en-US" sz="4000" dirty="0">
                <a:effectLst/>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pic>
        <p:nvPicPr>
          <p:cNvPr id="7" name="Picture 6" descr="A cup of coffee and a bag of coffee&#10;&#10;Description automatically generated">
            <a:extLst>
              <a:ext uri="{FF2B5EF4-FFF2-40B4-BE49-F238E27FC236}">
                <a16:creationId xmlns:a16="http://schemas.microsoft.com/office/drawing/2014/main" id="{C53559FF-3D4F-11D7-46DF-08F9071AEC6E}"/>
              </a:ext>
            </a:extLst>
          </p:cNvPr>
          <p:cNvPicPr>
            <a:picLocks noChangeAspect="1"/>
          </p:cNvPicPr>
          <p:nvPr/>
        </p:nvPicPr>
        <p:blipFill>
          <a:blip r:embed="rId2"/>
          <a:stretch>
            <a:fillRect/>
          </a:stretch>
        </p:blipFill>
        <p:spPr>
          <a:xfrm>
            <a:off x="6477802" y="1901978"/>
            <a:ext cx="5115103" cy="3478270"/>
          </a:xfrm>
          <a:prstGeom prst="rect">
            <a:avLst/>
          </a:prstGeom>
        </p:spPr>
      </p:pic>
      <p:pic>
        <p:nvPicPr>
          <p:cNvPr id="5" name="Content Placeholder 4" descr="A building with a stone wall and grass&#10;&#10;Description automatically generated">
            <a:extLst>
              <a:ext uri="{FF2B5EF4-FFF2-40B4-BE49-F238E27FC236}">
                <a16:creationId xmlns:a16="http://schemas.microsoft.com/office/drawing/2014/main" id="{C6C5553F-A7F3-9225-57A2-68259BBBC764}"/>
              </a:ext>
            </a:extLst>
          </p:cNvPr>
          <p:cNvPicPr>
            <a:picLocks noGrp="1" noChangeAspect="1"/>
          </p:cNvPicPr>
          <p:nvPr>
            <p:ph idx="1"/>
          </p:nvPr>
        </p:nvPicPr>
        <p:blipFill>
          <a:blip r:embed="rId3"/>
          <a:stretch>
            <a:fillRect/>
          </a:stretch>
        </p:blipFill>
        <p:spPr>
          <a:xfrm>
            <a:off x="517868" y="1901978"/>
            <a:ext cx="5515396" cy="3474698"/>
          </a:xfrm>
          <a:prstGeom prst="rect">
            <a:avLst/>
          </a:prstGeom>
        </p:spPr>
      </p:pic>
      <p:sp>
        <p:nvSpPr>
          <p:cNvPr id="35" name="Freeform: Shape 34">
            <a:extLst>
              <a:ext uri="{FF2B5EF4-FFF2-40B4-BE49-F238E27FC236}">
                <a16:creationId xmlns:a16="http://schemas.microsoft.com/office/drawing/2014/main" id="{DD646702-1788-B97D-918B-46834CD1E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6B4FCA5-23FA-C759-8E23-68410B3505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3EEB2F42-DE3F-8EC1-F8B1-65150A41C549}"/>
              </a:ext>
            </a:extLst>
          </p:cNvPr>
          <p:cNvSpPr txBox="1"/>
          <p:nvPr/>
        </p:nvSpPr>
        <p:spPr>
          <a:xfrm>
            <a:off x="-1" y="5637740"/>
            <a:ext cx="12188951" cy="538609"/>
          </a:xfrm>
          <a:prstGeom prst="rect">
            <a:avLst/>
          </a:prstGeom>
          <a:noFill/>
        </p:spPr>
        <p:txBody>
          <a:bodyPr wrap="square" rtlCol="0">
            <a:spAutoFit/>
          </a:bodyPr>
          <a:lstStyle/>
          <a:p>
            <a:pPr algn="ctr"/>
            <a:r>
              <a:rPr lang="en-US" sz="2900" b="1" dirty="0">
                <a:latin typeface="Times New Roman" panose="02020603050405020304" pitchFamily="18" charset="0"/>
                <a:cs typeface="Times New Roman" panose="02020603050405020304" pitchFamily="18" charset="0"/>
              </a:rPr>
              <a:t>Building strong relationships is at the heart of everything Dark Woods do!</a:t>
            </a:r>
          </a:p>
        </p:txBody>
      </p:sp>
    </p:spTree>
    <p:extLst>
      <p:ext uri="{BB962C8B-B14F-4D97-AF65-F5344CB8AC3E}">
        <p14:creationId xmlns:p14="http://schemas.microsoft.com/office/powerpoint/2010/main" val="406364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32318-6A9E-A41C-1653-2EFD310E0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A7291-BD5A-2953-C498-2486080A586D}"/>
              </a:ext>
            </a:extLst>
          </p:cNvPr>
          <p:cNvSpPr>
            <a:spLocks noGrp="1"/>
          </p:cNvSpPr>
          <p:nvPr>
            <p:ph type="title"/>
          </p:nvPr>
        </p:nvSpPr>
        <p:spPr>
          <a:xfrm>
            <a:off x="521693" y="1356780"/>
            <a:ext cx="11148613" cy="4870457"/>
          </a:xfrm>
        </p:spPr>
        <p:txBody>
          <a:bodyPr>
            <a:noAutofit/>
          </a:bodyPr>
          <a:lstStyle/>
          <a:p>
            <a:r>
              <a:rPr lang="en-GB" sz="3600" dirty="0">
                <a:solidFill>
                  <a:srgbClr val="000000"/>
                </a:solidFill>
                <a:effectLst/>
                <a:latin typeface="Times New Roman" panose="02020603050405020304" pitchFamily="18" charset="0"/>
                <a:cs typeface="Times New Roman" panose="02020603050405020304" pitchFamily="18" charset="0"/>
              </a:rPr>
              <a:t>One of the reasons that we do so well with a lot of the awards is because we get access to stuff that other people just don't get access to. And the reason we get that is because we've worked really hard on building strong relationships and friendships actually with… a lot of producers, which means… they send us stuff that they don’t send anybody else. And then we end up winning awards with it because it's so good.</a:t>
            </a:r>
            <a:br>
              <a:rPr lang="en-GB" sz="3600" dirty="0">
                <a:solidFill>
                  <a:srgbClr val="000000"/>
                </a:solidFill>
                <a:effectLst/>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61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4FC6368-7439-814E-1B74-451E98216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rown brochure with a map&#10;&#10;Description automatically generated">
            <a:extLst>
              <a:ext uri="{FF2B5EF4-FFF2-40B4-BE49-F238E27FC236}">
                <a16:creationId xmlns:a16="http://schemas.microsoft.com/office/drawing/2014/main" id="{55792F6C-F78A-F24B-A3A7-E6A8A89A1DCD}"/>
              </a:ext>
            </a:extLst>
          </p:cNvPr>
          <p:cNvPicPr>
            <a:picLocks noChangeAspect="1"/>
          </p:cNvPicPr>
          <p:nvPr/>
        </p:nvPicPr>
        <p:blipFill>
          <a:blip r:embed="rId2"/>
          <a:stretch>
            <a:fillRect/>
          </a:stretch>
        </p:blipFill>
        <p:spPr>
          <a:xfrm>
            <a:off x="3955585" y="737307"/>
            <a:ext cx="7772400" cy="4039674"/>
          </a:xfrm>
          <a:prstGeom prst="rect">
            <a:avLst/>
          </a:prstGeom>
        </p:spPr>
      </p:pic>
      <p:pic>
        <p:nvPicPr>
          <p:cNvPr id="18" name="Picture 17" descr="A person holding a phone&#10;&#10;Description automatically generated">
            <a:extLst>
              <a:ext uri="{FF2B5EF4-FFF2-40B4-BE49-F238E27FC236}">
                <a16:creationId xmlns:a16="http://schemas.microsoft.com/office/drawing/2014/main" id="{FC10F970-87A2-EE2C-8BD0-FE1A9842179A}"/>
              </a:ext>
            </a:extLst>
          </p:cNvPr>
          <p:cNvPicPr>
            <a:picLocks noChangeAspect="1"/>
          </p:cNvPicPr>
          <p:nvPr/>
        </p:nvPicPr>
        <p:blipFill>
          <a:blip r:embed="rId3"/>
          <a:stretch>
            <a:fillRect/>
          </a:stretch>
        </p:blipFill>
        <p:spPr>
          <a:xfrm>
            <a:off x="517868" y="737307"/>
            <a:ext cx="7040371" cy="5612603"/>
          </a:xfrm>
          <a:prstGeom prst="rect">
            <a:avLst/>
          </a:prstGeom>
        </p:spPr>
      </p:pic>
      <p:sp>
        <p:nvSpPr>
          <p:cNvPr id="2" name="TextBox 1">
            <a:extLst>
              <a:ext uri="{FF2B5EF4-FFF2-40B4-BE49-F238E27FC236}">
                <a16:creationId xmlns:a16="http://schemas.microsoft.com/office/drawing/2014/main" id="{D2496C3F-27BB-AE5A-E0D1-77EC32513752}"/>
              </a:ext>
            </a:extLst>
          </p:cNvPr>
          <p:cNvSpPr txBox="1"/>
          <p:nvPr/>
        </p:nvSpPr>
        <p:spPr>
          <a:xfrm>
            <a:off x="7558239" y="4686283"/>
            <a:ext cx="4246180" cy="1754326"/>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Relationship building is key to everything Dark Woods do!</a:t>
            </a:r>
          </a:p>
        </p:txBody>
      </p:sp>
    </p:spTree>
    <p:extLst>
      <p:ext uri="{BB962C8B-B14F-4D97-AF65-F5344CB8AC3E}">
        <p14:creationId xmlns:p14="http://schemas.microsoft.com/office/powerpoint/2010/main" val="36192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in a tree&#10;&#10;Description automatically generated">
            <a:extLst>
              <a:ext uri="{FF2B5EF4-FFF2-40B4-BE49-F238E27FC236}">
                <a16:creationId xmlns:a16="http://schemas.microsoft.com/office/drawing/2014/main" id="{B433D466-35AD-998E-7FB1-3678DA0BF062}"/>
              </a:ext>
            </a:extLst>
          </p:cNvPr>
          <p:cNvPicPr>
            <a:picLocks noChangeAspect="1"/>
          </p:cNvPicPr>
          <p:nvPr/>
        </p:nvPicPr>
        <p:blipFill>
          <a:blip r:embed="rId2"/>
          <a:srcRect r="25"/>
          <a:stretch/>
        </p:blipFill>
        <p:spPr>
          <a:xfrm>
            <a:off x="20" y="10"/>
            <a:ext cx="12188932" cy="6857990"/>
          </a:xfrm>
          <a:prstGeom prst="rect">
            <a:avLst/>
          </a:prstGeom>
        </p:spPr>
      </p:pic>
    </p:spTree>
    <p:extLst>
      <p:ext uri="{BB962C8B-B14F-4D97-AF65-F5344CB8AC3E}">
        <p14:creationId xmlns:p14="http://schemas.microsoft.com/office/powerpoint/2010/main" val="327373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D354B8-DBFA-96D4-CA7D-26BCB169C757}"/>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 name="Rectangle 79">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D41305-D68F-04A1-722A-45FD45136CB3}"/>
              </a:ext>
            </a:extLst>
          </p:cNvPr>
          <p:cNvSpPr>
            <a:spLocks noGrp="1"/>
          </p:cNvSpPr>
          <p:nvPr>
            <p:ph type="title"/>
          </p:nvPr>
        </p:nvSpPr>
        <p:spPr>
          <a:xfrm>
            <a:off x="521209" y="978409"/>
            <a:ext cx="11149874" cy="833965"/>
          </a:xfrm>
        </p:spPr>
        <p:txBody>
          <a:bodyPr vert="horz" lIns="91440" tIns="45720" rIns="91440" bIns="45720" rtlCol="0" anchor="t">
            <a:normAutofit/>
          </a:bodyPr>
          <a:lstStyle/>
          <a:p>
            <a:pPr algn="ctr">
              <a:lnSpc>
                <a:spcPct val="90000"/>
              </a:lnSpc>
            </a:pPr>
            <a:r>
              <a:rPr lang="en-US" sz="4000" dirty="0">
                <a:effectLst/>
                <a:latin typeface="Times New Roman" panose="02020603050405020304" pitchFamily="18" charset="0"/>
                <a:cs typeface="Times New Roman" panose="02020603050405020304" pitchFamily="18" charset="0"/>
              </a:rPr>
              <a:t>Strengthening local communities &amp; supply chains</a:t>
            </a:r>
            <a:endParaRPr lang="en-US" sz="4000" dirty="0">
              <a:latin typeface="Times New Roman" panose="02020603050405020304" pitchFamily="18" charset="0"/>
              <a:cs typeface="Times New Roman" panose="02020603050405020304" pitchFamily="18" charset="0"/>
            </a:endParaRPr>
          </a:p>
        </p:txBody>
      </p:sp>
      <p:pic>
        <p:nvPicPr>
          <p:cNvPr id="26" name="Content Placeholder 25" descr="A yellow bag with a picture of a fox and a bottle of milk on the grass&#10;&#10;Description automatically generated">
            <a:extLst>
              <a:ext uri="{FF2B5EF4-FFF2-40B4-BE49-F238E27FC236}">
                <a16:creationId xmlns:a16="http://schemas.microsoft.com/office/drawing/2014/main" id="{10251276-0589-B570-A50E-DD8EFC6C4C7F}"/>
              </a:ext>
            </a:extLst>
          </p:cNvPr>
          <p:cNvPicPr>
            <a:picLocks noChangeAspect="1"/>
          </p:cNvPicPr>
          <p:nvPr/>
        </p:nvPicPr>
        <p:blipFill>
          <a:blip r:embed="rId2"/>
          <a:srcRect l="3675" r="3" b="3"/>
          <a:stretch/>
        </p:blipFill>
        <p:spPr>
          <a:xfrm>
            <a:off x="6187586" y="1897280"/>
            <a:ext cx="5450641" cy="3154680"/>
          </a:xfrm>
          <a:prstGeom prst="rect">
            <a:avLst/>
          </a:prstGeom>
        </p:spPr>
      </p:pic>
      <p:pic>
        <p:nvPicPr>
          <p:cNvPr id="14" name="Content Placeholder 13" descr="A cover of a book&#10;&#10;Description automatically generated">
            <a:extLst>
              <a:ext uri="{FF2B5EF4-FFF2-40B4-BE49-F238E27FC236}">
                <a16:creationId xmlns:a16="http://schemas.microsoft.com/office/drawing/2014/main" id="{DAF3FCBE-CF6F-244B-718F-235D6B78089B}"/>
              </a:ext>
            </a:extLst>
          </p:cNvPr>
          <p:cNvPicPr>
            <a:picLocks noChangeAspect="1"/>
          </p:cNvPicPr>
          <p:nvPr/>
        </p:nvPicPr>
        <p:blipFill>
          <a:blip r:embed="rId3"/>
          <a:srcRect t="2229" r="3" b="16826"/>
          <a:stretch/>
        </p:blipFill>
        <p:spPr>
          <a:xfrm>
            <a:off x="553773" y="1919824"/>
            <a:ext cx="5450641" cy="3154680"/>
          </a:xfrm>
          <a:prstGeom prst="rect">
            <a:avLst/>
          </a:prstGeom>
        </p:spPr>
      </p:pic>
      <p:sp>
        <p:nvSpPr>
          <p:cNvPr id="81" name="Freeform: Shape 73">
            <a:extLst>
              <a:ext uri="{FF2B5EF4-FFF2-40B4-BE49-F238E27FC236}">
                <a16:creationId xmlns:a16="http://schemas.microsoft.com/office/drawing/2014/main" id="{DCC11005-BC53-5976-9587-FB0B62EF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7" name="Picture 36" descr="A black text on a white background&#10;&#10;Description automatically generated">
            <a:extLst>
              <a:ext uri="{FF2B5EF4-FFF2-40B4-BE49-F238E27FC236}">
                <a16:creationId xmlns:a16="http://schemas.microsoft.com/office/drawing/2014/main" id="{E6708412-0A73-68E7-FD1A-5DAC028FC141}"/>
              </a:ext>
            </a:extLst>
          </p:cNvPr>
          <p:cNvPicPr>
            <a:picLocks noChangeAspect="1"/>
          </p:cNvPicPr>
          <p:nvPr/>
        </p:nvPicPr>
        <p:blipFill>
          <a:blip r:embed="rId4"/>
          <a:stretch>
            <a:fillRect/>
          </a:stretch>
        </p:blipFill>
        <p:spPr>
          <a:xfrm>
            <a:off x="298535" y="5418984"/>
            <a:ext cx="3232467" cy="467971"/>
          </a:xfrm>
          <a:prstGeom prst="rect">
            <a:avLst/>
          </a:prstGeom>
          <a:ln>
            <a:solidFill>
              <a:schemeClr val="accent1"/>
            </a:solidFill>
            <a:prstDash val="sysDot"/>
          </a:ln>
        </p:spPr>
      </p:pic>
      <p:pic>
        <p:nvPicPr>
          <p:cNvPr id="42" name="Picture 41">
            <a:extLst>
              <a:ext uri="{FF2B5EF4-FFF2-40B4-BE49-F238E27FC236}">
                <a16:creationId xmlns:a16="http://schemas.microsoft.com/office/drawing/2014/main" id="{899FB68F-8A16-99E1-2808-167C6F524908}"/>
              </a:ext>
            </a:extLst>
          </p:cNvPr>
          <p:cNvPicPr>
            <a:picLocks noChangeAspect="1"/>
          </p:cNvPicPr>
          <p:nvPr/>
        </p:nvPicPr>
        <p:blipFill>
          <a:blip r:embed="rId5"/>
          <a:stretch>
            <a:fillRect/>
          </a:stretch>
        </p:blipFill>
        <p:spPr>
          <a:xfrm>
            <a:off x="6824450" y="6252602"/>
            <a:ext cx="5033202" cy="478476"/>
          </a:xfrm>
          <a:prstGeom prst="rect">
            <a:avLst/>
          </a:prstGeom>
          <a:ln>
            <a:solidFill>
              <a:schemeClr val="accent1"/>
            </a:solidFill>
            <a:prstDash val="sysDot"/>
          </a:ln>
        </p:spPr>
      </p:pic>
      <p:pic>
        <p:nvPicPr>
          <p:cNvPr id="45" name="Picture 44">
            <a:extLst>
              <a:ext uri="{FF2B5EF4-FFF2-40B4-BE49-F238E27FC236}">
                <a16:creationId xmlns:a16="http://schemas.microsoft.com/office/drawing/2014/main" id="{06187C4D-B096-D871-B3B0-F3508B0D2453}"/>
              </a:ext>
            </a:extLst>
          </p:cNvPr>
          <p:cNvPicPr>
            <a:picLocks noChangeAspect="1"/>
          </p:cNvPicPr>
          <p:nvPr/>
        </p:nvPicPr>
        <p:blipFill>
          <a:blip r:embed="rId6"/>
          <a:stretch>
            <a:fillRect/>
          </a:stretch>
        </p:blipFill>
        <p:spPr>
          <a:xfrm>
            <a:off x="4081727" y="5310070"/>
            <a:ext cx="7556500" cy="685800"/>
          </a:xfrm>
          <a:prstGeom prst="rect">
            <a:avLst/>
          </a:prstGeom>
          <a:ln>
            <a:solidFill>
              <a:schemeClr val="accent1"/>
            </a:solidFill>
            <a:prstDash val="sysDot"/>
          </a:ln>
        </p:spPr>
      </p:pic>
      <p:pic>
        <p:nvPicPr>
          <p:cNvPr id="47" name="Picture 46">
            <a:extLst>
              <a:ext uri="{FF2B5EF4-FFF2-40B4-BE49-F238E27FC236}">
                <a16:creationId xmlns:a16="http://schemas.microsoft.com/office/drawing/2014/main" id="{ECC43276-54C7-AD28-2C7E-FEBF3D70C52A}"/>
              </a:ext>
            </a:extLst>
          </p:cNvPr>
          <p:cNvPicPr>
            <a:picLocks noChangeAspect="1"/>
          </p:cNvPicPr>
          <p:nvPr/>
        </p:nvPicPr>
        <p:blipFill>
          <a:blip r:embed="rId7"/>
          <a:stretch>
            <a:fillRect/>
          </a:stretch>
        </p:blipFill>
        <p:spPr>
          <a:xfrm>
            <a:off x="152910" y="6145494"/>
            <a:ext cx="6428117" cy="671791"/>
          </a:xfrm>
          <a:prstGeom prst="rect">
            <a:avLst/>
          </a:prstGeom>
          <a:solidFill>
            <a:schemeClr val="bg1"/>
          </a:solidFill>
          <a:ln>
            <a:solidFill>
              <a:schemeClr val="accent1"/>
            </a:solidFill>
            <a:prstDash val="sysDot"/>
          </a:ln>
        </p:spPr>
      </p:pic>
    </p:spTree>
    <p:extLst>
      <p:ext uri="{BB962C8B-B14F-4D97-AF65-F5344CB8AC3E}">
        <p14:creationId xmlns:p14="http://schemas.microsoft.com/office/powerpoint/2010/main" val="297485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414</TotalTime>
  <Words>636</Words>
  <Application>Microsoft Macintosh PowerPoint</Application>
  <PresentationFormat>Widescreen</PresentationFormat>
  <Paragraphs>24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Bierstadt</vt:lpstr>
      <vt:lpstr>Calibri</vt:lpstr>
      <vt:lpstr>Courier New</vt:lpstr>
      <vt:lpstr>Times New Roman</vt:lpstr>
      <vt:lpstr>GestaltVTI</vt:lpstr>
      <vt:lpstr>Brewing Impact   Unexpected Business Lessons from    Dark Woods Coffee</vt:lpstr>
      <vt:lpstr>PowerPoint Presentation</vt:lpstr>
      <vt:lpstr>PowerPoint Presentation</vt:lpstr>
      <vt:lpstr>It is important… to know as much about the producers as we can. Who they are, how they operate, the standards they work to, the way they treat workers and their local environment. We will not knowingly buy from a producer who we think operates in a way which is harmful to their local community or environment. </vt:lpstr>
      <vt:lpstr>Strengthening global coffee growing communities </vt:lpstr>
      <vt:lpstr>One of the reasons that we do so well with a lot of the awards is because we get access to stuff that other people just don't get access to. And the reason we get that is because we've worked really hard on building strong relationships and friendships actually with… a lot of producers, which means… they send us stuff that they don’t send anybody else. And then we end up winning awards with it because it's so good. </vt:lpstr>
      <vt:lpstr>PowerPoint Presentation</vt:lpstr>
      <vt:lpstr>PowerPoint Presentation</vt:lpstr>
      <vt:lpstr>Strengthening local communities &amp; supply chains</vt:lpstr>
      <vt:lpstr>Community Small Grants Programme </vt:lpstr>
      <vt:lpstr>In 2020, Dark Woods were initially certified as a B Corp with a score of 99.6, making them one of the first certified B Corp coffee roasters in the UK.   In 2021, they achieved an unverified score of 127.4.   In 2024, Dark Woods became one of the highest scoring coffee B Corps in the world with a score of 147.4  As you can see, community constitutes the largest part of their score. </vt:lpstr>
      <vt:lpstr>In 2020, Dark Woods were initially certified as a B Corp with a score of 99.6, making them one of the first certified B Corp coffee roasters in the UK.   In 2021, they achieved an unverified score of 127.4.   In 2024, Dark Woods became one of the highest scoring coffee B Corps in the world with a score of 147.4  As you can see, community constitutes the largest part of their score. </vt:lpstr>
      <vt:lpstr>PowerPoint Presentation</vt:lpstr>
      <vt:lpstr>PowerPoint Presentation</vt:lpstr>
      <vt:lpstr>I have no doubt that, if we focussed solely on maximising profit, we would be much wealthier than we are – we would be using cheap beans, cheap packaging and pay low wages. We would simply shout about green messaging like many others do, but focus on making as much money as we can. We didn’t do that, and we still don’t do that.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Lever</dc:creator>
  <cp:lastModifiedBy>John Lever</cp:lastModifiedBy>
  <cp:revision>69</cp:revision>
  <dcterms:created xsi:type="dcterms:W3CDTF">2024-12-10T18:34:19Z</dcterms:created>
  <dcterms:modified xsi:type="dcterms:W3CDTF">2025-01-16T08:56:19Z</dcterms:modified>
</cp:coreProperties>
</file>