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odec Pro" panose="020B0604020202020204" charset="0"/>
      <p:regular r:id="rId15"/>
    </p:embeddedFont>
    <p:embeddedFont>
      <p:font typeface="Codec Pro Bold" panose="020B0604020202020204" charset="0"/>
      <p:regular r:id="rId16"/>
    </p:embeddedFont>
    <p:embeddedFont>
      <p:font typeface="Dreaming Outloud Sans" panose="020B0604020202020204" charset="0"/>
      <p:regular r:id="rId17"/>
    </p:embeddedFont>
  </p:embeddedFontLst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9.sv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9.svg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4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3.png"/><Relationship Id="rId5" Type="http://schemas.openxmlformats.org/officeDocument/2006/relationships/image" Target="../media/image27.png"/><Relationship Id="rId10" Type="http://schemas.openxmlformats.org/officeDocument/2006/relationships/image" Target="../media/image6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0" Type="http://schemas.openxmlformats.org/officeDocument/2006/relationships/image" Target="../media/image28.svg"/><Relationship Id="rId4" Type="http://schemas.openxmlformats.org/officeDocument/2006/relationships/image" Target="../media/image26.sv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jpe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31.png"/><Relationship Id="rId10" Type="http://schemas.openxmlformats.org/officeDocument/2006/relationships/image" Target="../media/image28.svg"/><Relationship Id="rId4" Type="http://schemas.openxmlformats.org/officeDocument/2006/relationships/image" Target="../media/image26.svg"/><Relationship Id="rId9" Type="http://schemas.openxmlformats.org/officeDocument/2006/relationships/image" Target="../media/image27.png"/><Relationship Id="rId1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31.png"/><Relationship Id="rId10" Type="http://schemas.openxmlformats.org/officeDocument/2006/relationships/image" Target="../media/image28.svg"/><Relationship Id="rId4" Type="http://schemas.openxmlformats.org/officeDocument/2006/relationships/image" Target="../media/image26.svg"/><Relationship Id="rId9" Type="http://schemas.openxmlformats.org/officeDocument/2006/relationships/image" Target="../media/image27.png"/><Relationship Id="rId1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svg"/><Relationship Id="rId7" Type="http://schemas.openxmlformats.org/officeDocument/2006/relationships/image" Target="../media/image34.jpeg"/><Relationship Id="rId12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9.svg"/><Relationship Id="rId10" Type="http://schemas.openxmlformats.org/officeDocument/2006/relationships/image" Target="../media/image37.jpeg"/><Relationship Id="rId4" Type="http://schemas.openxmlformats.org/officeDocument/2006/relationships/image" Target="../media/image8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404603" y="-1397157"/>
            <a:ext cx="5389088" cy="5065742"/>
          </a:xfrm>
          <a:custGeom>
            <a:avLst/>
            <a:gdLst/>
            <a:ahLst/>
            <a:cxnLst/>
            <a:rect l="l" t="t" r="r" b="b"/>
            <a:pathLst>
              <a:path w="5389088" h="5065742">
                <a:moveTo>
                  <a:pt x="0" y="0"/>
                </a:moveTo>
                <a:lnTo>
                  <a:pt x="5389088" y="0"/>
                </a:lnTo>
                <a:lnTo>
                  <a:pt x="5389088" y="5065742"/>
                </a:lnTo>
                <a:lnTo>
                  <a:pt x="0" y="5065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505984">
            <a:off x="384159" y="-79352"/>
            <a:ext cx="4815306" cy="5593990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14249" r="-1424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 rot="-347819">
            <a:off x="-2273566" y="8077736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3"/>
                </a:lnTo>
                <a:lnTo>
                  <a:pt x="0" y="3019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440272">
            <a:off x="2761255" y="4715605"/>
            <a:ext cx="5165521" cy="6000837"/>
            <a:chOff x="0" y="0"/>
            <a:chExt cx="546608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l="-2800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5"/>
          <p:cNvSpPr/>
          <p:nvPr/>
        </p:nvSpPr>
        <p:spPr>
          <a:xfrm>
            <a:off x="302113" y="7248447"/>
            <a:ext cx="1081921" cy="1185372"/>
          </a:xfrm>
          <a:custGeom>
            <a:avLst/>
            <a:gdLst/>
            <a:ahLst/>
            <a:cxnLst/>
            <a:rect l="l" t="t" r="r" b="b"/>
            <a:pathLst>
              <a:path w="1081921" h="1185372">
                <a:moveTo>
                  <a:pt x="0" y="0"/>
                </a:moveTo>
                <a:lnTo>
                  <a:pt x="1081921" y="0"/>
                </a:lnTo>
                <a:lnTo>
                  <a:pt x="1081921" y="1185372"/>
                </a:lnTo>
                <a:lnTo>
                  <a:pt x="0" y="11853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6973624" y="3224936"/>
            <a:ext cx="1081921" cy="1185372"/>
          </a:xfrm>
          <a:custGeom>
            <a:avLst/>
            <a:gdLst/>
            <a:ahLst/>
            <a:cxnLst/>
            <a:rect l="l" t="t" r="r" b="b"/>
            <a:pathLst>
              <a:path w="1081921" h="1185372">
                <a:moveTo>
                  <a:pt x="0" y="0"/>
                </a:moveTo>
                <a:lnTo>
                  <a:pt x="1081921" y="0"/>
                </a:lnTo>
                <a:lnTo>
                  <a:pt x="1081921" y="1185371"/>
                </a:lnTo>
                <a:lnTo>
                  <a:pt x="0" y="11853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-4768867">
            <a:off x="15845305" y="-1628499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787363">
            <a:off x="14907236" y="4735631"/>
            <a:ext cx="6442366" cy="8071301"/>
          </a:xfrm>
          <a:custGeom>
            <a:avLst/>
            <a:gdLst/>
            <a:ahLst/>
            <a:cxnLst/>
            <a:rect l="l" t="t" r="r" b="b"/>
            <a:pathLst>
              <a:path w="6442366" h="8071301">
                <a:moveTo>
                  <a:pt x="0" y="0"/>
                </a:moveTo>
                <a:lnTo>
                  <a:pt x="6442365" y="0"/>
                </a:lnTo>
                <a:lnTo>
                  <a:pt x="6442365" y="8071300"/>
                </a:lnTo>
                <a:lnTo>
                  <a:pt x="0" y="80713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8336610" y="1474889"/>
            <a:ext cx="9006179" cy="8580433"/>
          </a:xfrm>
          <a:custGeom>
            <a:avLst/>
            <a:gdLst/>
            <a:ahLst/>
            <a:cxnLst/>
            <a:rect l="l" t="t" r="r" b="b"/>
            <a:pathLst>
              <a:path w="9006179" h="8580433">
                <a:moveTo>
                  <a:pt x="0" y="0"/>
                </a:moveTo>
                <a:lnTo>
                  <a:pt x="9006180" y="0"/>
                </a:lnTo>
                <a:lnTo>
                  <a:pt x="9006180" y="8580433"/>
                </a:lnTo>
                <a:lnTo>
                  <a:pt x="0" y="85804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9144000" y="4264319"/>
            <a:ext cx="7706419" cy="5720563"/>
            <a:chOff x="0" y="0"/>
            <a:chExt cx="10275226" cy="7627417"/>
          </a:xfrm>
        </p:grpSpPr>
        <p:sp>
          <p:nvSpPr>
            <p:cNvPr id="21" name="TextBox 21"/>
            <p:cNvSpPr txBox="1"/>
            <p:nvPr/>
          </p:nvSpPr>
          <p:spPr>
            <a:xfrm>
              <a:off x="0" y="5145972"/>
              <a:ext cx="10275226" cy="2481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 Ilze Mertena</a:t>
              </a:r>
            </a:p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Maarja Kaaristo</a:t>
              </a:r>
            </a:p>
            <a:p>
              <a:pPr algn="ctr">
                <a:lnSpc>
                  <a:spcPts val="4900"/>
                </a:lnSpc>
              </a:pPr>
              <a:r>
                <a:rPr lang="en-US" sz="35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Manchester Metropolitan University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38100"/>
              <a:ext cx="10275226" cy="4745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99"/>
                </a:lnSpc>
              </a:pPr>
              <a:r>
                <a:rPr lang="en-US" sz="6999" u="none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Conceptualising</a:t>
              </a:r>
            </a:p>
            <a:p>
              <a:pPr algn="ctr">
                <a:lnSpc>
                  <a:spcPts val="2000"/>
                </a:lnSpc>
              </a:pPr>
              <a:endParaRPr lang="en-US" sz="6999" u="none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endParaRPr>
            </a:p>
            <a:p>
              <a:pPr algn="ctr">
                <a:lnSpc>
                  <a:spcPts val="2499"/>
                </a:lnSpc>
              </a:pPr>
              <a:endParaRPr lang="en-US" sz="6999" u="none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endParaRPr>
            </a:p>
            <a:p>
              <a:pPr algn="ctr">
                <a:lnSpc>
                  <a:spcPts val="6999"/>
                </a:lnSpc>
              </a:pPr>
              <a:r>
                <a:rPr lang="en-US" sz="6999" u="none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Tourist</a:t>
              </a:r>
            </a:p>
            <a:p>
              <a:pPr algn="ctr">
                <a:lnSpc>
                  <a:spcPts val="1500"/>
                </a:lnSpc>
              </a:pPr>
              <a:endParaRPr lang="en-US" sz="6999" u="none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endParaRPr>
            </a:p>
            <a:p>
              <a:pPr marL="0" lvl="0" indent="0" algn="ctr">
                <a:lnSpc>
                  <a:spcPts val="6999"/>
                </a:lnSpc>
              </a:pPr>
              <a:r>
                <a:rPr lang="en-US" sz="6999" u="none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Skills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5070271" y="7841133"/>
            <a:ext cx="1384063" cy="1253206"/>
          </a:xfrm>
          <a:custGeom>
            <a:avLst/>
            <a:gdLst/>
            <a:ahLst/>
            <a:cxnLst/>
            <a:rect l="l" t="t" r="r" b="b"/>
            <a:pathLst>
              <a:path w="1384063" h="1253206">
                <a:moveTo>
                  <a:pt x="0" y="0"/>
                </a:moveTo>
                <a:lnTo>
                  <a:pt x="1384063" y="0"/>
                </a:lnTo>
                <a:lnTo>
                  <a:pt x="1384063" y="1253206"/>
                </a:lnTo>
                <a:lnTo>
                  <a:pt x="0" y="12532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2337982" y="5661455"/>
            <a:ext cx="3095984" cy="1626183"/>
            <a:chOff x="0" y="0"/>
            <a:chExt cx="1512104" cy="794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12104" cy="794241"/>
            </a:xfrm>
            <a:custGeom>
              <a:avLst/>
              <a:gdLst/>
              <a:ahLst/>
              <a:cxnLst/>
              <a:rect l="l" t="t" r="r" b="b"/>
              <a:pathLst>
                <a:path w="1512104" h="794241">
                  <a:moveTo>
                    <a:pt x="0" y="0"/>
                  </a:moveTo>
                  <a:lnTo>
                    <a:pt x="1512104" y="0"/>
                  </a:lnTo>
                  <a:lnTo>
                    <a:pt x="1512104" y="794241"/>
                  </a:lnTo>
                  <a:lnTo>
                    <a:pt x="0" y="794241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1512104" cy="9085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Infrequently used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508401" y="530511"/>
            <a:ext cx="2335274" cy="1229590"/>
            <a:chOff x="0" y="0"/>
            <a:chExt cx="1140567" cy="6005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0567" cy="600542"/>
            </a:xfrm>
            <a:custGeom>
              <a:avLst/>
              <a:gdLst/>
              <a:ahLst/>
              <a:cxnLst/>
              <a:rect l="l" t="t" r="r" b="b"/>
              <a:pathLst>
                <a:path w="1140567" h="600542">
                  <a:moveTo>
                    <a:pt x="0" y="0"/>
                  </a:moveTo>
                  <a:lnTo>
                    <a:pt x="1140567" y="0"/>
                  </a:lnTo>
                  <a:lnTo>
                    <a:pt x="1140567" y="600542"/>
                  </a:lnTo>
                  <a:lnTo>
                    <a:pt x="0" y="600542"/>
                  </a:lnTo>
                  <a:close/>
                </a:path>
              </a:pathLst>
            </a:custGeom>
            <a:solidFill>
              <a:srgbClr val="D7BEA4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33350"/>
              <a:ext cx="1140567" cy="7338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Skill-kit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73252" y="4090605"/>
            <a:ext cx="2162947" cy="1332721"/>
            <a:chOff x="0" y="0"/>
            <a:chExt cx="1056401" cy="65091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6401" cy="650912"/>
            </a:xfrm>
            <a:custGeom>
              <a:avLst/>
              <a:gdLst/>
              <a:ahLst/>
              <a:cxnLst/>
              <a:rect l="l" t="t" r="r" b="b"/>
              <a:pathLst>
                <a:path w="1056401" h="650912">
                  <a:moveTo>
                    <a:pt x="0" y="0"/>
                  </a:moveTo>
                  <a:lnTo>
                    <a:pt x="1056401" y="0"/>
                  </a:lnTo>
                  <a:lnTo>
                    <a:pt x="1056401" y="650912"/>
                  </a:lnTo>
                  <a:lnTo>
                    <a:pt x="0" y="650912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14300"/>
              <a:ext cx="1056401" cy="7652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Expert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5434345" y="4748011"/>
            <a:ext cx="7938909" cy="28575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5433549" y="6402725"/>
            <a:ext cx="7940120" cy="28575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887670" y="2236640"/>
            <a:ext cx="5708363" cy="1229590"/>
            <a:chOff x="0" y="0"/>
            <a:chExt cx="2788011" cy="6005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88011" cy="600542"/>
            </a:xfrm>
            <a:custGeom>
              <a:avLst/>
              <a:gdLst/>
              <a:ahLst/>
              <a:cxnLst/>
              <a:rect l="l" t="t" r="r" b="b"/>
              <a:pathLst>
                <a:path w="2788011" h="600542">
                  <a:moveTo>
                    <a:pt x="0" y="0"/>
                  </a:moveTo>
                  <a:lnTo>
                    <a:pt x="2788011" y="0"/>
                  </a:lnTo>
                  <a:lnTo>
                    <a:pt x="2788011" y="600542"/>
                  </a:lnTo>
                  <a:lnTo>
                    <a:pt x="0" y="600542"/>
                  </a:lnTo>
                  <a:close/>
                </a:path>
              </a:pathLst>
            </a:custGeom>
            <a:solidFill>
              <a:srgbClr val="D7BEA4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33350"/>
              <a:ext cx="2788011" cy="7338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Commonplace Skills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>
            <a:off x="6449064" y="1869316"/>
            <a:ext cx="2119859" cy="28575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1485484" y="2250111"/>
            <a:ext cx="4764739" cy="1229590"/>
            <a:chOff x="0" y="0"/>
            <a:chExt cx="2327138" cy="60054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7138" cy="600542"/>
            </a:xfrm>
            <a:custGeom>
              <a:avLst/>
              <a:gdLst/>
              <a:ahLst/>
              <a:cxnLst/>
              <a:rect l="l" t="t" r="r" b="b"/>
              <a:pathLst>
                <a:path w="2327138" h="600542">
                  <a:moveTo>
                    <a:pt x="0" y="0"/>
                  </a:moveTo>
                  <a:lnTo>
                    <a:pt x="2327138" y="0"/>
                  </a:lnTo>
                  <a:lnTo>
                    <a:pt x="2327138" y="600542"/>
                  </a:lnTo>
                  <a:lnTo>
                    <a:pt x="0" y="600542"/>
                  </a:lnTo>
                  <a:close/>
                </a:path>
              </a:pathLst>
            </a:custGeom>
            <a:solidFill>
              <a:srgbClr val="D7BEA4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33350"/>
              <a:ext cx="2327138" cy="7338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Specialist Skills</a:t>
              </a:r>
            </a:p>
          </p:txBody>
        </p:sp>
      </p:grpSp>
      <p:sp>
        <p:nvSpPr>
          <p:cNvPr id="21" name="AutoShape 21"/>
          <p:cNvSpPr/>
          <p:nvPr/>
        </p:nvSpPr>
        <p:spPr>
          <a:xfrm>
            <a:off x="10781430" y="1921430"/>
            <a:ext cx="1650228" cy="28575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Box 22"/>
          <p:cNvSpPr txBox="1"/>
          <p:nvPr/>
        </p:nvSpPr>
        <p:spPr>
          <a:xfrm>
            <a:off x="518512" y="292187"/>
            <a:ext cx="8625390" cy="73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Conceptualising Tourist Skills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341124" y="4090605"/>
            <a:ext cx="2093223" cy="1351771"/>
            <a:chOff x="0" y="0"/>
            <a:chExt cx="1022347" cy="66021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22347" cy="660216"/>
            </a:xfrm>
            <a:custGeom>
              <a:avLst/>
              <a:gdLst/>
              <a:ahLst/>
              <a:cxnLst/>
              <a:rect l="l" t="t" r="r" b="b"/>
              <a:pathLst>
                <a:path w="1022347" h="660216">
                  <a:moveTo>
                    <a:pt x="0" y="0"/>
                  </a:moveTo>
                  <a:lnTo>
                    <a:pt x="1022347" y="0"/>
                  </a:lnTo>
                  <a:lnTo>
                    <a:pt x="1022347" y="660216"/>
                  </a:lnTo>
                  <a:lnTo>
                    <a:pt x="0" y="660216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14300"/>
              <a:ext cx="1022347" cy="77451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Novice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373252" y="5675740"/>
            <a:ext cx="3705326" cy="1367475"/>
            <a:chOff x="0" y="0"/>
            <a:chExt cx="1809711" cy="66788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809711" cy="667886"/>
            </a:xfrm>
            <a:custGeom>
              <a:avLst/>
              <a:gdLst/>
              <a:ahLst/>
              <a:cxnLst/>
              <a:rect l="l" t="t" r="r" b="b"/>
              <a:pathLst>
                <a:path w="1809711" h="667886">
                  <a:moveTo>
                    <a:pt x="0" y="0"/>
                  </a:moveTo>
                  <a:lnTo>
                    <a:pt x="1809711" y="0"/>
                  </a:lnTo>
                  <a:lnTo>
                    <a:pt x="1809711" y="667886"/>
                  </a:lnTo>
                  <a:lnTo>
                    <a:pt x="0" y="667886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14300"/>
              <a:ext cx="1809711" cy="78218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Frequently used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73252" y="7403422"/>
            <a:ext cx="3067761" cy="1278384"/>
            <a:chOff x="0" y="0"/>
            <a:chExt cx="1491713" cy="62162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91713" cy="621620"/>
            </a:xfrm>
            <a:custGeom>
              <a:avLst/>
              <a:gdLst/>
              <a:ahLst/>
              <a:cxnLst/>
              <a:rect l="l" t="t" r="r" b="b"/>
              <a:pathLst>
                <a:path w="1491713" h="621620">
                  <a:moveTo>
                    <a:pt x="0" y="0"/>
                  </a:moveTo>
                  <a:lnTo>
                    <a:pt x="1491713" y="0"/>
                  </a:lnTo>
                  <a:lnTo>
                    <a:pt x="1491713" y="621620"/>
                  </a:lnTo>
                  <a:lnTo>
                    <a:pt x="0" y="621620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14300"/>
              <a:ext cx="1491713" cy="73592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Formalisable</a:t>
              </a:r>
            </a:p>
          </p:txBody>
        </p:sp>
      </p:grpSp>
      <p:sp>
        <p:nvSpPr>
          <p:cNvPr id="32" name="AutoShape 32"/>
          <p:cNvSpPr/>
          <p:nvPr/>
        </p:nvSpPr>
        <p:spPr>
          <a:xfrm>
            <a:off x="5434396" y="8051320"/>
            <a:ext cx="7938890" cy="28702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33" name="Group 33"/>
          <p:cNvGrpSpPr/>
          <p:nvPr/>
        </p:nvGrpSpPr>
        <p:grpSpPr>
          <a:xfrm>
            <a:off x="1728931" y="7403422"/>
            <a:ext cx="3705501" cy="1357758"/>
            <a:chOff x="0" y="0"/>
            <a:chExt cx="1801817" cy="66021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801817" cy="660216"/>
            </a:xfrm>
            <a:custGeom>
              <a:avLst/>
              <a:gdLst/>
              <a:ahLst/>
              <a:cxnLst/>
              <a:rect l="l" t="t" r="r" b="b"/>
              <a:pathLst>
                <a:path w="1801817" h="660216">
                  <a:moveTo>
                    <a:pt x="0" y="0"/>
                  </a:moveTo>
                  <a:lnTo>
                    <a:pt x="1801817" y="0"/>
                  </a:lnTo>
                  <a:lnTo>
                    <a:pt x="1801817" y="660216"/>
                  </a:lnTo>
                  <a:lnTo>
                    <a:pt x="0" y="660216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114300"/>
              <a:ext cx="1801817" cy="77451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 Unformalisable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373441" y="8935229"/>
            <a:ext cx="4464906" cy="1278514"/>
            <a:chOff x="0" y="0"/>
            <a:chExt cx="2180697" cy="62443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180697" cy="624437"/>
            </a:xfrm>
            <a:custGeom>
              <a:avLst/>
              <a:gdLst/>
              <a:ahLst/>
              <a:cxnLst/>
              <a:rect l="l" t="t" r="r" b="b"/>
              <a:pathLst>
                <a:path w="2180697" h="624437">
                  <a:moveTo>
                    <a:pt x="0" y="0"/>
                  </a:moveTo>
                  <a:lnTo>
                    <a:pt x="2180697" y="0"/>
                  </a:lnTo>
                  <a:lnTo>
                    <a:pt x="2180697" y="624437"/>
                  </a:lnTo>
                  <a:lnTo>
                    <a:pt x="0" y="624437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14300"/>
              <a:ext cx="2180697" cy="73873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Reflexively learned </a:t>
              </a:r>
            </a:p>
          </p:txBody>
        </p:sp>
      </p:grpSp>
      <p:sp>
        <p:nvSpPr>
          <p:cNvPr id="39" name="AutoShape 39"/>
          <p:cNvSpPr/>
          <p:nvPr/>
        </p:nvSpPr>
        <p:spPr>
          <a:xfrm>
            <a:off x="5434312" y="9580215"/>
            <a:ext cx="7939150" cy="28575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40" name="Group 40"/>
          <p:cNvGrpSpPr/>
          <p:nvPr/>
        </p:nvGrpSpPr>
        <p:grpSpPr>
          <a:xfrm>
            <a:off x="518512" y="9000886"/>
            <a:ext cx="4915821" cy="1212857"/>
            <a:chOff x="0" y="0"/>
            <a:chExt cx="2400927" cy="59236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400927" cy="592369"/>
            </a:xfrm>
            <a:custGeom>
              <a:avLst/>
              <a:gdLst/>
              <a:ahLst/>
              <a:cxnLst/>
              <a:rect l="l" t="t" r="r" b="b"/>
              <a:pathLst>
                <a:path w="2400927" h="592369">
                  <a:moveTo>
                    <a:pt x="0" y="0"/>
                  </a:moveTo>
                  <a:lnTo>
                    <a:pt x="2400927" y="0"/>
                  </a:lnTo>
                  <a:lnTo>
                    <a:pt x="2400927" y="592369"/>
                  </a:lnTo>
                  <a:lnTo>
                    <a:pt x="0" y="592369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114300"/>
              <a:ext cx="2400927" cy="70666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Unreflexively learned 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8366008" y="3976305"/>
            <a:ext cx="2075841" cy="57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Mastery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606749" y="5626138"/>
            <a:ext cx="3878735" cy="57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Frequency of Usage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571472" y="7131001"/>
            <a:ext cx="4209131" cy="57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Extent of Recognition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508196" y="8915443"/>
            <a:ext cx="2075841" cy="57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Reflexivity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70661">
            <a:off x="2098698" y="-1184935"/>
            <a:ext cx="6940305" cy="13830318"/>
          </a:xfrm>
          <a:custGeom>
            <a:avLst/>
            <a:gdLst/>
            <a:ahLst/>
            <a:cxnLst/>
            <a:rect l="l" t="t" r="r" b="b"/>
            <a:pathLst>
              <a:path w="6940305" h="13830318">
                <a:moveTo>
                  <a:pt x="0" y="0"/>
                </a:moveTo>
                <a:lnTo>
                  <a:pt x="6940305" y="0"/>
                </a:lnTo>
                <a:lnTo>
                  <a:pt x="6940305" y="13830318"/>
                </a:lnTo>
                <a:lnTo>
                  <a:pt x="0" y="13830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1058818" y="6342787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0552475" y="396253"/>
            <a:ext cx="5849746" cy="1794398"/>
            <a:chOff x="0" y="0"/>
            <a:chExt cx="7799662" cy="23925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98137" cy="2392530"/>
            </a:xfrm>
            <a:custGeom>
              <a:avLst/>
              <a:gdLst/>
              <a:ahLst/>
              <a:cxnLst/>
              <a:rect l="l" t="t" r="r" b="b"/>
              <a:pathLst>
                <a:path w="2198137" h="2392530">
                  <a:moveTo>
                    <a:pt x="0" y="0"/>
                  </a:moveTo>
                  <a:lnTo>
                    <a:pt x="2198137" y="0"/>
                  </a:lnTo>
                  <a:lnTo>
                    <a:pt x="2198137" y="2392530"/>
                  </a:lnTo>
                  <a:lnTo>
                    <a:pt x="0" y="239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52090" y="650165"/>
              <a:ext cx="1199780" cy="1092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80"/>
                </a:lnSpc>
                <a:spcBef>
                  <a:spcPct val="0"/>
                </a:spcBef>
              </a:pPr>
              <a:r>
                <a:rPr lang="en-US" sz="5400">
                  <a:solidFill>
                    <a:srgbClr val="FFFFFF"/>
                  </a:solidFill>
                  <a:latin typeface="Dreaming Outloud Sans"/>
                  <a:ea typeface="Dreaming Outloud Sans"/>
                  <a:cs typeface="Dreaming Outloud Sans"/>
                  <a:sym typeface="Dreaming Outloud Sans"/>
                </a:rPr>
                <a:t>01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169635" y="701532"/>
              <a:ext cx="4630027" cy="135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  <a:spcBef>
                  <a:spcPct val="0"/>
                </a:spcBef>
              </a:pPr>
              <a:r>
                <a:rPr lang="en-US" sz="3000" u="sng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Research s</a:t>
              </a:r>
              <a:r>
                <a:rPr lang="en-US" sz="3000" u="sng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  <a:hlinkClick r:id="rId9" action="ppaction://hlinksldjump"/>
                </a:rPr>
                <a:t>kills in </a:t>
              </a:r>
              <a:r>
                <a:rPr lang="en-US" sz="3000" u="sng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different contexts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81085" y="4414781"/>
            <a:ext cx="5849746" cy="2859132"/>
            <a:chOff x="0" y="0"/>
            <a:chExt cx="7799662" cy="38121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8137" cy="2392530"/>
            </a:xfrm>
            <a:custGeom>
              <a:avLst/>
              <a:gdLst/>
              <a:ahLst/>
              <a:cxnLst/>
              <a:rect l="l" t="t" r="r" b="b"/>
              <a:pathLst>
                <a:path w="2198137" h="2392530">
                  <a:moveTo>
                    <a:pt x="0" y="0"/>
                  </a:moveTo>
                  <a:lnTo>
                    <a:pt x="2198137" y="0"/>
                  </a:lnTo>
                  <a:lnTo>
                    <a:pt x="2198137" y="2392530"/>
                  </a:lnTo>
                  <a:lnTo>
                    <a:pt x="0" y="239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52090" y="636971"/>
              <a:ext cx="1199780" cy="1092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80"/>
                </a:lnSpc>
                <a:spcBef>
                  <a:spcPct val="0"/>
                </a:spcBef>
              </a:pPr>
              <a:r>
                <a:rPr lang="en-US" sz="5400">
                  <a:solidFill>
                    <a:srgbClr val="FFFFFF"/>
                  </a:solidFill>
                  <a:latin typeface="Dreaming Outloud Sans"/>
                  <a:ea typeface="Dreaming Outloud Sans"/>
                  <a:cs typeface="Dreaming Outloud Sans"/>
                  <a:sym typeface="Dreaming Outloud Sans"/>
                </a:rPr>
                <a:t>03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169635" y="475540"/>
              <a:ext cx="4630027" cy="3336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  <a:spcBef>
                  <a:spcPct val="0"/>
                </a:spcBef>
              </a:pPr>
              <a:r>
                <a:rPr lang="en-US" sz="3000" u="sng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The role of skills in decision making, motivation and the tourist experience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552475" y="2405517"/>
            <a:ext cx="5849746" cy="1794398"/>
            <a:chOff x="0" y="0"/>
            <a:chExt cx="7799662" cy="23925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8137" cy="2392530"/>
            </a:xfrm>
            <a:custGeom>
              <a:avLst/>
              <a:gdLst/>
              <a:ahLst/>
              <a:cxnLst/>
              <a:rect l="l" t="t" r="r" b="b"/>
              <a:pathLst>
                <a:path w="2198137" h="2392530">
                  <a:moveTo>
                    <a:pt x="0" y="0"/>
                  </a:moveTo>
                  <a:lnTo>
                    <a:pt x="2198137" y="0"/>
                  </a:lnTo>
                  <a:lnTo>
                    <a:pt x="2198137" y="2392530"/>
                  </a:lnTo>
                  <a:lnTo>
                    <a:pt x="0" y="239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52090" y="611511"/>
              <a:ext cx="1199780" cy="1092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80"/>
                </a:lnSpc>
                <a:spcBef>
                  <a:spcPct val="0"/>
                </a:spcBef>
              </a:pPr>
              <a:r>
                <a:rPr lang="en-US" sz="5400">
                  <a:solidFill>
                    <a:srgbClr val="FFFFFF"/>
                  </a:solidFill>
                  <a:latin typeface="Dreaming Outloud Sans"/>
                  <a:ea typeface="Dreaming Outloud Sans"/>
                  <a:cs typeface="Dreaming Outloud Sans"/>
                  <a:sym typeface="Dreaming Outloud Sans"/>
                </a:rPr>
                <a:t>02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169635" y="302869"/>
              <a:ext cx="4630027" cy="135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  <a:spcBef>
                  <a:spcPct val="0"/>
                </a:spcBef>
              </a:pPr>
              <a:r>
                <a:rPr lang="en-US" sz="3000" u="sng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Explore the four dimensions of skill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81085" y="7273913"/>
            <a:ext cx="5849746" cy="3013087"/>
            <a:chOff x="0" y="0"/>
            <a:chExt cx="7799662" cy="401744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98137" cy="2392530"/>
            </a:xfrm>
            <a:custGeom>
              <a:avLst/>
              <a:gdLst/>
              <a:ahLst/>
              <a:cxnLst/>
              <a:rect l="l" t="t" r="r" b="b"/>
              <a:pathLst>
                <a:path w="2198137" h="2392530">
                  <a:moveTo>
                    <a:pt x="0" y="0"/>
                  </a:moveTo>
                  <a:lnTo>
                    <a:pt x="2198137" y="0"/>
                  </a:lnTo>
                  <a:lnTo>
                    <a:pt x="2198137" y="2392530"/>
                  </a:lnTo>
                  <a:lnTo>
                    <a:pt x="0" y="239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52090" y="650165"/>
              <a:ext cx="1199780" cy="1092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80"/>
                </a:lnSpc>
                <a:spcBef>
                  <a:spcPct val="0"/>
                </a:spcBef>
              </a:pPr>
              <a:r>
                <a:rPr lang="en-US" sz="5400">
                  <a:solidFill>
                    <a:srgbClr val="FFFFFF"/>
                  </a:solidFill>
                  <a:latin typeface="Dreaming Outloud Sans"/>
                  <a:ea typeface="Dreaming Outloud Sans"/>
                  <a:cs typeface="Dreaming Outloud Sans"/>
                  <a:sym typeface="Dreaming Outloud Sans"/>
                </a:rPr>
                <a:t>04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169635" y="680813"/>
              <a:ext cx="4630027" cy="3336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  <a:spcBef>
                  <a:spcPct val="0"/>
                </a:spcBef>
              </a:pPr>
              <a:r>
                <a:rPr lang="en-US" sz="3000" u="sng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Explore if non-participation in tourism is linked to a lack of certain skills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436229" y="5143500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6" y="0"/>
                </a:lnTo>
                <a:lnTo>
                  <a:pt x="693676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8624799" y="648698"/>
            <a:ext cx="845440" cy="926279"/>
          </a:xfrm>
          <a:custGeom>
            <a:avLst/>
            <a:gdLst/>
            <a:ahLst/>
            <a:cxnLst/>
            <a:rect l="l" t="t" r="r" b="b"/>
            <a:pathLst>
              <a:path w="845440" h="926279">
                <a:moveTo>
                  <a:pt x="0" y="0"/>
                </a:moveTo>
                <a:lnTo>
                  <a:pt x="845440" y="0"/>
                </a:lnTo>
                <a:lnTo>
                  <a:pt x="845440" y="926278"/>
                </a:lnTo>
                <a:lnTo>
                  <a:pt x="0" y="926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17448909" y="7446165"/>
            <a:ext cx="1114282" cy="1220826"/>
          </a:xfrm>
          <a:custGeom>
            <a:avLst/>
            <a:gdLst/>
            <a:ahLst/>
            <a:cxnLst/>
            <a:rect l="l" t="t" r="r" b="b"/>
            <a:pathLst>
              <a:path w="1114282" h="1220826">
                <a:moveTo>
                  <a:pt x="0" y="0"/>
                </a:moveTo>
                <a:lnTo>
                  <a:pt x="1114282" y="0"/>
                </a:lnTo>
                <a:lnTo>
                  <a:pt x="1114282" y="1220826"/>
                </a:lnTo>
                <a:lnTo>
                  <a:pt x="0" y="12208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 rot="-4768867">
            <a:off x="16316036" y="-2249054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 rot="-334274">
            <a:off x="2364116" y="3170842"/>
            <a:ext cx="5839657" cy="277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39"/>
              </a:lnSpc>
            </a:pPr>
            <a:r>
              <a:rPr lang="en-US" sz="84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Future Research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568342" y="1821298"/>
            <a:ext cx="5916462" cy="5561474"/>
          </a:xfrm>
          <a:custGeom>
            <a:avLst/>
            <a:gdLst/>
            <a:ahLst/>
            <a:cxnLst/>
            <a:rect l="l" t="t" r="r" b="b"/>
            <a:pathLst>
              <a:path w="5916462" h="5561474">
                <a:moveTo>
                  <a:pt x="0" y="0"/>
                </a:moveTo>
                <a:lnTo>
                  <a:pt x="5916462" y="0"/>
                </a:lnTo>
                <a:lnTo>
                  <a:pt x="5916462" y="5561474"/>
                </a:lnTo>
                <a:lnTo>
                  <a:pt x="0" y="556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2501548">
            <a:off x="14855209" y="3025893"/>
            <a:ext cx="7648297" cy="11652529"/>
          </a:xfrm>
          <a:custGeom>
            <a:avLst/>
            <a:gdLst/>
            <a:ahLst/>
            <a:cxnLst/>
            <a:rect l="l" t="t" r="r" b="b"/>
            <a:pathLst>
              <a:path w="7648297" h="11652529">
                <a:moveTo>
                  <a:pt x="0" y="0"/>
                </a:moveTo>
                <a:lnTo>
                  <a:pt x="7648297" y="0"/>
                </a:lnTo>
                <a:lnTo>
                  <a:pt x="7648297" y="11652529"/>
                </a:lnTo>
                <a:lnTo>
                  <a:pt x="0" y="11652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2501548">
            <a:off x="-2908327" y="-4151937"/>
            <a:ext cx="7648297" cy="11652529"/>
          </a:xfrm>
          <a:custGeom>
            <a:avLst/>
            <a:gdLst/>
            <a:ahLst/>
            <a:cxnLst/>
            <a:rect l="l" t="t" r="r" b="b"/>
            <a:pathLst>
              <a:path w="7648297" h="11652529">
                <a:moveTo>
                  <a:pt x="0" y="0"/>
                </a:moveTo>
                <a:lnTo>
                  <a:pt x="7648297" y="0"/>
                </a:lnTo>
                <a:lnTo>
                  <a:pt x="7648297" y="11652529"/>
                </a:lnTo>
                <a:lnTo>
                  <a:pt x="0" y="11652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63832" y="7578097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5"/>
                </a:lnTo>
                <a:lnTo>
                  <a:pt x="0" y="990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347819">
            <a:off x="-1487686" y="7939809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2670232" y="1188617"/>
            <a:ext cx="12947535" cy="7909767"/>
          </a:xfrm>
          <a:custGeom>
            <a:avLst/>
            <a:gdLst/>
            <a:ahLst/>
            <a:cxnLst/>
            <a:rect l="l" t="t" r="r" b="b"/>
            <a:pathLst>
              <a:path w="12947535" h="7909767">
                <a:moveTo>
                  <a:pt x="0" y="0"/>
                </a:moveTo>
                <a:lnTo>
                  <a:pt x="12947536" y="0"/>
                </a:lnTo>
                <a:lnTo>
                  <a:pt x="12947536" y="7909766"/>
                </a:lnTo>
                <a:lnTo>
                  <a:pt x="0" y="79097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2912866" y="7463797"/>
            <a:ext cx="12071914" cy="153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Ilze Mertena</a:t>
            </a:r>
            <a:r>
              <a:rPr lang="en-US" sz="3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          </a:t>
            </a:r>
            <a:r>
              <a:rPr lang="en-US" sz="3000" b="1">
                <a:solidFill>
                  <a:srgbClr val="5E17EB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</a:t>
            </a:r>
            <a:r>
              <a:rPr lang="en-US" sz="3000" b="1" u="sng">
                <a:solidFill>
                  <a:srgbClr val="004AAD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i.mertena@mmu.ac.u</a:t>
            </a:r>
            <a:r>
              <a:rPr lang="en-US" sz="3000" b="1">
                <a:solidFill>
                  <a:srgbClr val="004AAD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k    @DziedatajaIlze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Maarja Kaaristo</a:t>
            </a:r>
            <a:r>
              <a:rPr lang="en-US" sz="3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   </a:t>
            </a:r>
            <a:r>
              <a:rPr lang="en-US" sz="3000" b="1" u="sng">
                <a:solidFill>
                  <a:srgbClr val="004AAD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m.kaaristo@mmu.ac.uk</a:t>
            </a:r>
            <a:r>
              <a:rPr lang="en-US" sz="3000" b="1">
                <a:solidFill>
                  <a:srgbClr val="004AAD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 @MaarjaKaaristo</a:t>
            </a:r>
          </a:p>
          <a:p>
            <a:pPr algn="l">
              <a:lnSpc>
                <a:spcPts val="3359"/>
              </a:lnSpc>
            </a:pPr>
            <a:endParaRPr lang="en-US" sz="3000" b="1">
              <a:solidFill>
                <a:srgbClr val="004AAD"/>
              </a:solidFill>
              <a:latin typeface="Codec Pro Bold"/>
              <a:ea typeface="Codec Pro Bold"/>
              <a:cs typeface="Codec Pro Bold"/>
              <a:sym typeface="Codec Pr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566480" y="3468818"/>
            <a:ext cx="7155040" cy="339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9"/>
              </a:lnSpc>
            </a:pPr>
            <a:r>
              <a:rPr lang="en-US" sz="84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Thank you for your attention!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504961" y="1028700"/>
            <a:ext cx="959638" cy="1051397"/>
          </a:xfrm>
          <a:custGeom>
            <a:avLst/>
            <a:gdLst/>
            <a:ahLst/>
            <a:cxnLst/>
            <a:rect l="l" t="t" r="r" b="b"/>
            <a:pathLst>
              <a:path w="959638" h="1051397">
                <a:moveTo>
                  <a:pt x="0" y="0"/>
                </a:moveTo>
                <a:lnTo>
                  <a:pt x="959638" y="0"/>
                </a:lnTo>
                <a:lnTo>
                  <a:pt x="959638" y="1051397"/>
                </a:lnTo>
                <a:lnTo>
                  <a:pt x="0" y="1051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416640">
            <a:off x="12916661" y="3710930"/>
            <a:ext cx="6412961" cy="9137639"/>
          </a:xfrm>
          <a:custGeom>
            <a:avLst/>
            <a:gdLst/>
            <a:ahLst/>
            <a:cxnLst/>
            <a:rect l="l" t="t" r="r" b="b"/>
            <a:pathLst>
              <a:path w="6412961" h="9137639">
                <a:moveTo>
                  <a:pt x="0" y="0"/>
                </a:moveTo>
                <a:lnTo>
                  <a:pt x="6412961" y="0"/>
                </a:lnTo>
                <a:lnTo>
                  <a:pt x="6412961" y="9137639"/>
                </a:lnTo>
                <a:lnTo>
                  <a:pt x="0" y="9137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070577" y="254901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776303" y="898147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7" y="0"/>
                </a:lnTo>
                <a:lnTo>
                  <a:pt x="693677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63832" y="7578097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5"/>
                </a:lnTo>
                <a:lnTo>
                  <a:pt x="0" y="990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640967">
            <a:off x="1637615" y="-82117"/>
            <a:ext cx="7608308" cy="11591605"/>
          </a:xfrm>
          <a:custGeom>
            <a:avLst/>
            <a:gdLst/>
            <a:ahLst/>
            <a:cxnLst/>
            <a:rect l="l" t="t" r="r" b="b"/>
            <a:pathLst>
              <a:path w="7608308" h="11591605">
                <a:moveTo>
                  <a:pt x="0" y="0"/>
                </a:moveTo>
                <a:lnTo>
                  <a:pt x="7608308" y="0"/>
                </a:lnTo>
                <a:lnTo>
                  <a:pt x="7608308" y="11591605"/>
                </a:lnTo>
                <a:lnTo>
                  <a:pt x="0" y="11591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2821012" y="2757111"/>
            <a:ext cx="13242740" cy="7175157"/>
          </a:xfrm>
          <a:custGeom>
            <a:avLst/>
            <a:gdLst/>
            <a:ahLst/>
            <a:cxnLst/>
            <a:rect l="l" t="t" r="r" b="b"/>
            <a:pathLst>
              <a:path w="13242740" h="7175157">
                <a:moveTo>
                  <a:pt x="0" y="0"/>
                </a:moveTo>
                <a:lnTo>
                  <a:pt x="13242740" y="0"/>
                </a:lnTo>
                <a:lnTo>
                  <a:pt x="13242740" y="7175158"/>
                </a:lnTo>
                <a:lnTo>
                  <a:pt x="0" y="7175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 rot="-647040">
            <a:off x="1704106" y="1753219"/>
            <a:ext cx="6747292" cy="977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  <a:spcBef>
                <a:spcPct val="0"/>
              </a:spcBef>
            </a:pPr>
            <a:r>
              <a:rPr lang="en-US" sz="5499" u="sng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References: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90654" y="2838883"/>
            <a:ext cx="12485649" cy="70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endParaRPr/>
          </a:p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Cutler, S. Q. &amp; Carmichael, B. A. (2010).</a:t>
            </a:r>
            <a:r>
              <a:rPr lang="en-US" sz="2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The Dimensions of the Tourist Experience. In Morgan, M., Lugosi, &amp; Ritchie, J. R. B. (Eds.) Aspects of tourism. The tourism and leisure experience: consumer and managerial perspectives (pp. 3–26). Bristol: Channel View Publications.</a:t>
            </a:r>
          </a:p>
          <a:p>
            <a:pPr algn="l">
              <a:lnSpc>
                <a:spcPts val="700"/>
              </a:lnSpc>
            </a:pPr>
            <a:endParaRPr lang="en-US" sz="20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Ingold, T. (1996)</a:t>
            </a:r>
            <a:r>
              <a:rPr lang="en-US" sz="2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. Situating action V: The history and evolution of bodily skills. Ecological psychology, 8(2), 171–182. </a:t>
            </a:r>
          </a:p>
          <a:p>
            <a:pPr algn="l">
              <a:lnSpc>
                <a:spcPts val="700"/>
              </a:lnSpc>
            </a:pPr>
            <a:endParaRPr lang="en-US" sz="20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Mertena, I., Kaaristo, M. &amp; Edensor, T. (2022).</a:t>
            </a:r>
            <a:r>
              <a:rPr lang="en-US" sz="2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Tourist Skills. Annals of Tourism Research, 94, 103387.</a:t>
            </a:r>
          </a:p>
          <a:p>
            <a:pPr algn="l">
              <a:lnSpc>
                <a:spcPts val="700"/>
              </a:lnSpc>
            </a:pPr>
            <a:endParaRPr lang="en-US" sz="20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Pearce, P. L., &amp; Foster, F. (2007).</a:t>
            </a:r>
            <a:r>
              <a:rPr lang="en-US" sz="2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A “university of travel”: Backpacker learning. Tourism Management, 28(5), 1285-1298.</a:t>
            </a:r>
          </a:p>
          <a:p>
            <a:pPr algn="l">
              <a:lnSpc>
                <a:spcPts val="700"/>
              </a:lnSpc>
            </a:pPr>
            <a:endParaRPr lang="en-US" sz="20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Richards, G. (1996).</a:t>
            </a:r>
            <a:r>
              <a:rPr lang="en-US" sz="2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Skilled consumption and UK ski holidays. Tourism Management, 17(1), 25–34.</a:t>
            </a:r>
          </a:p>
          <a:p>
            <a:pPr algn="l">
              <a:lnSpc>
                <a:spcPts val="700"/>
              </a:lnSpc>
            </a:pPr>
            <a:endParaRPr lang="en-US" sz="20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Shipway, R., &amp; Jones, I. (2007).</a:t>
            </a:r>
            <a:r>
              <a:rPr lang="en-US" sz="2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Running away from home: Understanding visitor experiences and behaviour at sport tourism events. International Journal of Tourism Research, 9(5), 373-383.</a:t>
            </a:r>
          </a:p>
          <a:p>
            <a:pPr algn="l">
              <a:lnSpc>
                <a:spcPts val="700"/>
              </a:lnSpc>
            </a:pPr>
            <a:endParaRPr lang="en-US" sz="20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Shove, E., Pantzar, M., &amp; Watson, M. (2012).</a:t>
            </a:r>
            <a:r>
              <a:rPr lang="en-US" sz="2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The dynamics of social practice: Everyday life and how it changes. London: Sage.</a:t>
            </a:r>
          </a:p>
          <a:p>
            <a:pPr algn="l">
              <a:lnSpc>
                <a:spcPts val="700"/>
              </a:lnSpc>
              <a:spcBef>
                <a:spcPct val="0"/>
              </a:spcBef>
            </a:pPr>
            <a:endParaRPr lang="en-US" sz="20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Scitovsky, T. 1992 [1976]</a:t>
            </a:r>
            <a:r>
              <a:rPr lang="en-US" sz="2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. The Joyless Economy. Oxford: Oxford University Press.</a:t>
            </a:r>
          </a:p>
          <a:p>
            <a:pPr algn="l">
              <a:lnSpc>
                <a:spcPts val="700"/>
              </a:lnSpc>
              <a:spcBef>
                <a:spcPct val="0"/>
              </a:spcBef>
            </a:pPr>
            <a:endParaRPr lang="en-US" sz="20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Tsaur, S. H., Yen, C. H., &amp; Chen, C. L. (2010).</a:t>
            </a:r>
            <a:r>
              <a:rPr lang="en-US" sz="2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Independent tourist knowledge and skills. Annals of Tourism Research, 37(4), 1035–1054.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70661">
            <a:off x="2447807" y="-1965081"/>
            <a:ext cx="7515814" cy="14977166"/>
          </a:xfrm>
          <a:custGeom>
            <a:avLst/>
            <a:gdLst/>
            <a:ahLst/>
            <a:cxnLst/>
            <a:rect l="l" t="t" r="r" b="b"/>
            <a:pathLst>
              <a:path w="7515814" h="14977166">
                <a:moveTo>
                  <a:pt x="0" y="0"/>
                </a:moveTo>
                <a:lnTo>
                  <a:pt x="7515814" y="0"/>
                </a:lnTo>
                <a:lnTo>
                  <a:pt x="7515814" y="14977166"/>
                </a:lnTo>
                <a:lnTo>
                  <a:pt x="0" y="1497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405656" y="6236880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9667922" y="4207936"/>
            <a:ext cx="5849746" cy="1868619"/>
            <a:chOff x="0" y="0"/>
            <a:chExt cx="7799662" cy="24914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137" cy="2392530"/>
            </a:xfrm>
            <a:custGeom>
              <a:avLst/>
              <a:gdLst/>
              <a:ahLst/>
              <a:cxnLst/>
              <a:rect l="l" t="t" r="r" b="b"/>
              <a:pathLst>
                <a:path w="2198137" h="2392530">
                  <a:moveTo>
                    <a:pt x="0" y="0"/>
                  </a:moveTo>
                  <a:lnTo>
                    <a:pt x="2198137" y="0"/>
                  </a:lnTo>
                  <a:lnTo>
                    <a:pt x="2198137" y="2392530"/>
                  </a:lnTo>
                  <a:lnTo>
                    <a:pt x="0" y="239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52090" y="636971"/>
              <a:ext cx="1199780" cy="1092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80"/>
                </a:lnSpc>
                <a:spcBef>
                  <a:spcPct val="0"/>
                </a:spcBef>
              </a:pPr>
              <a:r>
                <a:rPr lang="en-US" sz="5400">
                  <a:solidFill>
                    <a:srgbClr val="FFFFFF"/>
                  </a:solidFill>
                  <a:latin typeface="Dreaming Outloud Sans"/>
                  <a:ea typeface="Dreaming Outloud Sans"/>
                  <a:cs typeface="Dreaming Outloud Sans"/>
                  <a:sym typeface="Dreaming Outloud Sans"/>
                </a:rPr>
                <a:t>2.1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169635" y="475540"/>
              <a:ext cx="4630027" cy="2015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  <a:spcBef>
                  <a:spcPct val="0"/>
                </a:spcBef>
              </a:pPr>
              <a:r>
                <a:rPr lang="en-US" sz="3000" u="sng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12 journeys on regular trains; 15 boate trips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747337" y="2940678"/>
            <a:ext cx="5540663" cy="1723717"/>
            <a:chOff x="0" y="0"/>
            <a:chExt cx="7387551" cy="22982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81994" cy="2266116"/>
            </a:xfrm>
            <a:custGeom>
              <a:avLst/>
              <a:gdLst/>
              <a:ahLst/>
              <a:cxnLst/>
              <a:rect l="l" t="t" r="r" b="b"/>
              <a:pathLst>
                <a:path w="2081994" h="2266116">
                  <a:moveTo>
                    <a:pt x="0" y="0"/>
                  </a:moveTo>
                  <a:lnTo>
                    <a:pt x="2081994" y="0"/>
                  </a:lnTo>
                  <a:lnTo>
                    <a:pt x="2081994" y="2266116"/>
                  </a:lnTo>
                  <a:lnTo>
                    <a:pt x="0" y="2266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17635" y="579200"/>
              <a:ext cx="1136388" cy="1034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37"/>
                </a:lnSpc>
                <a:spcBef>
                  <a:spcPct val="0"/>
                </a:spcBef>
              </a:pPr>
              <a:r>
                <a:rPr lang="en-US" sz="5114">
                  <a:solidFill>
                    <a:srgbClr val="FFFFFF"/>
                  </a:solidFill>
                  <a:latin typeface="Dreaming Outloud Sans"/>
                  <a:ea typeface="Dreaming Outloud Sans"/>
                  <a:cs typeface="Dreaming Outloud Sans"/>
                  <a:sym typeface="Dreaming Outloud Sans"/>
                </a:rPr>
                <a:t>2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002161" y="282337"/>
              <a:ext cx="4385390" cy="2015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  <a:spcBef>
                  <a:spcPct val="0"/>
                </a:spcBef>
              </a:pPr>
              <a:r>
                <a:rPr lang="en-US" sz="3000" u="sng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Mobile ethnographic methods: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95587" y="5903505"/>
            <a:ext cx="5849746" cy="2022573"/>
            <a:chOff x="0" y="0"/>
            <a:chExt cx="7799662" cy="26967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8137" cy="2392530"/>
            </a:xfrm>
            <a:custGeom>
              <a:avLst/>
              <a:gdLst/>
              <a:ahLst/>
              <a:cxnLst/>
              <a:rect l="l" t="t" r="r" b="b"/>
              <a:pathLst>
                <a:path w="2198137" h="2392530">
                  <a:moveTo>
                    <a:pt x="0" y="0"/>
                  </a:moveTo>
                  <a:lnTo>
                    <a:pt x="2198137" y="0"/>
                  </a:lnTo>
                  <a:lnTo>
                    <a:pt x="2198137" y="2392530"/>
                  </a:lnTo>
                  <a:lnTo>
                    <a:pt x="0" y="239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52090" y="650165"/>
              <a:ext cx="1199780" cy="1092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80"/>
                </a:lnSpc>
                <a:spcBef>
                  <a:spcPct val="0"/>
                </a:spcBef>
              </a:pPr>
              <a:r>
                <a:rPr lang="en-US" sz="5400">
                  <a:solidFill>
                    <a:srgbClr val="FFFFFF"/>
                  </a:solidFill>
                  <a:latin typeface="Dreaming Outloud Sans"/>
                  <a:ea typeface="Dreaming Outloud Sans"/>
                  <a:cs typeface="Dreaming Outloud Sans"/>
                  <a:sym typeface="Dreaming Outloud Sans"/>
                </a:rPr>
                <a:t>2.2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169635" y="680813"/>
              <a:ext cx="4630027" cy="2015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Interviews &amp; participant observations 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038920" y="7621083"/>
            <a:ext cx="5849746" cy="1794398"/>
            <a:chOff x="0" y="0"/>
            <a:chExt cx="7799662" cy="23925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98137" cy="2392530"/>
            </a:xfrm>
            <a:custGeom>
              <a:avLst/>
              <a:gdLst/>
              <a:ahLst/>
              <a:cxnLst/>
              <a:rect l="l" t="t" r="r" b="b"/>
              <a:pathLst>
                <a:path w="2198137" h="2392530">
                  <a:moveTo>
                    <a:pt x="0" y="0"/>
                  </a:moveTo>
                  <a:lnTo>
                    <a:pt x="2198137" y="0"/>
                  </a:lnTo>
                  <a:lnTo>
                    <a:pt x="2198137" y="2392530"/>
                  </a:lnTo>
                  <a:lnTo>
                    <a:pt x="0" y="239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52090" y="617795"/>
              <a:ext cx="1199780" cy="1092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80"/>
                </a:lnSpc>
                <a:spcBef>
                  <a:spcPct val="0"/>
                </a:spcBef>
              </a:pPr>
              <a:r>
                <a:rPr lang="en-US" sz="5400">
                  <a:solidFill>
                    <a:srgbClr val="FFFFFF"/>
                  </a:solidFill>
                  <a:latin typeface="Dreaming Outloud Sans"/>
                  <a:ea typeface="Dreaming Outloud Sans"/>
                  <a:cs typeface="Dreaming Outloud Sans"/>
                  <a:sym typeface="Dreaming Outloud Sans"/>
                </a:rPr>
                <a:t>3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169635" y="639354"/>
              <a:ext cx="4630027" cy="135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Skills as a recurring theme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436229" y="5143500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6" y="0"/>
                </a:lnTo>
                <a:lnTo>
                  <a:pt x="693676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8721280" y="1817845"/>
            <a:ext cx="845440" cy="926279"/>
          </a:xfrm>
          <a:custGeom>
            <a:avLst/>
            <a:gdLst/>
            <a:ahLst/>
            <a:cxnLst/>
            <a:rect l="l" t="t" r="r" b="b"/>
            <a:pathLst>
              <a:path w="845440" h="926279">
                <a:moveTo>
                  <a:pt x="0" y="0"/>
                </a:moveTo>
                <a:lnTo>
                  <a:pt x="845440" y="0"/>
                </a:lnTo>
                <a:lnTo>
                  <a:pt x="845440" y="926278"/>
                </a:lnTo>
                <a:lnTo>
                  <a:pt x="0" y="926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5949866" y="4855729"/>
            <a:ext cx="1114282" cy="1220826"/>
          </a:xfrm>
          <a:custGeom>
            <a:avLst/>
            <a:gdLst/>
            <a:ahLst/>
            <a:cxnLst/>
            <a:rect l="l" t="t" r="r" b="b"/>
            <a:pathLst>
              <a:path w="1114282" h="1220826">
                <a:moveTo>
                  <a:pt x="0" y="0"/>
                </a:moveTo>
                <a:lnTo>
                  <a:pt x="1114282" y="0"/>
                </a:lnTo>
                <a:lnTo>
                  <a:pt x="1114282" y="1220826"/>
                </a:lnTo>
                <a:lnTo>
                  <a:pt x="0" y="12208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 rot="-4768867">
            <a:off x="16372125" y="-2295687"/>
            <a:ext cx="3280293" cy="4772913"/>
          </a:xfrm>
          <a:custGeom>
            <a:avLst/>
            <a:gdLst/>
            <a:ahLst/>
            <a:cxnLst/>
            <a:rect l="l" t="t" r="r" b="b"/>
            <a:pathLst>
              <a:path w="3280293" h="4772913">
                <a:moveTo>
                  <a:pt x="0" y="0"/>
                </a:moveTo>
                <a:lnTo>
                  <a:pt x="3280293" y="0"/>
                </a:lnTo>
                <a:lnTo>
                  <a:pt x="3280293" y="4772913"/>
                </a:lnTo>
                <a:lnTo>
                  <a:pt x="0" y="4772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239444" y="3638739"/>
            <a:ext cx="4636583" cy="5362586"/>
            <a:chOff x="0" y="0"/>
            <a:chExt cx="4428490" cy="5121910"/>
          </a:xfrm>
        </p:grpSpPr>
        <p:sp>
          <p:nvSpPr>
            <p:cNvPr id="25" name="Freeform 25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12"/>
              <a:stretch>
                <a:fillRect l="-35346" r="-3534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DF961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5460684" y="3477468"/>
            <a:ext cx="4797759" cy="5548999"/>
            <a:chOff x="0" y="0"/>
            <a:chExt cx="4428490" cy="5121910"/>
          </a:xfrm>
        </p:grpSpPr>
        <p:sp>
          <p:nvSpPr>
            <p:cNvPr id="33" name="Freeform 33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13"/>
              <a:stretch>
                <a:fillRect l="-14009" r="-1400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DF961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144000" y="183631"/>
            <a:ext cx="6133383" cy="3004588"/>
            <a:chOff x="0" y="0"/>
            <a:chExt cx="8177844" cy="400611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304718" cy="2508537"/>
            </a:xfrm>
            <a:custGeom>
              <a:avLst/>
              <a:gdLst/>
              <a:ahLst/>
              <a:cxnLst/>
              <a:rect l="l" t="t" r="r" b="b"/>
              <a:pathLst>
                <a:path w="2304718" h="2508537">
                  <a:moveTo>
                    <a:pt x="0" y="0"/>
                  </a:moveTo>
                  <a:lnTo>
                    <a:pt x="2304718" y="0"/>
                  </a:lnTo>
                  <a:lnTo>
                    <a:pt x="2304718" y="2508537"/>
                  </a:lnTo>
                  <a:lnTo>
                    <a:pt x="0" y="2508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683708" y="641161"/>
              <a:ext cx="1257954" cy="1145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94"/>
                </a:lnSpc>
                <a:spcBef>
                  <a:spcPct val="0"/>
                </a:spcBef>
              </a:pPr>
              <a:r>
                <a:rPr lang="en-US" sz="5661">
                  <a:solidFill>
                    <a:srgbClr val="FFFFFF"/>
                  </a:solidFill>
                  <a:latin typeface="Dreaming Outloud Sans"/>
                  <a:ea typeface="Dreaming Outloud Sans"/>
                  <a:cs typeface="Dreaming Outloud Sans"/>
                  <a:sym typeface="Dreaming Outloud Sans"/>
                </a:rPr>
                <a:t>1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3323321" y="312186"/>
              <a:ext cx="4854523" cy="3693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17"/>
                </a:lnSpc>
                <a:spcBef>
                  <a:spcPct val="0"/>
                </a:spcBef>
              </a:pPr>
              <a:r>
                <a:rPr lang="en-US" sz="3320" u="sng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  <a:hlinkClick r:id="rId14" action="ppaction://hlinksldjump"/>
                </a:rPr>
                <a:t>Researching transport tourism in the UK: train travel and canal boating </a:t>
              </a:r>
            </a:p>
          </p:txBody>
        </p:sp>
      </p:grpSp>
      <p:sp>
        <p:nvSpPr>
          <p:cNvPr id="44" name="TextBox 44"/>
          <p:cNvSpPr txBox="1"/>
          <p:nvPr/>
        </p:nvSpPr>
        <p:spPr>
          <a:xfrm rot="-334274">
            <a:off x="2068701" y="580771"/>
            <a:ext cx="6271213" cy="259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Background </a:t>
            </a:r>
          </a:p>
          <a:p>
            <a:pPr algn="ctr">
              <a:lnSpc>
                <a:spcPts val="4959"/>
              </a:lnSpc>
            </a:pPr>
            <a:r>
              <a:rPr lang="en-US" sz="39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&amp;</a:t>
            </a:r>
          </a:p>
          <a:p>
            <a:pPr marL="0" lvl="0" indent="0" algn="ctr">
              <a:lnSpc>
                <a:spcPts val="7440"/>
              </a:lnSpc>
            </a:pPr>
            <a:r>
              <a:rPr lang="en-US" sz="6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Methodology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36229" y="7932276"/>
            <a:ext cx="3730760" cy="362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  <a:spcBef>
                <a:spcPct val="0"/>
              </a:spcBef>
            </a:pPr>
            <a:r>
              <a:rPr lang="en-US" sz="275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Data collection on trains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633763" y="7773651"/>
            <a:ext cx="3647420" cy="362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  <a:spcBef>
                <a:spcPct val="0"/>
              </a:spcBef>
            </a:pPr>
            <a:r>
              <a:rPr lang="en-US" sz="275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Data collection on boats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 rot="-5400000">
            <a:off x="3825402" y="5124001"/>
            <a:ext cx="10257527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3248094"/>
            <a:ext cx="8958928" cy="5237527"/>
          </a:xfrm>
          <a:custGeom>
            <a:avLst/>
            <a:gdLst/>
            <a:ahLst/>
            <a:cxnLst/>
            <a:rect l="l" t="t" r="r" b="b"/>
            <a:pathLst>
              <a:path w="8958928" h="5237527">
                <a:moveTo>
                  <a:pt x="0" y="0"/>
                </a:moveTo>
                <a:lnTo>
                  <a:pt x="8958928" y="0"/>
                </a:lnTo>
                <a:lnTo>
                  <a:pt x="8958928" y="5237527"/>
                </a:lnTo>
                <a:lnTo>
                  <a:pt x="0" y="5237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919955" y="2943971"/>
            <a:ext cx="7927084" cy="679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Social practices</a:t>
            </a:r>
            <a:r>
              <a:rPr lang="en-US" sz="35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(e.g., cycling, boating, sightseeing), not individual practitioners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What people do</a:t>
            </a:r>
            <a:r>
              <a:rPr lang="en-US" sz="35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over what they think, value, et.</a:t>
            </a:r>
          </a:p>
          <a:p>
            <a:pPr algn="l">
              <a:lnSpc>
                <a:spcPts val="2800"/>
              </a:lnSpc>
            </a:pPr>
            <a:endParaRPr lang="en-US" sz="3500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The role of the body and </a:t>
            </a:r>
            <a:r>
              <a:rPr lang="en-US" sz="35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socio-material interactions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Any practice consists of </a:t>
            </a:r>
            <a:r>
              <a:rPr lang="en-US" sz="35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three groups of elements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82677" y="456079"/>
            <a:ext cx="11707541" cy="233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Social Practice Theory </a:t>
            </a:r>
          </a:p>
          <a:p>
            <a:pPr algn="ctr">
              <a:lnSpc>
                <a:spcPts val="5000"/>
              </a:lnSpc>
            </a:pPr>
            <a:endParaRPr lang="en-US" sz="6999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marL="0" lvl="0" indent="0" algn="ctr">
              <a:lnSpc>
                <a:spcPts val="5499"/>
              </a:lnSpc>
            </a:pPr>
            <a:r>
              <a:rPr lang="en-US" sz="54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                                     Foregrounds: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83749" y="9648662"/>
            <a:ext cx="6052699" cy="4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(Source: Shove, Pantzar, Watson, 2012)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416640">
            <a:off x="12916661" y="3710930"/>
            <a:ext cx="6412961" cy="9137639"/>
          </a:xfrm>
          <a:custGeom>
            <a:avLst/>
            <a:gdLst/>
            <a:ahLst/>
            <a:cxnLst/>
            <a:rect l="l" t="t" r="r" b="b"/>
            <a:pathLst>
              <a:path w="6412961" h="9137639">
                <a:moveTo>
                  <a:pt x="0" y="0"/>
                </a:moveTo>
                <a:lnTo>
                  <a:pt x="6412961" y="0"/>
                </a:lnTo>
                <a:lnTo>
                  <a:pt x="6412961" y="9137639"/>
                </a:lnTo>
                <a:lnTo>
                  <a:pt x="0" y="9137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622615" y="254901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776303" y="898147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7" y="0"/>
                </a:lnTo>
                <a:lnTo>
                  <a:pt x="693677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63832" y="7578097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5"/>
                </a:lnTo>
                <a:lnTo>
                  <a:pt x="0" y="990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640967">
            <a:off x="1637615" y="-82117"/>
            <a:ext cx="7608308" cy="11591605"/>
          </a:xfrm>
          <a:custGeom>
            <a:avLst/>
            <a:gdLst/>
            <a:ahLst/>
            <a:cxnLst/>
            <a:rect l="l" t="t" r="r" b="b"/>
            <a:pathLst>
              <a:path w="7608308" h="11591605">
                <a:moveTo>
                  <a:pt x="0" y="0"/>
                </a:moveTo>
                <a:lnTo>
                  <a:pt x="7608308" y="0"/>
                </a:lnTo>
                <a:lnTo>
                  <a:pt x="7608308" y="11591605"/>
                </a:lnTo>
                <a:lnTo>
                  <a:pt x="0" y="11591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2821012" y="2757111"/>
            <a:ext cx="13242740" cy="7175157"/>
          </a:xfrm>
          <a:custGeom>
            <a:avLst/>
            <a:gdLst/>
            <a:ahLst/>
            <a:cxnLst/>
            <a:rect l="l" t="t" r="r" b="b"/>
            <a:pathLst>
              <a:path w="13242740" h="7175157">
                <a:moveTo>
                  <a:pt x="0" y="0"/>
                </a:moveTo>
                <a:lnTo>
                  <a:pt x="13242740" y="0"/>
                </a:lnTo>
                <a:lnTo>
                  <a:pt x="13242740" y="7175158"/>
                </a:lnTo>
                <a:lnTo>
                  <a:pt x="0" y="7175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347819">
            <a:off x="-1487686" y="7939809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593687" y="1729450"/>
            <a:ext cx="2691495" cy="2055324"/>
          </a:xfrm>
          <a:custGeom>
            <a:avLst/>
            <a:gdLst/>
            <a:ahLst/>
            <a:cxnLst/>
            <a:rect l="l" t="t" r="r" b="b"/>
            <a:pathLst>
              <a:path w="2691495" h="2055324">
                <a:moveTo>
                  <a:pt x="0" y="0"/>
                </a:moveTo>
                <a:lnTo>
                  <a:pt x="2691495" y="0"/>
                </a:lnTo>
                <a:lnTo>
                  <a:pt x="2691495" y="2055323"/>
                </a:lnTo>
                <a:lnTo>
                  <a:pt x="0" y="20553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3359901" y="5257496"/>
            <a:ext cx="11579533" cy="302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u="sng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Skills are not things-in-themselves</a:t>
            </a:r>
          </a:p>
          <a:p>
            <a:pPr algn="ctr">
              <a:lnSpc>
                <a:spcPts val="1399"/>
              </a:lnSpc>
            </a:pPr>
            <a:endParaRPr lang="en-US" sz="3999" u="sng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(Ingold, 1996)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</p:txBody>
      </p:sp>
      <p:sp>
        <p:nvSpPr>
          <p:cNvPr id="12" name="TextBox 12"/>
          <p:cNvSpPr txBox="1"/>
          <p:nvPr/>
        </p:nvSpPr>
        <p:spPr>
          <a:xfrm rot="-647040">
            <a:off x="1704106" y="1753219"/>
            <a:ext cx="6747292" cy="977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  <a:spcBef>
                <a:spcPct val="0"/>
              </a:spcBef>
            </a:pPr>
            <a:r>
              <a:rPr lang="en-US" sz="5499" u="sng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Properties of Skills: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416640">
            <a:off x="12916661" y="3710930"/>
            <a:ext cx="6412961" cy="9137639"/>
          </a:xfrm>
          <a:custGeom>
            <a:avLst/>
            <a:gdLst/>
            <a:ahLst/>
            <a:cxnLst/>
            <a:rect l="l" t="t" r="r" b="b"/>
            <a:pathLst>
              <a:path w="6412961" h="9137639">
                <a:moveTo>
                  <a:pt x="0" y="0"/>
                </a:moveTo>
                <a:lnTo>
                  <a:pt x="6412961" y="0"/>
                </a:lnTo>
                <a:lnTo>
                  <a:pt x="6412961" y="9137639"/>
                </a:lnTo>
                <a:lnTo>
                  <a:pt x="0" y="9137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622615" y="254901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776303" y="898147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7" y="0"/>
                </a:lnTo>
                <a:lnTo>
                  <a:pt x="693677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63832" y="7578097"/>
            <a:ext cx="903979" cy="990415"/>
          </a:xfrm>
          <a:custGeom>
            <a:avLst/>
            <a:gdLst/>
            <a:ahLst/>
            <a:cxnLst/>
            <a:rect l="l" t="t" r="r" b="b"/>
            <a:pathLst>
              <a:path w="903979" h="990415">
                <a:moveTo>
                  <a:pt x="0" y="0"/>
                </a:moveTo>
                <a:lnTo>
                  <a:pt x="903979" y="0"/>
                </a:lnTo>
                <a:lnTo>
                  <a:pt x="903979" y="990415"/>
                </a:lnTo>
                <a:lnTo>
                  <a:pt x="0" y="990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640967">
            <a:off x="1637615" y="-82117"/>
            <a:ext cx="7608308" cy="11591605"/>
          </a:xfrm>
          <a:custGeom>
            <a:avLst/>
            <a:gdLst/>
            <a:ahLst/>
            <a:cxnLst/>
            <a:rect l="l" t="t" r="r" b="b"/>
            <a:pathLst>
              <a:path w="7608308" h="11591605">
                <a:moveTo>
                  <a:pt x="0" y="0"/>
                </a:moveTo>
                <a:lnTo>
                  <a:pt x="7608308" y="0"/>
                </a:lnTo>
                <a:lnTo>
                  <a:pt x="7608308" y="11591605"/>
                </a:lnTo>
                <a:lnTo>
                  <a:pt x="0" y="11591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042442" y="3249722"/>
            <a:ext cx="13242740" cy="7175157"/>
          </a:xfrm>
          <a:custGeom>
            <a:avLst/>
            <a:gdLst/>
            <a:ahLst/>
            <a:cxnLst/>
            <a:rect l="l" t="t" r="r" b="b"/>
            <a:pathLst>
              <a:path w="13242740" h="7175157">
                <a:moveTo>
                  <a:pt x="0" y="0"/>
                </a:moveTo>
                <a:lnTo>
                  <a:pt x="13242740" y="0"/>
                </a:lnTo>
                <a:lnTo>
                  <a:pt x="13242740" y="7175157"/>
                </a:lnTo>
                <a:lnTo>
                  <a:pt x="0" y="71751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347819">
            <a:off x="-1487686" y="7939809"/>
            <a:ext cx="7315200" cy="3019183"/>
          </a:xfrm>
          <a:custGeom>
            <a:avLst/>
            <a:gdLst/>
            <a:ahLst/>
            <a:cxnLst/>
            <a:rect l="l" t="t" r="r" b="b"/>
            <a:pathLst>
              <a:path w="7315200" h="3019183">
                <a:moveTo>
                  <a:pt x="0" y="0"/>
                </a:moveTo>
                <a:lnTo>
                  <a:pt x="7315200" y="0"/>
                </a:lnTo>
                <a:lnTo>
                  <a:pt x="7315200" y="3019182"/>
                </a:lnTo>
                <a:lnTo>
                  <a:pt x="0" y="3019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593687" y="1729450"/>
            <a:ext cx="2691495" cy="2055324"/>
          </a:xfrm>
          <a:custGeom>
            <a:avLst/>
            <a:gdLst/>
            <a:ahLst/>
            <a:cxnLst/>
            <a:rect l="l" t="t" r="r" b="b"/>
            <a:pathLst>
              <a:path w="2691495" h="2055324">
                <a:moveTo>
                  <a:pt x="0" y="0"/>
                </a:moveTo>
                <a:lnTo>
                  <a:pt x="2691495" y="0"/>
                </a:lnTo>
                <a:lnTo>
                  <a:pt x="2691495" y="2055323"/>
                </a:lnTo>
                <a:lnTo>
                  <a:pt x="0" y="20553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3897988" y="5600396"/>
            <a:ext cx="11531648" cy="267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u="sng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Even the simplest of skills are learned</a:t>
            </a:r>
          </a:p>
          <a:p>
            <a:pPr algn="ctr">
              <a:lnSpc>
                <a:spcPts val="2100"/>
              </a:lnSpc>
            </a:pPr>
            <a:endParaRPr lang="en-US" sz="3999" u="sng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often in a community of practice </a:t>
            </a:r>
          </a:p>
          <a:p>
            <a:pPr algn="ctr">
              <a:lnSpc>
                <a:spcPts val="2100"/>
              </a:lnSpc>
            </a:pPr>
            <a:endParaRPr lang="en-US" sz="3999">
              <a:solidFill>
                <a:srgbClr val="000000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                         (Lave and Wenger, 1991)</a:t>
            </a:r>
          </a:p>
        </p:txBody>
      </p:sp>
      <p:sp>
        <p:nvSpPr>
          <p:cNvPr id="12" name="TextBox 12"/>
          <p:cNvSpPr txBox="1"/>
          <p:nvPr/>
        </p:nvSpPr>
        <p:spPr>
          <a:xfrm rot="-647040">
            <a:off x="1809481" y="1753219"/>
            <a:ext cx="6747292" cy="977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  <a:spcBef>
                <a:spcPct val="0"/>
              </a:spcBef>
            </a:pPr>
            <a:r>
              <a:rPr lang="en-US" sz="5499" u="sng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Properties of Skills:</a:t>
            </a:r>
          </a:p>
        </p:txBody>
      </p:sp>
    </p:spTree>
  </p:cSld>
  <p:clrMapOvr>
    <a:masterClrMapping/>
  </p:clrMapOvr>
  <p:transition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7774" y="6562799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69387" y="6226653"/>
            <a:ext cx="953906" cy="1045116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6" y="0"/>
                </a:lnTo>
                <a:lnTo>
                  <a:pt x="953906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482788" y="6226653"/>
            <a:ext cx="1127780" cy="1235616"/>
          </a:xfrm>
          <a:custGeom>
            <a:avLst/>
            <a:gdLst/>
            <a:ahLst/>
            <a:cxnLst/>
            <a:rect l="l" t="t" r="r" b="b"/>
            <a:pathLst>
              <a:path w="1127780" h="1235616">
                <a:moveTo>
                  <a:pt x="0" y="0"/>
                </a:moveTo>
                <a:lnTo>
                  <a:pt x="1127781" y="0"/>
                </a:lnTo>
                <a:lnTo>
                  <a:pt x="1127781" y="1235616"/>
                </a:lnTo>
                <a:lnTo>
                  <a:pt x="0" y="123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60794" y="3452153"/>
            <a:ext cx="4797759" cy="5548999"/>
            <a:chOff x="0" y="0"/>
            <a:chExt cx="4428490" cy="5121910"/>
          </a:xfrm>
        </p:grpSpPr>
        <p:sp>
          <p:nvSpPr>
            <p:cNvPr id="6" name="Freeform 6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6"/>
              <a:stretch>
                <a:fillRect l="-39628" r="-3962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DF961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834646" y="3452153"/>
            <a:ext cx="4797759" cy="5548999"/>
            <a:chOff x="0" y="0"/>
            <a:chExt cx="4428490" cy="5121910"/>
          </a:xfrm>
        </p:grpSpPr>
        <p:sp>
          <p:nvSpPr>
            <p:cNvPr id="14" name="Freeform 1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7"/>
              <a:stretch>
                <a:fillRect l="-21921" r="-2192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DF961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2718255" y="7895272"/>
            <a:ext cx="7315200" cy="2793076"/>
          </a:xfrm>
          <a:custGeom>
            <a:avLst/>
            <a:gdLst/>
            <a:ahLst/>
            <a:cxnLst/>
            <a:rect l="l" t="t" r="r" b="b"/>
            <a:pathLst>
              <a:path w="7315200" h="2793076">
                <a:moveTo>
                  <a:pt x="0" y="0"/>
                </a:moveTo>
                <a:lnTo>
                  <a:pt x="7315200" y="0"/>
                </a:lnTo>
                <a:lnTo>
                  <a:pt x="7315200" y="2793077"/>
                </a:lnTo>
                <a:lnTo>
                  <a:pt x="0" y="2793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2461541" y="3452153"/>
            <a:ext cx="4797759" cy="5548999"/>
            <a:chOff x="0" y="0"/>
            <a:chExt cx="4428490" cy="5121910"/>
          </a:xfrm>
        </p:grpSpPr>
        <p:sp>
          <p:nvSpPr>
            <p:cNvPr id="23" name="Freeform 23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10"/>
              <a:stretch>
                <a:fillRect l="-14009" r="-1400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DF961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Freeform 30"/>
          <p:cNvSpPr/>
          <p:nvPr/>
        </p:nvSpPr>
        <p:spPr>
          <a:xfrm rot="-886112">
            <a:off x="668762" y="3041169"/>
            <a:ext cx="1384063" cy="1253206"/>
          </a:xfrm>
          <a:custGeom>
            <a:avLst/>
            <a:gdLst/>
            <a:ahLst/>
            <a:cxnLst/>
            <a:rect l="l" t="t" r="r" b="b"/>
            <a:pathLst>
              <a:path w="1384063" h="1253206">
                <a:moveTo>
                  <a:pt x="0" y="0"/>
                </a:moveTo>
                <a:lnTo>
                  <a:pt x="1384063" y="0"/>
                </a:lnTo>
                <a:lnTo>
                  <a:pt x="1384063" y="1253207"/>
                </a:lnTo>
                <a:lnTo>
                  <a:pt x="0" y="1253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892629" y="463828"/>
            <a:ext cx="16106705" cy="2777742"/>
            <a:chOff x="0" y="0"/>
            <a:chExt cx="21475606" cy="3703656"/>
          </a:xfrm>
        </p:grpSpPr>
        <p:sp>
          <p:nvSpPr>
            <p:cNvPr id="32" name="TextBox 32"/>
            <p:cNvSpPr txBox="1"/>
            <p:nvPr/>
          </p:nvSpPr>
          <p:spPr>
            <a:xfrm>
              <a:off x="0" y="1557703"/>
              <a:ext cx="21475606" cy="2145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Examines specialist skills (Shipway &amp; Jones, 2007)  </a:t>
              </a: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Foregrounds knowledge (Tsaur, Yen and Chen, 2010; Cutler and Carmichael, 2010) </a:t>
              </a: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Categories skills; lists of skills (Pearce and Foster, 2007)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9050"/>
              <a:ext cx="21475606" cy="1200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00"/>
                </a:lnSpc>
              </a:pPr>
              <a:r>
                <a:rPr lang="en-US" sz="6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Existing Research in Tourism &amp; Leisure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620131" y="7629568"/>
            <a:ext cx="3601489" cy="44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Focus on Specialist skills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864250" y="7420062"/>
            <a:ext cx="3608519" cy="862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Low-skill, high-skill activities (Richards, 1996)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130746" y="7420062"/>
            <a:ext cx="3245109" cy="862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Unskilled practices (Scitovsky, 1992) </a:t>
            </a:r>
          </a:p>
        </p:txBody>
      </p:sp>
    </p:spTree>
  </p:cSld>
  <p:clrMapOvr>
    <a:masterClrMapping/>
  </p:clrMapOvr>
  <p:transition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 rot="-5400000">
            <a:off x="1792016" y="5146282"/>
            <a:ext cx="10257527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38150" y="423256"/>
            <a:ext cx="6477866" cy="220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99"/>
              </a:lnSpc>
            </a:pPr>
            <a:r>
              <a:rPr lang="en-US" sz="54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    </a:t>
            </a:r>
            <a:r>
              <a:rPr lang="en-US" sz="5499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Tourist Skills (Mertena, Kaaristo &amp; Edensor, 2022) 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505984">
            <a:off x="3251061" y="2483771"/>
            <a:ext cx="6350508" cy="7377448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4000" r="-1399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440272">
            <a:off x="11297089" y="2009396"/>
            <a:ext cx="6533000" cy="7589451"/>
            <a:chOff x="0" y="0"/>
            <a:chExt cx="546608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4000" r="-1400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5"/>
          <p:cNvSpPr/>
          <p:nvPr/>
        </p:nvSpPr>
        <p:spPr>
          <a:xfrm>
            <a:off x="8344460" y="502761"/>
            <a:ext cx="4275152" cy="2316355"/>
          </a:xfrm>
          <a:custGeom>
            <a:avLst/>
            <a:gdLst/>
            <a:ahLst/>
            <a:cxnLst/>
            <a:rect l="l" t="t" r="r" b="b"/>
            <a:pathLst>
              <a:path w="4275152" h="2316355">
                <a:moveTo>
                  <a:pt x="0" y="0"/>
                </a:moveTo>
                <a:lnTo>
                  <a:pt x="4275152" y="0"/>
                </a:lnTo>
                <a:lnTo>
                  <a:pt x="4275152" y="2316355"/>
                </a:lnTo>
                <a:lnTo>
                  <a:pt x="0" y="2316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 rot="-559262">
            <a:off x="5052061" y="8532755"/>
            <a:ext cx="3916742" cy="1060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  <a:spcBef>
                <a:spcPct val="0"/>
              </a:spcBef>
            </a:pPr>
            <a:r>
              <a:rPr lang="en-US" sz="387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Commonplace Skills</a:t>
            </a:r>
          </a:p>
        </p:txBody>
      </p:sp>
      <p:sp>
        <p:nvSpPr>
          <p:cNvPr id="17" name="TextBox 17"/>
          <p:cNvSpPr txBox="1"/>
          <p:nvPr/>
        </p:nvSpPr>
        <p:spPr>
          <a:xfrm rot="435075">
            <a:off x="11222957" y="8312603"/>
            <a:ext cx="5997508" cy="976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  <a:spcBef>
                <a:spcPct val="0"/>
              </a:spcBef>
            </a:pPr>
            <a:r>
              <a:rPr lang="en-US" sz="356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Commonplace and Specialist skills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53172" y="1226007"/>
            <a:ext cx="2902871" cy="73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Skill-kit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2337982" y="4543296"/>
            <a:ext cx="3095984" cy="1626183"/>
            <a:chOff x="0" y="0"/>
            <a:chExt cx="1512104" cy="794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12104" cy="794241"/>
            </a:xfrm>
            <a:custGeom>
              <a:avLst/>
              <a:gdLst/>
              <a:ahLst/>
              <a:cxnLst/>
              <a:rect l="l" t="t" r="r" b="b"/>
              <a:pathLst>
                <a:path w="1512104" h="794241">
                  <a:moveTo>
                    <a:pt x="0" y="0"/>
                  </a:moveTo>
                  <a:lnTo>
                    <a:pt x="1512104" y="0"/>
                  </a:lnTo>
                  <a:lnTo>
                    <a:pt x="1512104" y="794241"/>
                  </a:lnTo>
                  <a:lnTo>
                    <a:pt x="0" y="794241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1512104" cy="9085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Infrequently used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73252" y="2972446"/>
            <a:ext cx="2162947" cy="1332721"/>
            <a:chOff x="0" y="0"/>
            <a:chExt cx="1056401" cy="650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6401" cy="650912"/>
            </a:xfrm>
            <a:custGeom>
              <a:avLst/>
              <a:gdLst/>
              <a:ahLst/>
              <a:cxnLst/>
              <a:rect l="l" t="t" r="r" b="b"/>
              <a:pathLst>
                <a:path w="1056401" h="650912">
                  <a:moveTo>
                    <a:pt x="0" y="0"/>
                  </a:moveTo>
                  <a:lnTo>
                    <a:pt x="1056401" y="0"/>
                  </a:lnTo>
                  <a:lnTo>
                    <a:pt x="1056401" y="650912"/>
                  </a:lnTo>
                  <a:lnTo>
                    <a:pt x="0" y="650912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14300"/>
              <a:ext cx="1056401" cy="7652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Expert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5434346" y="3631193"/>
            <a:ext cx="7938906" cy="28575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5433549" y="5284566"/>
            <a:ext cx="7940120" cy="28575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413039" y="1026257"/>
            <a:ext cx="8625390" cy="73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Conceptualising Tourist Skills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341124" y="2972446"/>
            <a:ext cx="2093223" cy="1351771"/>
            <a:chOff x="0" y="0"/>
            <a:chExt cx="1022347" cy="660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2347" cy="660216"/>
            </a:xfrm>
            <a:custGeom>
              <a:avLst/>
              <a:gdLst/>
              <a:ahLst/>
              <a:cxnLst/>
              <a:rect l="l" t="t" r="r" b="b"/>
              <a:pathLst>
                <a:path w="1022347" h="660216">
                  <a:moveTo>
                    <a:pt x="0" y="0"/>
                  </a:moveTo>
                  <a:lnTo>
                    <a:pt x="1022347" y="0"/>
                  </a:lnTo>
                  <a:lnTo>
                    <a:pt x="1022347" y="660216"/>
                  </a:lnTo>
                  <a:lnTo>
                    <a:pt x="0" y="660216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1022347" cy="77451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Novice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373252" y="4557581"/>
            <a:ext cx="3705326" cy="1367475"/>
            <a:chOff x="0" y="0"/>
            <a:chExt cx="1809711" cy="6678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09711" cy="667886"/>
            </a:xfrm>
            <a:custGeom>
              <a:avLst/>
              <a:gdLst/>
              <a:ahLst/>
              <a:cxnLst/>
              <a:rect l="l" t="t" r="r" b="b"/>
              <a:pathLst>
                <a:path w="1809711" h="667886">
                  <a:moveTo>
                    <a:pt x="0" y="0"/>
                  </a:moveTo>
                  <a:lnTo>
                    <a:pt x="1809711" y="0"/>
                  </a:lnTo>
                  <a:lnTo>
                    <a:pt x="1809711" y="667886"/>
                  </a:lnTo>
                  <a:lnTo>
                    <a:pt x="0" y="667886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14300"/>
              <a:ext cx="1809711" cy="78218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Frequently used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373252" y="6285263"/>
            <a:ext cx="3067761" cy="1278384"/>
            <a:chOff x="0" y="0"/>
            <a:chExt cx="1491713" cy="6216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91713" cy="621620"/>
            </a:xfrm>
            <a:custGeom>
              <a:avLst/>
              <a:gdLst/>
              <a:ahLst/>
              <a:cxnLst/>
              <a:rect l="l" t="t" r="r" b="b"/>
              <a:pathLst>
                <a:path w="1491713" h="621620">
                  <a:moveTo>
                    <a:pt x="0" y="0"/>
                  </a:moveTo>
                  <a:lnTo>
                    <a:pt x="1491713" y="0"/>
                  </a:lnTo>
                  <a:lnTo>
                    <a:pt x="1491713" y="621620"/>
                  </a:lnTo>
                  <a:lnTo>
                    <a:pt x="0" y="621620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14300"/>
              <a:ext cx="1491713" cy="73592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Formalisable</a:t>
              </a:r>
            </a:p>
          </p:txBody>
        </p:sp>
      </p:grpSp>
      <p:sp>
        <p:nvSpPr>
          <p:cNvPr id="21" name="AutoShape 21"/>
          <p:cNvSpPr/>
          <p:nvPr/>
        </p:nvSpPr>
        <p:spPr>
          <a:xfrm>
            <a:off x="5434403" y="6934972"/>
            <a:ext cx="7938876" cy="28702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728931" y="6285263"/>
            <a:ext cx="3705501" cy="1357758"/>
            <a:chOff x="0" y="0"/>
            <a:chExt cx="1801817" cy="6602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01817" cy="660216"/>
            </a:xfrm>
            <a:custGeom>
              <a:avLst/>
              <a:gdLst/>
              <a:ahLst/>
              <a:cxnLst/>
              <a:rect l="l" t="t" r="r" b="b"/>
              <a:pathLst>
                <a:path w="1801817" h="660216">
                  <a:moveTo>
                    <a:pt x="0" y="0"/>
                  </a:moveTo>
                  <a:lnTo>
                    <a:pt x="1801817" y="0"/>
                  </a:lnTo>
                  <a:lnTo>
                    <a:pt x="1801817" y="660216"/>
                  </a:lnTo>
                  <a:lnTo>
                    <a:pt x="0" y="660216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14300"/>
              <a:ext cx="1801817" cy="77451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 Unformalisable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373441" y="7817070"/>
            <a:ext cx="4464906" cy="1278514"/>
            <a:chOff x="0" y="0"/>
            <a:chExt cx="2180697" cy="62443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80697" cy="624437"/>
            </a:xfrm>
            <a:custGeom>
              <a:avLst/>
              <a:gdLst/>
              <a:ahLst/>
              <a:cxnLst/>
              <a:rect l="l" t="t" r="r" b="b"/>
              <a:pathLst>
                <a:path w="2180697" h="624437">
                  <a:moveTo>
                    <a:pt x="0" y="0"/>
                  </a:moveTo>
                  <a:lnTo>
                    <a:pt x="2180697" y="0"/>
                  </a:lnTo>
                  <a:lnTo>
                    <a:pt x="2180697" y="624437"/>
                  </a:lnTo>
                  <a:lnTo>
                    <a:pt x="0" y="624437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14300"/>
              <a:ext cx="2180697" cy="73873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Reflexively learned </a:t>
              </a:r>
            </a:p>
          </p:txBody>
        </p:sp>
      </p:grpSp>
      <p:sp>
        <p:nvSpPr>
          <p:cNvPr id="28" name="AutoShape 28"/>
          <p:cNvSpPr/>
          <p:nvPr/>
        </p:nvSpPr>
        <p:spPr>
          <a:xfrm>
            <a:off x="5434319" y="8464510"/>
            <a:ext cx="7939136" cy="28575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/>
          <p:nvPr/>
        </p:nvGrpSpPr>
        <p:grpSpPr>
          <a:xfrm>
            <a:off x="518512" y="7882727"/>
            <a:ext cx="4915821" cy="1212857"/>
            <a:chOff x="0" y="0"/>
            <a:chExt cx="2400927" cy="59236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400927" cy="592369"/>
            </a:xfrm>
            <a:custGeom>
              <a:avLst/>
              <a:gdLst/>
              <a:ahLst/>
              <a:cxnLst/>
              <a:rect l="l" t="t" r="r" b="b"/>
              <a:pathLst>
                <a:path w="2400927" h="592369">
                  <a:moveTo>
                    <a:pt x="0" y="0"/>
                  </a:moveTo>
                  <a:lnTo>
                    <a:pt x="2400927" y="0"/>
                  </a:lnTo>
                  <a:lnTo>
                    <a:pt x="2400927" y="592369"/>
                  </a:lnTo>
                  <a:lnTo>
                    <a:pt x="0" y="592369"/>
                  </a:lnTo>
                  <a:close/>
                </a:path>
              </a:pathLst>
            </a:custGeom>
            <a:solidFill>
              <a:srgbClr val="DF961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14300"/>
              <a:ext cx="2400927" cy="70666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Unreflexively learned 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8366008" y="2858146"/>
            <a:ext cx="2075841" cy="57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Mastery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06749" y="4507978"/>
            <a:ext cx="3878735" cy="57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Frequency of Usage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571472" y="6012842"/>
            <a:ext cx="4209131" cy="57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Extent of Recognition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508196" y="7797284"/>
            <a:ext cx="2075841" cy="57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odec Pro"/>
                <a:ea typeface="Codec Pro"/>
                <a:cs typeface="Codec Pro"/>
                <a:sym typeface="Codec Pro"/>
              </a:rPr>
              <a:t>Reflexivity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13fec015-269a-4c61-bf76-6789fee905d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675</Words>
  <Application>Microsoft Office PowerPoint</Application>
  <PresentationFormat>Custom</PresentationFormat>
  <Paragraphs>117</Paragraphs>
  <Slides>13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Dreaming Outloud Sans</vt:lpstr>
      <vt:lpstr>Calibri</vt:lpstr>
      <vt:lpstr>Codec Pro</vt:lpstr>
      <vt:lpstr>Codec Pro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Presentation 2022</dc:title>
  <dc:creator>Ilze Mertena</dc:creator>
  <cp:lastModifiedBy>Ilze Mertena</cp:lastModifiedBy>
  <cp:revision>2</cp:revision>
  <dcterms:created xsi:type="dcterms:W3CDTF">2006-08-16T00:00:00Z</dcterms:created>
  <dcterms:modified xsi:type="dcterms:W3CDTF">2025-01-08T18:04:45Z</dcterms:modified>
  <dc:identifier>DAFMVUI2Vks</dc:identifier>
</cp:coreProperties>
</file>