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4_3DFC5185.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59" r:id="rId3"/>
  </p:sldMasterIdLst>
  <p:notesMasterIdLst>
    <p:notesMasterId r:id="rId17"/>
  </p:notesMasterIdLst>
  <p:sldIdLst>
    <p:sldId id="314" r:id="rId4"/>
    <p:sldId id="276" r:id="rId5"/>
    <p:sldId id="278" r:id="rId6"/>
    <p:sldId id="280" r:id="rId7"/>
    <p:sldId id="312" r:id="rId8"/>
    <p:sldId id="257" r:id="rId9"/>
    <p:sldId id="259" r:id="rId10"/>
    <p:sldId id="273" r:id="rId11"/>
    <p:sldId id="274" r:id="rId12"/>
    <p:sldId id="258" r:id="rId13"/>
    <p:sldId id="281" r:id="rId14"/>
    <p:sldId id="282" r:id="rId15"/>
    <p:sldId id="313" r:id="rId16"/>
  </p:sldIdLst>
  <p:sldSz cx="9144000" cy="6858000" type="screen4x3"/>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25E05-94D8-59AF-E6A4-E5E4087AB988}" name="Zi Yang" initials="ZY" userId="S::yangz17@aston.ac.uk::7584ce00-7e9a-477d-add5-4a5d28dc64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a:srgbClr val="FF6A00"/>
    <a:srgbClr val="00C1D4"/>
    <a:srgbClr val="FFCD00"/>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16" autoAdjust="0"/>
    <p:restoredTop sz="62721" autoAdjust="0"/>
  </p:normalViewPr>
  <p:slideViewPr>
    <p:cSldViewPr snapToGrid="0">
      <p:cViewPr varScale="1">
        <p:scale>
          <a:sx n="77" d="100"/>
          <a:sy n="77" d="100"/>
        </p:scale>
        <p:origin x="3720" y="1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8/10/relationships/authors" Target="authors.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omments/modernComment_114_3DFC5185.xml><?xml version="1.0" encoding="utf-8"?>
<p188:cmLst xmlns:a="http://schemas.openxmlformats.org/drawingml/2006/main" xmlns:r="http://schemas.openxmlformats.org/officeDocument/2006/relationships" xmlns:p188="http://schemas.microsoft.com/office/powerpoint/2018/8/main">
  <p188:cm id="{F876A284-5716-0F41-8269-7E5E9A3ADB07}" authorId="{5E725E05-94D8-59AF-E6A4-E5E4087AB988}" status="resolved" created="2024-06-05T10:03:41.335" complete="100000">
    <ac:txMkLst xmlns:ac="http://schemas.microsoft.com/office/drawing/2013/main/command">
      <pc:docMk xmlns:pc="http://schemas.microsoft.com/office/powerpoint/2013/main/command"/>
      <pc:sldMk xmlns:pc="http://schemas.microsoft.com/office/powerpoint/2013/main/command" cId="1039946117" sldId="276"/>
      <ac:spMk id="2" creationId="{837A8D75-7F29-7546-ED1B-D0C8A7E17494}"/>
      <ac:txMk cp="0" len="28">
        <ac:context len="29" hash="1702832751"/>
      </ac:txMk>
    </ac:txMkLst>
    <p188:txBody>
      <a:bodyPr/>
      <a:lstStyle/>
      <a:p>
        <a:r>
          <a:rPr lang="en-US"/>
          <a:t>We propose Rachael give an overview of our topics. So save one slide from each of us.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E16A6-BA7B-4326-85F3-FCDE770C5D07}" type="datetimeFigureOut">
              <a:rPr lang="en-GB" smtClean="0"/>
              <a:t>06/06/2024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330C3-5992-4FA3-A294-C74A9258E1CA}" type="slidenum">
              <a:rPr lang="en-GB" smtClean="0"/>
              <a:t>‹#›</a:t>
            </a:fld>
            <a:endParaRPr lang="en-GB"/>
          </a:p>
        </p:txBody>
      </p:sp>
    </p:spTree>
    <p:extLst>
      <p:ext uri="{BB962C8B-B14F-4D97-AF65-F5344CB8AC3E}">
        <p14:creationId xmlns:p14="http://schemas.microsoft.com/office/powerpoint/2010/main" val="330325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330C3-5992-4FA3-A294-C74A9258E1CA}" type="slidenum">
              <a:rPr lang="en-GB" smtClean="0"/>
              <a:t>1</a:t>
            </a:fld>
            <a:endParaRPr lang="en-GB"/>
          </a:p>
        </p:txBody>
      </p:sp>
    </p:spTree>
    <p:extLst>
      <p:ext uri="{BB962C8B-B14F-4D97-AF65-F5344CB8AC3E}">
        <p14:creationId xmlns:p14="http://schemas.microsoft.com/office/powerpoint/2010/main" val="114508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C0B4A0-CED9-D44F-93F8-1A805D895B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79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C0B4A0-CED9-D44F-93F8-1A805D895B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511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330C3-5992-4FA3-A294-C74A9258E1CA}" type="slidenum">
              <a:rPr lang="en-GB" smtClean="0"/>
              <a:t>13</a:t>
            </a:fld>
            <a:endParaRPr lang="en-GB"/>
          </a:p>
        </p:txBody>
      </p:sp>
    </p:spTree>
    <p:extLst>
      <p:ext uri="{BB962C8B-B14F-4D97-AF65-F5344CB8AC3E}">
        <p14:creationId xmlns:p14="http://schemas.microsoft.com/office/powerpoint/2010/main" val="3258324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330C3-5992-4FA3-A294-C74A9258E1CA}" type="slidenum">
              <a:rPr lang="en-GB" smtClean="0"/>
              <a:t>2</a:t>
            </a:fld>
            <a:endParaRPr lang="en-GB"/>
          </a:p>
        </p:txBody>
      </p:sp>
    </p:spTree>
    <p:extLst>
      <p:ext uri="{BB962C8B-B14F-4D97-AF65-F5344CB8AC3E}">
        <p14:creationId xmlns:p14="http://schemas.microsoft.com/office/powerpoint/2010/main" val="4135997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330C3-5992-4FA3-A294-C74A9258E1CA}" type="slidenum">
              <a:rPr lang="en-GB" smtClean="0"/>
              <a:t>3</a:t>
            </a:fld>
            <a:endParaRPr lang="en-GB"/>
          </a:p>
        </p:txBody>
      </p:sp>
    </p:spTree>
    <p:extLst>
      <p:ext uri="{BB962C8B-B14F-4D97-AF65-F5344CB8AC3E}">
        <p14:creationId xmlns:p14="http://schemas.microsoft.com/office/powerpoint/2010/main" val="212224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330C3-5992-4FA3-A294-C74A9258E1CA}" type="slidenum">
              <a:rPr lang="en-GB" smtClean="0"/>
              <a:t>4</a:t>
            </a:fld>
            <a:endParaRPr lang="en-GB"/>
          </a:p>
        </p:txBody>
      </p:sp>
    </p:spTree>
    <p:extLst>
      <p:ext uri="{BB962C8B-B14F-4D97-AF65-F5344CB8AC3E}">
        <p14:creationId xmlns:p14="http://schemas.microsoft.com/office/powerpoint/2010/main" val="216915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C62338-3467-4161-97DB-6E7585579FE6}" type="slidenum">
              <a:rPr lang="en-GB" smtClean="0"/>
              <a:t>5</a:t>
            </a:fld>
            <a:endParaRPr lang="en-GB"/>
          </a:p>
        </p:txBody>
      </p:sp>
    </p:spTree>
    <p:extLst>
      <p:ext uri="{BB962C8B-B14F-4D97-AF65-F5344CB8AC3E}">
        <p14:creationId xmlns:p14="http://schemas.microsoft.com/office/powerpoint/2010/main" val="89561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C0B4A0-CED9-D44F-93F8-1A805D895B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154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C0B4A0-CED9-D44F-93F8-1A805D895B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7794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330C3-5992-4FA3-A294-C74A9258E1CA}" type="slidenum">
              <a:rPr lang="en-GB" smtClean="0"/>
              <a:t>8</a:t>
            </a:fld>
            <a:endParaRPr lang="en-GB"/>
          </a:p>
        </p:txBody>
      </p:sp>
    </p:spTree>
    <p:extLst>
      <p:ext uri="{BB962C8B-B14F-4D97-AF65-F5344CB8AC3E}">
        <p14:creationId xmlns:p14="http://schemas.microsoft.com/office/powerpoint/2010/main" val="330030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330C3-5992-4FA3-A294-C74A9258E1CA}" type="slidenum">
              <a:rPr lang="en-GB" smtClean="0"/>
              <a:t>9</a:t>
            </a:fld>
            <a:endParaRPr lang="en-GB"/>
          </a:p>
        </p:txBody>
      </p:sp>
    </p:spTree>
    <p:extLst>
      <p:ext uri="{BB962C8B-B14F-4D97-AF65-F5344CB8AC3E}">
        <p14:creationId xmlns:p14="http://schemas.microsoft.com/office/powerpoint/2010/main" val="2180120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op Logo">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1B13E01-9BEF-4473-821B-EE9CEEA6B474}"/>
              </a:ext>
            </a:extLst>
          </p:cNvPr>
          <p:cNvSpPr>
            <a:spLocks noGrp="1"/>
          </p:cNvSpPr>
          <p:nvPr>
            <p:ph sz="quarter" idx="10" hasCustomPrompt="1"/>
          </p:nvPr>
        </p:nvSpPr>
        <p:spPr>
          <a:xfrm>
            <a:off x="1701800" y="3378095"/>
            <a:ext cx="5740400" cy="591396"/>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r>
              <a:rPr lang="en-GB" sz="2800" dirty="0">
                <a:solidFill>
                  <a:schemeClr val="bg1"/>
                </a:solidFill>
                <a:latin typeface="Arial" panose="020B0604020202020204" pitchFamily="34" charset="0"/>
                <a:cs typeface="Arial" panose="020B0604020202020204" pitchFamily="34" charset="0"/>
              </a:rPr>
              <a:t>&lt;Name of presenter/s&gt;</a:t>
            </a:r>
          </a:p>
        </p:txBody>
      </p:sp>
      <p:sp>
        <p:nvSpPr>
          <p:cNvPr id="14" name="Title 13">
            <a:extLst>
              <a:ext uri="{FF2B5EF4-FFF2-40B4-BE49-F238E27FC236}">
                <a16:creationId xmlns:a16="http://schemas.microsoft.com/office/drawing/2014/main" id="{2EFDCE0D-A204-45DB-9F8F-EA8393CBF17E}"/>
              </a:ext>
            </a:extLst>
          </p:cNvPr>
          <p:cNvSpPr>
            <a:spLocks noGrp="1"/>
          </p:cNvSpPr>
          <p:nvPr>
            <p:ph type="title" hasCustomPrompt="1"/>
          </p:nvPr>
        </p:nvSpPr>
        <p:spPr>
          <a:xfrm>
            <a:off x="1701800" y="2566800"/>
            <a:ext cx="5740400" cy="802800"/>
          </a:xfrm>
          <a:prstGeom prst="rect">
            <a:avLst/>
          </a:prstGeom>
        </p:spPr>
        <p:txBody>
          <a:bodyPr anchor="b"/>
          <a:lstStyle>
            <a:lvl1pPr>
              <a:defRPr sz="4000" b="1">
                <a:solidFill>
                  <a:schemeClr val="bg1"/>
                </a:solidFill>
                <a:latin typeface="Arial" panose="020B0604020202020204" pitchFamily="34" charset="0"/>
                <a:cs typeface="Arial" panose="020B0604020202020204" pitchFamily="34" charset="0"/>
              </a:defRPr>
            </a:lvl1pPr>
          </a:lstStyle>
          <a:p>
            <a:r>
              <a:rPr lang="en-GB" dirty="0"/>
              <a:t>&lt;Presentation Title&gt;</a:t>
            </a:r>
          </a:p>
        </p:txBody>
      </p:sp>
      <p:sp>
        <p:nvSpPr>
          <p:cNvPr id="15" name="Content Placeholder 11">
            <a:extLst>
              <a:ext uri="{FF2B5EF4-FFF2-40B4-BE49-F238E27FC236}">
                <a16:creationId xmlns:a16="http://schemas.microsoft.com/office/drawing/2014/main" id="{21ED91D5-41E9-493D-B95E-AD6D4D6D7A68}"/>
              </a:ext>
            </a:extLst>
          </p:cNvPr>
          <p:cNvSpPr>
            <a:spLocks noGrp="1"/>
          </p:cNvSpPr>
          <p:nvPr>
            <p:ph sz="quarter" idx="11" hasCustomPrompt="1"/>
          </p:nvPr>
        </p:nvSpPr>
        <p:spPr>
          <a:xfrm>
            <a:off x="1701800" y="3990757"/>
            <a:ext cx="5740400" cy="555952"/>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r>
              <a:rPr lang="en-GB" sz="2800" dirty="0">
                <a:solidFill>
                  <a:schemeClr val="bg1"/>
                </a:solidFill>
                <a:latin typeface="Arial" panose="020B0604020202020204" pitchFamily="34" charset="0"/>
                <a:cs typeface="Arial" panose="020B0604020202020204" pitchFamily="34" charset="0"/>
              </a:rPr>
              <a:t>&lt;Date&gt;</a:t>
            </a:r>
          </a:p>
        </p:txBody>
      </p:sp>
    </p:spTree>
    <p:extLst>
      <p:ext uri="{BB962C8B-B14F-4D97-AF65-F5344CB8AC3E}">
        <p14:creationId xmlns:p14="http://schemas.microsoft.com/office/powerpoint/2010/main" val="125707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4CE4227-EA6C-4944-B26E-2CCA975ED7E1}" type="datetimeFigureOut">
              <a:rPr lang="en-US" smtClean="0"/>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183885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4CE4227-EA6C-4944-B26E-2CCA975ED7E1}" type="datetimeFigureOut">
              <a:rPr lang="en-US" smtClean="0"/>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224990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4CE4227-EA6C-4944-B26E-2CCA975ED7E1}" type="datetimeFigureOut">
              <a:rPr lang="en-US" smtClean="0"/>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1411978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4CE4227-EA6C-4944-B26E-2CCA975ED7E1}" type="datetimeFigureOut">
              <a:rPr lang="en-US" smtClean="0"/>
              <a:t>6/6/24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351494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4CE4227-EA6C-4944-B26E-2CCA975ED7E1}" type="datetimeFigureOut">
              <a:rPr lang="en-US" smtClean="0"/>
              <a:t>6/6/24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4166826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E4227-EA6C-4944-B26E-2CCA975ED7E1}" type="datetimeFigureOut">
              <a:rPr lang="en-US" smtClean="0"/>
              <a:t>6/6/24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2718408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4CE4227-EA6C-4944-B26E-2CCA975ED7E1}" type="datetimeFigureOut">
              <a:rPr lang="en-US" smtClean="0"/>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2340798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4CE4227-EA6C-4944-B26E-2CCA975ED7E1}" type="datetimeFigureOut">
              <a:rPr lang="en-US" smtClean="0"/>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108406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4CE4227-EA6C-4944-B26E-2CCA975ED7E1}" type="datetimeFigureOut">
              <a:rPr lang="en-US" smtClean="0"/>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2858728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4CE4227-EA6C-4944-B26E-2CCA975ED7E1}" type="datetimeFigureOut">
              <a:rPr lang="en-US" smtClean="0"/>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3566838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 Top logo">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1CEBD3C-BE01-4EA6-807D-D32AC95F2D3A}"/>
              </a:ext>
            </a:extLst>
          </p:cNvPr>
          <p:cNvSpPr>
            <a:spLocks noGrp="1"/>
          </p:cNvSpPr>
          <p:nvPr>
            <p:ph type="title" hasCustomPrompt="1"/>
          </p:nvPr>
        </p:nvSpPr>
        <p:spPr>
          <a:xfrm>
            <a:off x="283990" y="1235660"/>
            <a:ext cx="8640000" cy="592544"/>
          </a:xfrm>
          <a:prstGeom prst="rect">
            <a:avLst/>
          </a:prstGeom>
        </p:spPr>
        <p:txBody>
          <a:bodyPr anchor="b"/>
          <a:lstStyle>
            <a:lvl1pPr>
              <a:defRPr sz="2800" b="1">
                <a:solidFill>
                  <a:schemeClr val="tx1"/>
                </a:solidFill>
                <a:latin typeface="Arial" panose="020B0604020202020204" pitchFamily="34" charset="0"/>
                <a:cs typeface="Arial" panose="020B0604020202020204" pitchFamily="34" charset="0"/>
              </a:defRPr>
            </a:lvl1pPr>
          </a:lstStyle>
          <a:p>
            <a:r>
              <a:rPr lang="en-US" dirty="0"/>
              <a:t>&lt;Content Heading&gt;</a:t>
            </a:r>
            <a:endParaRPr lang="en-GB" dirty="0"/>
          </a:p>
        </p:txBody>
      </p:sp>
      <p:sp>
        <p:nvSpPr>
          <p:cNvPr id="14" name="Content Placeholder 13">
            <a:extLst>
              <a:ext uri="{FF2B5EF4-FFF2-40B4-BE49-F238E27FC236}">
                <a16:creationId xmlns:a16="http://schemas.microsoft.com/office/drawing/2014/main" id="{77B28EA1-6248-4CA4-862C-914AA49135DC}"/>
              </a:ext>
            </a:extLst>
          </p:cNvPr>
          <p:cNvSpPr>
            <a:spLocks noGrp="1"/>
          </p:cNvSpPr>
          <p:nvPr>
            <p:ph sz="quarter" idx="10" hasCustomPrompt="1"/>
          </p:nvPr>
        </p:nvSpPr>
        <p:spPr>
          <a:xfrm>
            <a:off x="283989" y="1920762"/>
            <a:ext cx="8627253" cy="4621349"/>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stStyle>
          <a:p>
            <a:pPr lvl="0"/>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lvl="0"/>
            <a:endParaRPr lang="en-GB" dirty="0"/>
          </a:p>
        </p:txBody>
      </p:sp>
    </p:spTree>
    <p:extLst>
      <p:ext uri="{BB962C8B-B14F-4D97-AF65-F5344CB8AC3E}">
        <p14:creationId xmlns:p14="http://schemas.microsoft.com/office/powerpoint/2010/main" val="3065741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ottom Logo - Content Slide">
    <p:spTree>
      <p:nvGrpSpPr>
        <p:cNvPr id="1" name=""/>
        <p:cNvGrpSpPr/>
        <p:nvPr/>
      </p:nvGrpSpPr>
      <p:grpSpPr>
        <a:xfrm>
          <a:off x="0" y="0"/>
          <a:ext cx="0" cy="0"/>
          <a:chOff x="0" y="0"/>
          <a:chExt cx="0" cy="0"/>
        </a:xfrm>
      </p:grpSpPr>
      <p:sp>
        <p:nvSpPr>
          <p:cNvPr id="9" name="Content Placeholder 13">
            <a:extLst>
              <a:ext uri="{FF2B5EF4-FFF2-40B4-BE49-F238E27FC236}">
                <a16:creationId xmlns:a16="http://schemas.microsoft.com/office/drawing/2014/main" id="{17C22F55-1EC2-4A81-A95E-E92D0B344428}"/>
              </a:ext>
            </a:extLst>
          </p:cNvPr>
          <p:cNvSpPr>
            <a:spLocks noGrp="1"/>
          </p:cNvSpPr>
          <p:nvPr>
            <p:ph sz="quarter" idx="10" hasCustomPrompt="1"/>
          </p:nvPr>
        </p:nvSpPr>
        <p:spPr>
          <a:xfrm>
            <a:off x="266003" y="921064"/>
            <a:ext cx="8640000" cy="4764841"/>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stStyle>
          <a:p>
            <a:pPr lvl="0"/>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lvl="0"/>
            <a:endParaRPr lang="en-GB" dirty="0"/>
          </a:p>
        </p:txBody>
      </p:sp>
      <p:sp>
        <p:nvSpPr>
          <p:cNvPr id="11" name="Title 11">
            <a:extLst>
              <a:ext uri="{FF2B5EF4-FFF2-40B4-BE49-F238E27FC236}">
                <a16:creationId xmlns:a16="http://schemas.microsoft.com/office/drawing/2014/main" id="{343871AE-A076-4DFD-A46D-710ADDDA046C}"/>
              </a:ext>
            </a:extLst>
          </p:cNvPr>
          <p:cNvSpPr>
            <a:spLocks noGrp="1"/>
          </p:cNvSpPr>
          <p:nvPr>
            <p:ph type="title" hasCustomPrompt="1"/>
          </p:nvPr>
        </p:nvSpPr>
        <p:spPr>
          <a:xfrm>
            <a:off x="266003" y="216460"/>
            <a:ext cx="8640000" cy="592544"/>
          </a:xfrm>
          <a:prstGeom prst="rect">
            <a:avLst/>
          </a:prstGeom>
        </p:spPr>
        <p:txBody>
          <a:bodyPr anchor="b"/>
          <a:lstStyle>
            <a:lvl1pPr>
              <a:defRPr sz="2800" b="1">
                <a:solidFill>
                  <a:sysClr val="windowText" lastClr="000000"/>
                </a:solidFill>
                <a:latin typeface="Arial" panose="020B0604020202020204" pitchFamily="34" charset="0"/>
                <a:cs typeface="Arial" panose="020B0604020202020204" pitchFamily="34" charset="0"/>
              </a:defRPr>
            </a:lvl1pPr>
          </a:lstStyle>
          <a:p>
            <a:r>
              <a:rPr lang="en-US" dirty="0"/>
              <a:t>&lt;Content Heading&gt;</a:t>
            </a:r>
            <a:endParaRPr lang="en-GB" dirty="0"/>
          </a:p>
        </p:txBody>
      </p:sp>
    </p:spTree>
    <p:extLst>
      <p:ext uri="{BB962C8B-B14F-4D97-AF65-F5344CB8AC3E}">
        <p14:creationId xmlns:p14="http://schemas.microsoft.com/office/powerpoint/2010/main" val="142111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4AECF49-9A13-452E-A9C9-67495AC09BF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608" t="29197" r="60493" b="30055"/>
          <a:stretch/>
        </p:blipFill>
        <p:spPr>
          <a:xfrm>
            <a:off x="2764631" y="1445849"/>
            <a:ext cx="3614737" cy="3966302"/>
          </a:xfrm>
          <a:prstGeom prst="rect">
            <a:avLst/>
          </a:prstGeom>
        </p:spPr>
      </p:pic>
    </p:spTree>
    <p:extLst>
      <p:ext uri="{BB962C8B-B14F-4D97-AF65-F5344CB8AC3E}">
        <p14:creationId xmlns:p14="http://schemas.microsoft.com/office/powerpoint/2010/main" val="1978722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C770-2CDA-6E48-CBA9-A03A7E6139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523A48-D9A5-10FA-57C8-8D2D4971E00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3A13CB-9C2E-6A7F-2CE1-4CF231CC75D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D23958-86B4-C533-9603-96AC912B63B2}"/>
              </a:ext>
            </a:extLst>
          </p:cNvPr>
          <p:cNvSpPr>
            <a:spLocks noGrp="1"/>
          </p:cNvSpPr>
          <p:nvPr>
            <p:ph type="dt" sz="half" idx="10"/>
          </p:nvPr>
        </p:nvSpPr>
        <p:spPr/>
        <p:txBody>
          <a:bodyPr/>
          <a:lstStyle/>
          <a:p>
            <a:fld id="{A7A04D04-0179-4963-8B00-1F23750FB7FB}" type="datetimeFigureOut">
              <a:rPr lang="en-GB" smtClean="0"/>
              <a:t>06/06/2024</a:t>
            </a:fld>
            <a:endParaRPr lang="en-GB"/>
          </a:p>
        </p:txBody>
      </p:sp>
      <p:sp>
        <p:nvSpPr>
          <p:cNvPr id="6" name="Footer Placeholder 5">
            <a:extLst>
              <a:ext uri="{FF2B5EF4-FFF2-40B4-BE49-F238E27FC236}">
                <a16:creationId xmlns:a16="http://schemas.microsoft.com/office/drawing/2014/main" id="{34D5CE7E-1182-7140-2C06-4BE90903E3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7F3EDC-7314-A8E7-D156-199486AD6CC5}"/>
              </a:ext>
            </a:extLst>
          </p:cNvPr>
          <p:cNvSpPr>
            <a:spLocks noGrp="1"/>
          </p:cNvSpPr>
          <p:nvPr>
            <p:ph type="sldNum" sz="quarter" idx="12"/>
          </p:nvPr>
        </p:nvSpPr>
        <p:spPr/>
        <p:txBody>
          <a:bodyPr/>
          <a:lstStyle/>
          <a:p>
            <a:fld id="{425A8E24-67FA-4F49-80CD-A35994B3D72D}" type="slidenum">
              <a:rPr lang="en-GB" smtClean="0"/>
              <a:t>‹#›</a:t>
            </a:fld>
            <a:endParaRPr lang="en-GB"/>
          </a:p>
        </p:txBody>
      </p:sp>
    </p:spTree>
    <p:extLst>
      <p:ext uri="{BB962C8B-B14F-4D97-AF65-F5344CB8AC3E}">
        <p14:creationId xmlns:p14="http://schemas.microsoft.com/office/powerpoint/2010/main" val="5715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ottom Logo">
    <p:spTree>
      <p:nvGrpSpPr>
        <p:cNvPr id="1" name=""/>
        <p:cNvGrpSpPr/>
        <p:nvPr/>
      </p:nvGrpSpPr>
      <p:grpSpPr>
        <a:xfrm>
          <a:off x="0" y="0"/>
          <a:ext cx="0" cy="0"/>
          <a:chOff x="0" y="0"/>
          <a:chExt cx="0" cy="0"/>
        </a:xfrm>
      </p:grpSpPr>
      <p:sp>
        <p:nvSpPr>
          <p:cNvPr id="3" name="Content Placeholder 11">
            <a:extLst>
              <a:ext uri="{FF2B5EF4-FFF2-40B4-BE49-F238E27FC236}">
                <a16:creationId xmlns:a16="http://schemas.microsoft.com/office/drawing/2014/main" id="{165B43A9-4352-4588-B225-D8A936389CC7}"/>
              </a:ext>
            </a:extLst>
          </p:cNvPr>
          <p:cNvSpPr>
            <a:spLocks noGrp="1"/>
          </p:cNvSpPr>
          <p:nvPr>
            <p:ph sz="quarter" idx="10" hasCustomPrompt="1"/>
          </p:nvPr>
        </p:nvSpPr>
        <p:spPr>
          <a:xfrm>
            <a:off x="1701800" y="3375217"/>
            <a:ext cx="5740400" cy="591396"/>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r>
              <a:rPr lang="en-GB" sz="2800" dirty="0">
                <a:solidFill>
                  <a:schemeClr val="bg1"/>
                </a:solidFill>
                <a:latin typeface="Arial" panose="020B0604020202020204" pitchFamily="34" charset="0"/>
                <a:cs typeface="Arial" panose="020B0604020202020204" pitchFamily="34" charset="0"/>
              </a:rPr>
              <a:t>&lt;Name of presenter/s&gt;</a:t>
            </a:r>
          </a:p>
        </p:txBody>
      </p:sp>
      <p:sp>
        <p:nvSpPr>
          <p:cNvPr id="5" name="Content Placeholder 11">
            <a:extLst>
              <a:ext uri="{FF2B5EF4-FFF2-40B4-BE49-F238E27FC236}">
                <a16:creationId xmlns:a16="http://schemas.microsoft.com/office/drawing/2014/main" id="{37462F17-9BC7-41E1-BE2A-832AC8731CEB}"/>
              </a:ext>
            </a:extLst>
          </p:cNvPr>
          <p:cNvSpPr>
            <a:spLocks noGrp="1"/>
          </p:cNvSpPr>
          <p:nvPr>
            <p:ph sz="quarter" idx="11" hasCustomPrompt="1"/>
          </p:nvPr>
        </p:nvSpPr>
        <p:spPr>
          <a:xfrm>
            <a:off x="1701800" y="3990608"/>
            <a:ext cx="5740400" cy="555952"/>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r>
              <a:rPr lang="en-GB" sz="2800" dirty="0">
                <a:solidFill>
                  <a:schemeClr val="bg1"/>
                </a:solidFill>
                <a:latin typeface="Arial" panose="020B0604020202020204" pitchFamily="34" charset="0"/>
                <a:cs typeface="Arial" panose="020B0604020202020204" pitchFamily="34" charset="0"/>
              </a:rPr>
              <a:t>&lt;Date&gt;</a:t>
            </a:r>
          </a:p>
        </p:txBody>
      </p:sp>
      <p:sp>
        <p:nvSpPr>
          <p:cNvPr id="7" name="Title 13">
            <a:extLst>
              <a:ext uri="{FF2B5EF4-FFF2-40B4-BE49-F238E27FC236}">
                <a16:creationId xmlns:a16="http://schemas.microsoft.com/office/drawing/2014/main" id="{4104E218-05C5-4501-BEC6-D78B60739E76}"/>
              </a:ext>
            </a:extLst>
          </p:cNvPr>
          <p:cNvSpPr>
            <a:spLocks noGrp="1"/>
          </p:cNvSpPr>
          <p:nvPr>
            <p:ph type="title" hasCustomPrompt="1"/>
          </p:nvPr>
        </p:nvSpPr>
        <p:spPr>
          <a:xfrm>
            <a:off x="1696255" y="2569573"/>
            <a:ext cx="5740400" cy="802800"/>
          </a:xfrm>
          <a:prstGeom prst="rect">
            <a:avLst/>
          </a:prstGeom>
        </p:spPr>
        <p:txBody>
          <a:bodyPr anchor="b"/>
          <a:lstStyle>
            <a:lvl1pPr>
              <a:defRPr sz="4000" b="1">
                <a:solidFill>
                  <a:schemeClr val="bg1"/>
                </a:solidFill>
                <a:latin typeface="Arial" panose="020B0604020202020204" pitchFamily="34" charset="0"/>
                <a:cs typeface="Arial" panose="020B0604020202020204" pitchFamily="34" charset="0"/>
              </a:defRPr>
            </a:lvl1pPr>
          </a:lstStyle>
          <a:p>
            <a:r>
              <a:rPr lang="en-GB" dirty="0"/>
              <a:t>&lt;Presentation Title&gt;</a:t>
            </a:r>
          </a:p>
        </p:txBody>
      </p:sp>
    </p:spTree>
    <p:extLst>
      <p:ext uri="{BB962C8B-B14F-4D97-AF65-F5344CB8AC3E}">
        <p14:creationId xmlns:p14="http://schemas.microsoft.com/office/powerpoint/2010/main" val="4079983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ogo - Content Slide">
    <p:spTree>
      <p:nvGrpSpPr>
        <p:cNvPr id="1" name=""/>
        <p:cNvGrpSpPr/>
        <p:nvPr/>
      </p:nvGrpSpPr>
      <p:grpSpPr>
        <a:xfrm>
          <a:off x="0" y="0"/>
          <a:ext cx="0" cy="0"/>
          <a:chOff x="0" y="0"/>
          <a:chExt cx="0" cy="0"/>
        </a:xfrm>
      </p:grpSpPr>
      <p:sp>
        <p:nvSpPr>
          <p:cNvPr id="9" name="Content Placeholder 13">
            <a:extLst>
              <a:ext uri="{FF2B5EF4-FFF2-40B4-BE49-F238E27FC236}">
                <a16:creationId xmlns:a16="http://schemas.microsoft.com/office/drawing/2014/main" id="{17C22F55-1EC2-4A81-A95E-E92D0B344428}"/>
              </a:ext>
            </a:extLst>
          </p:cNvPr>
          <p:cNvSpPr>
            <a:spLocks noGrp="1"/>
          </p:cNvSpPr>
          <p:nvPr>
            <p:ph sz="quarter" idx="10" hasCustomPrompt="1"/>
          </p:nvPr>
        </p:nvSpPr>
        <p:spPr>
          <a:xfrm>
            <a:off x="266003" y="921064"/>
            <a:ext cx="8640000" cy="4764841"/>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stStyle>
          <a:p>
            <a:pPr lvl="0"/>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lvl="0"/>
            <a:endParaRPr lang="en-GB" dirty="0"/>
          </a:p>
        </p:txBody>
      </p:sp>
      <p:sp>
        <p:nvSpPr>
          <p:cNvPr id="11" name="Title 11">
            <a:extLst>
              <a:ext uri="{FF2B5EF4-FFF2-40B4-BE49-F238E27FC236}">
                <a16:creationId xmlns:a16="http://schemas.microsoft.com/office/drawing/2014/main" id="{343871AE-A076-4DFD-A46D-710ADDDA046C}"/>
              </a:ext>
            </a:extLst>
          </p:cNvPr>
          <p:cNvSpPr>
            <a:spLocks noGrp="1"/>
          </p:cNvSpPr>
          <p:nvPr>
            <p:ph type="title" hasCustomPrompt="1"/>
          </p:nvPr>
        </p:nvSpPr>
        <p:spPr>
          <a:xfrm>
            <a:off x="266003" y="216460"/>
            <a:ext cx="8640000" cy="592544"/>
          </a:xfrm>
          <a:prstGeom prst="rect">
            <a:avLst/>
          </a:prstGeom>
        </p:spPr>
        <p:txBody>
          <a:bodyPr anchor="b"/>
          <a:lstStyle>
            <a:lvl1pPr>
              <a:defRPr sz="2800" b="1">
                <a:solidFill>
                  <a:sysClr val="windowText" lastClr="000000"/>
                </a:solidFill>
                <a:latin typeface="Arial" panose="020B0604020202020204" pitchFamily="34" charset="0"/>
                <a:cs typeface="Arial" panose="020B0604020202020204" pitchFamily="34" charset="0"/>
              </a:defRPr>
            </a:lvl1pPr>
          </a:lstStyle>
          <a:p>
            <a:r>
              <a:rPr lang="en-US" dirty="0"/>
              <a:t>&lt;Content Heading&gt;</a:t>
            </a:r>
            <a:endParaRPr lang="en-GB" dirty="0"/>
          </a:p>
        </p:txBody>
      </p:sp>
    </p:spTree>
    <p:extLst>
      <p:ext uri="{BB962C8B-B14F-4D97-AF65-F5344CB8AC3E}">
        <p14:creationId xmlns:p14="http://schemas.microsoft.com/office/powerpoint/2010/main" val="190721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2A3C-7ED5-A2C3-4C64-6543FBAB112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BE1AE12-0EA0-D073-A18F-8FC67B87CBD7}"/>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4F2E200-F621-3A53-263A-13634C602C82}"/>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ED1FBA8-2D8B-F62C-B613-FBDA8465C4F4}"/>
              </a:ext>
            </a:extLst>
          </p:cNvPr>
          <p:cNvSpPr>
            <a:spLocks noGrp="1"/>
          </p:cNvSpPr>
          <p:nvPr>
            <p:ph type="dt" sz="half" idx="10"/>
          </p:nvPr>
        </p:nvSpPr>
        <p:spPr/>
        <p:txBody>
          <a:bodyPr/>
          <a:lstStyle/>
          <a:p>
            <a:fld id="{A7A04D04-0179-4963-8B00-1F23750FB7FB}" type="datetimeFigureOut">
              <a:rPr lang="en-GB" smtClean="0"/>
              <a:t>06/06/2024</a:t>
            </a:fld>
            <a:endParaRPr lang="en-GB"/>
          </a:p>
        </p:txBody>
      </p:sp>
      <p:sp>
        <p:nvSpPr>
          <p:cNvPr id="6" name="Footer Placeholder 5">
            <a:extLst>
              <a:ext uri="{FF2B5EF4-FFF2-40B4-BE49-F238E27FC236}">
                <a16:creationId xmlns:a16="http://schemas.microsoft.com/office/drawing/2014/main" id="{BF932021-032B-ED68-DFDD-E8D79AC8B2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5250D0-65D8-6DC1-6A6E-713C61D90A14}"/>
              </a:ext>
            </a:extLst>
          </p:cNvPr>
          <p:cNvSpPr>
            <a:spLocks noGrp="1"/>
          </p:cNvSpPr>
          <p:nvPr>
            <p:ph type="sldNum" sz="quarter" idx="12"/>
          </p:nvPr>
        </p:nvSpPr>
        <p:spPr/>
        <p:txBody>
          <a:bodyPr/>
          <a:lstStyle/>
          <a:p>
            <a:fld id="{425A8E24-67FA-4F49-80CD-A35994B3D72D}" type="slidenum">
              <a:rPr lang="en-GB" smtClean="0"/>
              <a:t>‹#›</a:t>
            </a:fld>
            <a:endParaRPr lang="en-GB"/>
          </a:p>
        </p:txBody>
      </p:sp>
    </p:spTree>
    <p:extLst>
      <p:ext uri="{BB962C8B-B14F-4D97-AF65-F5344CB8AC3E}">
        <p14:creationId xmlns:p14="http://schemas.microsoft.com/office/powerpoint/2010/main" val="24049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ottom Logo - Content Slide">
    <p:spTree>
      <p:nvGrpSpPr>
        <p:cNvPr id="1" name=""/>
        <p:cNvGrpSpPr/>
        <p:nvPr/>
      </p:nvGrpSpPr>
      <p:grpSpPr>
        <a:xfrm>
          <a:off x="0" y="0"/>
          <a:ext cx="0" cy="0"/>
          <a:chOff x="0" y="0"/>
          <a:chExt cx="0" cy="0"/>
        </a:xfrm>
      </p:grpSpPr>
      <p:sp>
        <p:nvSpPr>
          <p:cNvPr id="9" name="Content Placeholder 13">
            <a:extLst>
              <a:ext uri="{FF2B5EF4-FFF2-40B4-BE49-F238E27FC236}">
                <a16:creationId xmlns:a16="http://schemas.microsoft.com/office/drawing/2014/main" id="{17C22F55-1EC2-4A81-A95E-E92D0B344428}"/>
              </a:ext>
            </a:extLst>
          </p:cNvPr>
          <p:cNvSpPr>
            <a:spLocks noGrp="1"/>
          </p:cNvSpPr>
          <p:nvPr>
            <p:ph sz="quarter" idx="10" hasCustomPrompt="1"/>
          </p:nvPr>
        </p:nvSpPr>
        <p:spPr>
          <a:xfrm>
            <a:off x="266003" y="921064"/>
            <a:ext cx="8640000" cy="4764841"/>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stStyle>
          <a:p>
            <a:pPr lvl="0"/>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&lt;Body Text&gt;</a:t>
            </a:r>
          </a:p>
          <a:p>
            <a:pPr lvl="0"/>
            <a:endParaRPr lang="en-GB" dirty="0"/>
          </a:p>
        </p:txBody>
      </p:sp>
      <p:sp>
        <p:nvSpPr>
          <p:cNvPr id="11" name="Title 11">
            <a:extLst>
              <a:ext uri="{FF2B5EF4-FFF2-40B4-BE49-F238E27FC236}">
                <a16:creationId xmlns:a16="http://schemas.microsoft.com/office/drawing/2014/main" id="{343871AE-A076-4DFD-A46D-710ADDDA046C}"/>
              </a:ext>
            </a:extLst>
          </p:cNvPr>
          <p:cNvSpPr>
            <a:spLocks noGrp="1"/>
          </p:cNvSpPr>
          <p:nvPr>
            <p:ph type="title" hasCustomPrompt="1"/>
          </p:nvPr>
        </p:nvSpPr>
        <p:spPr>
          <a:xfrm>
            <a:off x="266003" y="216460"/>
            <a:ext cx="8640000" cy="592544"/>
          </a:xfrm>
          <a:prstGeom prst="rect">
            <a:avLst/>
          </a:prstGeom>
        </p:spPr>
        <p:txBody>
          <a:bodyPr anchor="b"/>
          <a:lstStyle>
            <a:lvl1pPr>
              <a:defRPr sz="2800" b="1">
                <a:solidFill>
                  <a:sysClr val="windowText" lastClr="000000"/>
                </a:solidFill>
                <a:latin typeface="Arial" panose="020B0604020202020204" pitchFamily="34" charset="0"/>
                <a:cs typeface="Arial" panose="020B0604020202020204" pitchFamily="34" charset="0"/>
              </a:defRPr>
            </a:lvl1pPr>
          </a:lstStyle>
          <a:p>
            <a:r>
              <a:rPr lang="en-US" dirty="0"/>
              <a:t>&lt;Content Heading&gt;</a:t>
            </a:r>
            <a:endParaRPr lang="en-GB" dirty="0"/>
          </a:p>
        </p:txBody>
      </p:sp>
    </p:spTree>
    <p:extLst>
      <p:ext uri="{BB962C8B-B14F-4D97-AF65-F5344CB8AC3E}">
        <p14:creationId xmlns:p14="http://schemas.microsoft.com/office/powerpoint/2010/main" val="1011077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4CE4227-EA6C-4944-B26E-2CCA975ED7E1}" type="datetimeFigureOut">
              <a:rPr lang="en-US" smtClean="0"/>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9A27-5C45-6C4D-AC78-B145B43B6014}" type="slidenum">
              <a:rPr lang="en-US" smtClean="0"/>
              <a:t>‹#›</a:t>
            </a:fld>
            <a:endParaRPr lang="en-US"/>
          </a:p>
        </p:txBody>
      </p:sp>
    </p:spTree>
    <p:extLst>
      <p:ext uri="{BB962C8B-B14F-4D97-AF65-F5344CB8AC3E}">
        <p14:creationId xmlns:p14="http://schemas.microsoft.com/office/powerpoint/2010/main" val="25961643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sv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E947E2-CD5A-44B7-8DD0-1484BD2C4A09}"/>
              </a:ext>
            </a:extLst>
          </p:cNvPr>
          <p:cNvSpPr/>
          <p:nvPr userDrawn="1"/>
        </p:nvSpPr>
        <p:spPr>
          <a:xfrm>
            <a:off x="0" y="1"/>
            <a:ext cx="9144000" cy="1010092"/>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A9925083-617D-4E61-85EC-C28D8A82968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70158" y="-338682"/>
            <a:ext cx="2524777" cy="1735091"/>
          </a:xfrm>
          <a:prstGeom prst="rect">
            <a:avLst/>
          </a:prstGeom>
        </p:spPr>
      </p:pic>
    </p:spTree>
    <p:extLst>
      <p:ext uri="{BB962C8B-B14F-4D97-AF65-F5344CB8AC3E}">
        <p14:creationId xmlns:p14="http://schemas.microsoft.com/office/powerpoint/2010/main" val="2873522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4527F0-8E1A-40CE-AA16-F039FF0EA136}"/>
              </a:ext>
            </a:extLst>
          </p:cNvPr>
          <p:cNvSpPr/>
          <p:nvPr userDrawn="1"/>
        </p:nvSpPr>
        <p:spPr>
          <a:xfrm>
            <a:off x="0" y="5846400"/>
            <a:ext cx="9144000" cy="10116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phic 8">
            <a:extLst>
              <a:ext uri="{FF2B5EF4-FFF2-40B4-BE49-F238E27FC236}">
                <a16:creationId xmlns:a16="http://schemas.microsoft.com/office/drawing/2014/main" id="{85469658-B216-4166-8698-CF49080B700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70158" y="5484654"/>
            <a:ext cx="2524777" cy="1735091"/>
          </a:xfrm>
          <a:prstGeom prst="rect">
            <a:avLst/>
          </a:prstGeom>
        </p:spPr>
      </p:pic>
    </p:spTree>
    <p:extLst>
      <p:ext uri="{BB962C8B-B14F-4D97-AF65-F5344CB8AC3E}">
        <p14:creationId xmlns:p14="http://schemas.microsoft.com/office/powerpoint/2010/main" val="4280697196"/>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702" r:id="rId3"/>
    <p:sldLayoutId id="214748370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6/6/24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1446743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ssir.org/articles/entry/how_reverse_mentoring_can_lead_to_more_equitable_workpla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sunflowerstorytime.com/2015/04/28/feelings-faces/" TargetMode="External"/><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hyperlink" Target="https://creativecommons.org/licenses/by-nc/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https://creativecommons.org/licenses/by-sa/3.0/" TargetMode="External"/><Relationship Id="rId4" Type="http://schemas.openxmlformats.org/officeDocument/2006/relationships/hyperlink" Target="http://www.progressive-charlestown.com/2018/11/plant-based-or-vegan-diet-may-be-best.htm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microsoft.com/office/2018/10/relationships/comments" Target="../comments/modernComment_114_3DFC5185.xml"/><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www.pexels.com/photo/bright-bulb-electricity-energy-577513/"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www.refinery29.com/en-gb/how-to-overcome-imposter-syndrome#slide-1"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4.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8.emf"/><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C398-843D-C8F3-6DBB-D6BEA6B15875}"/>
              </a:ext>
            </a:extLst>
          </p:cNvPr>
          <p:cNvSpPr>
            <a:spLocks noGrp="1"/>
          </p:cNvSpPr>
          <p:nvPr>
            <p:ph type="title"/>
          </p:nvPr>
        </p:nvSpPr>
        <p:spPr/>
        <p:txBody>
          <a:bodyPr/>
          <a:lstStyle/>
          <a:p>
            <a:r>
              <a:rPr lang="en-US" b="1" dirty="0"/>
              <a:t>Reverse / reciprocal mentoring collaborative session</a:t>
            </a:r>
          </a:p>
        </p:txBody>
      </p:sp>
      <p:pic>
        <p:nvPicPr>
          <p:cNvPr id="7" name="Picture 2" descr="two people sitting and having a mentoring style conversation" title="Reverse mentoring">
            <a:extLst>
              <a:ext uri="{FF2B5EF4-FFF2-40B4-BE49-F238E27FC236}">
                <a16:creationId xmlns:a16="http://schemas.microsoft.com/office/drawing/2014/main" id="{4028E15B-71ED-02F4-63C1-00962B238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46043"/>
            <a:ext cx="5638800" cy="31718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12FE139-9299-3402-C130-2DECDECFA438}"/>
              </a:ext>
            </a:extLst>
          </p:cNvPr>
          <p:cNvSpPr/>
          <p:nvPr/>
        </p:nvSpPr>
        <p:spPr>
          <a:xfrm>
            <a:off x="1524000" y="5650057"/>
            <a:ext cx="5656263" cy="646331"/>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Source: </a:t>
            </a:r>
            <a:r>
              <a:rPr lang="en-GB" sz="1200" dirty="0">
                <a:latin typeface="Arial" panose="020B0604020202020204" pitchFamily="34" charset="0"/>
                <a:cs typeface="Arial" panose="020B0604020202020204" pitchFamily="34" charset="0"/>
                <a:hlinkClick r:id="rId4"/>
              </a:rPr>
              <a:t>https://ssir.org/articles/entry/how_reverse_mentoring_can_lead_to_more_equitable_workplaces</a:t>
            </a:r>
            <a:r>
              <a:rPr lang="en-GB"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1523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33D9-91DC-97DF-54EF-635EDB1A74C5}"/>
              </a:ext>
            </a:extLst>
          </p:cNvPr>
          <p:cNvSpPr>
            <a:spLocks noGrp="1"/>
          </p:cNvSpPr>
          <p:nvPr>
            <p:ph type="title"/>
          </p:nvPr>
        </p:nvSpPr>
        <p:spPr>
          <a:xfrm>
            <a:off x="628650" y="146964"/>
            <a:ext cx="7886700" cy="1325563"/>
          </a:xfrm>
        </p:spPr>
        <p:txBody>
          <a:bodyPr/>
          <a:lstStyle/>
          <a:p>
            <a:r>
              <a:rPr lang="en-US" dirty="0"/>
              <a:t>Words of wisdom that stick</a:t>
            </a:r>
          </a:p>
        </p:txBody>
      </p:sp>
      <p:sp>
        <p:nvSpPr>
          <p:cNvPr id="3" name="Content Placeholder 2">
            <a:extLst>
              <a:ext uri="{FF2B5EF4-FFF2-40B4-BE49-F238E27FC236}">
                <a16:creationId xmlns:a16="http://schemas.microsoft.com/office/drawing/2014/main" id="{7C0B14C4-F794-7493-FEB0-3D54E7DE346C}"/>
              </a:ext>
            </a:extLst>
          </p:cNvPr>
          <p:cNvSpPr>
            <a:spLocks noGrp="1"/>
          </p:cNvSpPr>
          <p:nvPr>
            <p:ph idx="1"/>
          </p:nvPr>
        </p:nvSpPr>
        <p:spPr>
          <a:xfrm>
            <a:off x="636650" y="1365636"/>
            <a:ext cx="7886700" cy="2369042"/>
          </a:xfrm>
        </p:spPr>
        <p:txBody>
          <a:bodyPr>
            <a:normAutofit/>
          </a:bodyPr>
          <a:lstStyle/>
          <a:p>
            <a:pPr marL="0" indent="0" algn="ctr">
              <a:buNone/>
            </a:pPr>
            <a:r>
              <a:rPr lang="en-GB" sz="3200" dirty="0">
                <a:solidFill>
                  <a:srgbClr val="212121"/>
                </a:solidFill>
              </a:rPr>
              <a:t>Share mentoring guidance that has stayed with you</a:t>
            </a:r>
          </a:p>
          <a:p>
            <a:pPr marL="0" indent="0" algn="ctr">
              <a:buNone/>
            </a:pPr>
            <a:r>
              <a:rPr lang="en-GB" sz="3200" dirty="0"/>
              <a:t>From the top down ↓</a:t>
            </a:r>
            <a:r>
              <a:rPr lang="en-GB" sz="3200" dirty="0">
                <a:solidFill>
                  <a:srgbClr val="212121"/>
                </a:solidFill>
              </a:rPr>
              <a:t> </a:t>
            </a:r>
          </a:p>
          <a:p>
            <a:pPr marL="0" indent="0" algn="ctr">
              <a:buNone/>
            </a:pPr>
            <a:r>
              <a:rPr lang="en-GB" sz="3200" dirty="0">
                <a:solidFill>
                  <a:srgbClr val="212121"/>
                </a:solidFill>
              </a:rPr>
              <a:t>&amp; </a:t>
            </a:r>
            <a:r>
              <a:rPr lang="en-GB" sz="3200" dirty="0"/>
              <a:t>From the ground up ↑</a:t>
            </a:r>
          </a:p>
        </p:txBody>
      </p:sp>
      <p:pic>
        <p:nvPicPr>
          <p:cNvPr id="7" name="Picture 6" descr="A qr code on a white background&#10;&#10;Description automatically generated">
            <a:extLst>
              <a:ext uri="{FF2B5EF4-FFF2-40B4-BE49-F238E27FC236}">
                <a16:creationId xmlns:a16="http://schemas.microsoft.com/office/drawing/2014/main" id="{F7CE6BF8-4DEF-78FE-A726-2BA050189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369" y="3685032"/>
            <a:ext cx="3172968" cy="3172968"/>
          </a:xfrm>
          <a:prstGeom prst="rect">
            <a:avLst/>
          </a:prstGeom>
        </p:spPr>
      </p:pic>
    </p:spTree>
    <p:extLst>
      <p:ext uri="{BB962C8B-B14F-4D97-AF65-F5344CB8AC3E}">
        <p14:creationId xmlns:p14="http://schemas.microsoft.com/office/powerpoint/2010/main" val="4227867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33D9-91DC-97DF-54EF-635EDB1A74C5}"/>
              </a:ext>
            </a:extLst>
          </p:cNvPr>
          <p:cNvSpPr>
            <a:spLocks noGrp="1"/>
          </p:cNvSpPr>
          <p:nvPr>
            <p:ph type="title"/>
          </p:nvPr>
        </p:nvSpPr>
        <p:spPr>
          <a:xfrm>
            <a:off x="628650" y="146964"/>
            <a:ext cx="7886700" cy="1325563"/>
          </a:xfrm>
        </p:spPr>
        <p:txBody>
          <a:bodyPr/>
          <a:lstStyle/>
          <a:p>
            <a:r>
              <a:rPr lang="en-US" dirty="0"/>
              <a:t>Give it a go!</a:t>
            </a:r>
          </a:p>
        </p:txBody>
      </p:sp>
      <p:sp>
        <p:nvSpPr>
          <p:cNvPr id="3" name="Content Placeholder 2">
            <a:extLst>
              <a:ext uri="{FF2B5EF4-FFF2-40B4-BE49-F238E27FC236}">
                <a16:creationId xmlns:a16="http://schemas.microsoft.com/office/drawing/2014/main" id="{7C0B14C4-F794-7493-FEB0-3D54E7DE346C}"/>
              </a:ext>
            </a:extLst>
          </p:cNvPr>
          <p:cNvSpPr>
            <a:spLocks noGrp="1"/>
          </p:cNvSpPr>
          <p:nvPr>
            <p:ph idx="1"/>
          </p:nvPr>
        </p:nvSpPr>
        <p:spPr>
          <a:xfrm>
            <a:off x="636650" y="1365636"/>
            <a:ext cx="7886700" cy="2369042"/>
          </a:xfrm>
        </p:spPr>
        <p:txBody>
          <a:bodyPr>
            <a:noAutofit/>
          </a:bodyPr>
          <a:lstStyle/>
          <a:p>
            <a:pPr marL="0" indent="0">
              <a:buNone/>
            </a:pPr>
            <a:r>
              <a:rPr lang="en-GB" dirty="0">
                <a:solidFill>
                  <a:srgbClr val="212121"/>
                </a:solidFill>
              </a:rPr>
              <a:t>Online attendees: breakout room of 2</a:t>
            </a:r>
          </a:p>
          <a:p>
            <a:pPr marL="0" indent="0">
              <a:buNone/>
            </a:pPr>
            <a:endParaRPr lang="en-GB" dirty="0">
              <a:solidFill>
                <a:srgbClr val="212121"/>
              </a:solidFill>
            </a:endParaRPr>
          </a:p>
          <a:p>
            <a:pPr marL="0" indent="0">
              <a:buNone/>
            </a:pPr>
            <a:r>
              <a:rPr lang="en-GB" dirty="0">
                <a:solidFill>
                  <a:srgbClr val="212121"/>
                </a:solidFill>
              </a:rPr>
              <a:t>In-person attendees: pairs on tables</a:t>
            </a:r>
          </a:p>
          <a:p>
            <a:pPr marL="0" indent="0">
              <a:buNone/>
            </a:pPr>
            <a:endParaRPr lang="en-GB" dirty="0">
              <a:solidFill>
                <a:srgbClr val="212121"/>
              </a:solidFill>
            </a:endParaRPr>
          </a:p>
          <a:p>
            <a:pPr marL="0" indent="0">
              <a:buNone/>
            </a:pPr>
            <a:r>
              <a:rPr lang="en-GB" dirty="0">
                <a:solidFill>
                  <a:srgbClr val="212121"/>
                </a:solidFill>
              </a:rPr>
              <a:t>Reciprocally share and discuss for c.10 minutes:</a:t>
            </a:r>
          </a:p>
          <a:p>
            <a:pPr marL="0" indent="0">
              <a:buNone/>
            </a:pPr>
            <a:endParaRPr lang="en-GB" dirty="0">
              <a:solidFill>
                <a:srgbClr val="212121"/>
              </a:solidFill>
            </a:endParaRPr>
          </a:p>
          <a:p>
            <a:pPr marL="0" indent="0">
              <a:buNone/>
            </a:pPr>
            <a:r>
              <a:rPr lang="en-GB" b="1" dirty="0"/>
              <a:t>a time when you have felt included or excluded in legal education and/or in the legal profession</a:t>
            </a:r>
            <a:endParaRPr lang="en-GB" b="1" dirty="0">
              <a:solidFill>
                <a:srgbClr val="212121"/>
              </a:solidFill>
            </a:endParaRPr>
          </a:p>
        </p:txBody>
      </p:sp>
    </p:spTree>
    <p:extLst>
      <p:ext uri="{BB962C8B-B14F-4D97-AF65-F5344CB8AC3E}">
        <p14:creationId xmlns:p14="http://schemas.microsoft.com/office/powerpoint/2010/main" val="1776433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4728-FA99-6FD8-802D-D33F5897B87C}"/>
              </a:ext>
            </a:extLst>
          </p:cNvPr>
          <p:cNvSpPr>
            <a:spLocks noGrp="1"/>
          </p:cNvSpPr>
          <p:nvPr>
            <p:ph type="title"/>
          </p:nvPr>
        </p:nvSpPr>
        <p:spPr/>
        <p:txBody>
          <a:bodyPr/>
          <a:lstStyle/>
          <a:p>
            <a:r>
              <a:rPr lang="en-GB" dirty="0"/>
              <a:t>How did it make you feel?</a:t>
            </a:r>
          </a:p>
        </p:txBody>
      </p:sp>
      <p:pic>
        <p:nvPicPr>
          <p:cNvPr id="5" name="Content Placeholder 4" descr="A group of colorful faces&#10;&#10;Description automatically generated">
            <a:extLst>
              <a:ext uri="{FF2B5EF4-FFF2-40B4-BE49-F238E27FC236}">
                <a16:creationId xmlns:a16="http://schemas.microsoft.com/office/drawing/2014/main" id="{5553DCEC-9EDE-E7F4-5B61-D2822227DD5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50387" y="1825625"/>
            <a:ext cx="5843225" cy="4351338"/>
          </a:xfrm>
        </p:spPr>
      </p:pic>
      <p:sp>
        <p:nvSpPr>
          <p:cNvPr id="6" name="TextBox 5">
            <a:extLst>
              <a:ext uri="{FF2B5EF4-FFF2-40B4-BE49-F238E27FC236}">
                <a16:creationId xmlns:a16="http://schemas.microsoft.com/office/drawing/2014/main" id="{8D1744B9-89D2-B949-5477-01609403051D}"/>
              </a:ext>
            </a:extLst>
          </p:cNvPr>
          <p:cNvSpPr txBox="1"/>
          <p:nvPr/>
        </p:nvSpPr>
        <p:spPr>
          <a:xfrm>
            <a:off x="1650387" y="6176963"/>
            <a:ext cx="5843225" cy="230832"/>
          </a:xfrm>
          <a:prstGeom prst="rect">
            <a:avLst/>
          </a:prstGeom>
          <a:noFill/>
        </p:spPr>
        <p:txBody>
          <a:bodyPr wrap="square" rtlCol="0">
            <a:spAutoFit/>
          </a:bodyPr>
          <a:lstStyle/>
          <a:p>
            <a:r>
              <a:rPr lang="en-GB" sz="900">
                <a:hlinkClick r:id="rId3" tooltip="https://sunflowerstorytime.com/2015/04/28/feelings-faces/"/>
              </a:rPr>
              <a:t>This Photo</a:t>
            </a:r>
            <a:r>
              <a:rPr lang="en-GB" sz="900"/>
              <a:t> by Unknown Author is licensed under </a:t>
            </a:r>
            <a:r>
              <a:rPr lang="en-GB" sz="900">
                <a:hlinkClick r:id="rId4" tooltip="https://creativecommons.org/licenses/by-nc/3.0/"/>
              </a:rPr>
              <a:t>CC BY-NC</a:t>
            </a:r>
            <a:endParaRPr lang="en-GB" sz="900"/>
          </a:p>
        </p:txBody>
      </p:sp>
    </p:spTree>
    <p:extLst>
      <p:ext uri="{BB962C8B-B14F-4D97-AF65-F5344CB8AC3E}">
        <p14:creationId xmlns:p14="http://schemas.microsoft.com/office/powerpoint/2010/main" val="2609621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F15C6-7353-1557-B684-34421CB5A3A4}"/>
              </a:ext>
            </a:extLst>
          </p:cNvPr>
          <p:cNvSpPr>
            <a:spLocks noGrp="1"/>
          </p:cNvSpPr>
          <p:nvPr>
            <p:ph type="title"/>
          </p:nvPr>
        </p:nvSpPr>
        <p:spPr/>
        <p:txBody>
          <a:bodyPr/>
          <a:lstStyle/>
          <a:p>
            <a:r>
              <a:rPr lang="en-GB" dirty="0"/>
              <a:t>Let’s eat!</a:t>
            </a:r>
          </a:p>
        </p:txBody>
      </p:sp>
      <p:pic>
        <p:nvPicPr>
          <p:cNvPr id="5" name="Content Placeholder 4" descr="A heart shaped vegetable arrangement">
            <a:extLst>
              <a:ext uri="{FF2B5EF4-FFF2-40B4-BE49-F238E27FC236}">
                <a16:creationId xmlns:a16="http://schemas.microsoft.com/office/drawing/2014/main" id="{A51F566F-208B-05AF-AA46-39F450E376FF}"/>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23159" y="1690689"/>
            <a:ext cx="2913681" cy="2733285"/>
          </a:xfrm>
        </p:spPr>
      </p:pic>
      <p:sp>
        <p:nvSpPr>
          <p:cNvPr id="6" name="TextBox 5">
            <a:extLst>
              <a:ext uri="{FF2B5EF4-FFF2-40B4-BE49-F238E27FC236}">
                <a16:creationId xmlns:a16="http://schemas.microsoft.com/office/drawing/2014/main" id="{FE865C97-DBC7-3CF6-8898-4C4A1668E597}"/>
              </a:ext>
            </a:extLst>
          </p:cNvPr>
          <p:cNvSpPr txBox="1"/>
          <p:nvPr/>
        </p:nvSpPr>
        <p:spPr>
          <a:xfrm>
            <a:off x="247972" y="6492874"/>
            <a:ext cx="5703377" cy="230832"/>
          </a:xfrm>
          <a:prstGeom prst="rect">
            <a:avLst/>
          </a:prstGeom>
          <a:noFill/>
        </p:spPr>
        <p:txBody>
          <a:bodyPr wrap="square" rtlCol="0">
            <a:spAutoFit/>
          </a:bodyPr>
          <a:lstStyle/>
          <a:p>
            <a:r>
              <a:rPr lang="en-GB" sz="900">
                <a:hlinkClick r:id="rId4" tooltip="http://www.progressive-charlestown.com/2018/11/plant-based-or-vegan-diet-may-be-best.html"/>
              </a:rPr>
              <a:t>This Photo</a:t>
            </a:r>
            <a:r>
              <a:rPr lang="en-GB" sz="900"/>
              <a:t> by Unknown Author is licensed under </a:t>
            </a:r>
            <a:r>
              <a:rPr lang="en-GB" sz="900">
                <a:hlinkClick r:id="rId5" tooltip="https://creativecommons.org/licenses/by-sa/3.0/"/>
              </a:rPr>
              <a:t>CC BY-SA</a:t>
            </a:r>
            <a:endParaRPr lang="en-GB" sz="900"/>
          </a:p>
        </p:txBody>
      </p:sp>
      <p:sp>
        <p:nvSpPr>
          <p:cNvPr id="7" name="Content Placeholder 2">
            <a:extLst>
              <a:ext uri="{FF2B5EF4-FFF2-40B4-BE49-F238E27FC236}">
                <a16:creationId xmlns:a16="http://schemas.microsoft.com/office/drawing/2014/main" id="{7C77A1DA-6277-6FEE-ABC4-5A01560F4D89}"/>
              </a:ext>
            </a:extLst>
          </p:cNvPr>
          <p:cNvSpPr txBox="1">
            <a:spLocks/>
          </p:cNvSpPr>
          <p:nvPr/>
        </p:nvSpPr>
        <p:spPr>
          <a:xfrm>
            <a:off x="511443" y="4673504"/>
            <a:ext cx="7886700" cy="2369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dirty="0">
                <a:solidFill>
                  <a:srgbClr val="212121"/>
                </a:solidFill>
              </a:rPr>
              <a:t>12:45-13:30</a:t>
            </a:r>
          </a:p>
          <a:p>
            <a:pPr marL="0" indent="0" algn="ctr">
              <a:buFont typeface="Arial" panose="020B0604020202020204" pitchFamily="34" charset="0"/>
              <a:buNone/>
            </a:pPr>
            <a:r>
              <a:rPr lang="en-GB" b="1" dirty="0">
                <a:solidFill>
                  <a:srgbClr val="212121"/>
                </a:solidFill>
              </a:rPr>
              <a:t>Grab some food outside and head to the makers’ space for crafting </a:t>
            </a:r>
          </a:p>
        </p:txBody>
      </p:sp>
    </p:spTree>
    <p:extLst>
      <p:ext uri="{BB962C8B-B14F-4D97-AF65-F5344CB8AC3E}">
        <p14:creationId xmlns:p14="http://schemas.microsoft.com/office/powerpoint/2010/main" val="392150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52252E-DD36-EA08-1DAB-6BCAB3FB3FE3}"/>
              </a:ext>
            </a:extLst>
          </p:cNvPr>
          <p:cNvSpPr>
            <a:spLocks noGrp="1"/>
          </p:cNvSpPr>
          <p:nvPr>
            <p:ph idx="1"/>
          </p:nvPr>
        </p:nvSpPr>
        <p:spPr>
          <a:xfrm>
            <a:off x="628650" y="201478"/>
            <a:ext cx="5803147" cy="5975485"/>
          </a:xfrm>
        </p:spPr>
        <p:txBody>
          <a:bodyPr>
            <a:normAutofit/>
          </a:bodyPr>
          <a:lstStyle/>
          <a:p>
            <a:r>
              <a:rPr lang="en-US" dirty="0"/>
              <a:t>Pedagogic research and community co-design (Rachael O’Connor)</a:t>
            </a:r>
          </a:p>
          <a:p>
            <a:endParaRPr lang="en-US" dirty="0"/>
          </a:p>
          <a:p>
            <a:endParaRPr lang="en-US" dirty="0"/>
          </a:p>
          <a:p>
            <a:r>
              <a:rPr lang="en-US" dirty="0"/>
              <a:t>Early &amp; Later Career Academics (Zi Yang &amp; Simon Lee)</a:t>
            </a:r>
          </a:p>
          <a:p>
            <a:endParaRPr lang="en-US" dirty="0"/>
          </a:p>
          <a:p>
            <a:endParaRPr lang="en-US" dirty="0"/>
          </a:p>
          <a:p>
            <a:endParaRPr lang="en-US" dirty="0"/>
          </a:p>
          <a:p>
            <a:r>
              <a:rPr lang="en-US" dirty="0"/>
              <a:t>In Our Classrooms (</a:t>
            </a:r>
            <a:r>
              <a:rPr lang="en-GB" dirty="0"/>
              <a:t>Vicky Martin &amp; Catherine Shephard</a:t>
            </a:r>
            <a:r>
              <a:rPr lang="en-US" dirty="0"/>
              <a:t>)</a:t>
            </a:r>
            <a:endParaRPr lang="en-GB" dirty="0"/>
          </a:p>
        </p:txBody>
      </p:sp>
      <p:pic>
        <p:nvPicPr>
          <p:cNvPr id="4" name="Content Placeholder 10" descr="A group of people in a magazine&#10;&#10;Description automatically generated">
            <a:extLst>
              <a:ext uri="{FF2B5EF4-FFF2-40B4-BE49-F238E27FC236}">
                <a16:creationId xmlns:a16="http://schemas.microsoft.com/office/drawing/2014/main" id="{4D98CCA0-933D-0900-F919-46488DE322E1}"/>
              </a:ext>
            </a:extLst>
          </p:cNvPr>
          <p:cNvPicPr>
            <a:picLocks noChangeAspect="1"/>
          </p:cNvPicPr>
          <p:nvPr/>
        </p:nvPicPr>
        <p:blipFill rotWithShape="1">
          <a:blip r:embed="rId4"/>
          <a:srcRect r="-3" b="10630"/>
          <a:stretch/>
        </p:blipFill>
        <p:spPr>
          <a:xfrm rot="5400000">
            <a:off x="6248725" y="2908641"/>
            <a:ext cx="1580394" cy="1227582"/>
          </a:xfrm>
          <a:prstGeom prst="rect">
            <a:avLst/>
          </a:prstGeom>
        </p:spPr>
      </p:pic>
      <p:pic>
        <p:nvPicPr>
          <p:cNvPr id="5" name="Picture 4" descr="A person in black and white martial arts&#10;&#10;Description automatically generated">
            <a:extLst>
              <a:ext uri="{FF2B5EF4-FFF2-40B4-BE49-F238E27FC236}">
                <a16:creationId xmlns:a16="http://schemas.microsoft.com/office/drawing/2014/main" id="{DACCA944-9807-4491-0DD0-AF9D0B3D3EF3}"/>
              </a:ext>
            </a:extLst>
          </p:cNvPr>
          <p:cNvPicPr>
            <a:picLocks noChangeAspect="1"/>
          </p:cNvPicPr>
          <p:nvPr/>
        </p:nvPicPr>
        <p:blipFill rotWithShape="1">
          <a:blip r:embed="rId5"/>
          <a:srcRect l="788" r="-788" b="18496"/>
          <a:stretch/>
        </p:blipFill>
        <p:spPr>
          <a:xfrm>
            <a:off x="7850046" y="2883060"/>
            <a:ext cx="1330607" cy="1441193"/>
          </a:xfrm>
          <a:prstGeom prst="rect">
            <a:avLst/>
          </a:prstGeom>
        </p:spPr>
      </p:pic>
      <p:pic>
        <p:nvPicPr>
          <p:cNvPr id="9" name="Picture 8" descr="A person raising her hand&#10;&#10;Description automatically generated">
            <a:extLst>
              <a:ext uri="{FF2B5EF4-FFF2-40B4-BE49-F238E27FC236}">
                <a16:creationId xmlns:a16="http://schemas.microsoft.com/office/drawing/2014/main" id="{B36EB627-07E7-57BD-FCD9-ACE36BB86D71}"/>
              </a:ext>
            </a:extLst>
          </p:cNvPr>
          <p:cNvPicPr>
            <a:picLocks noChangeAspect="1"/>
          </p:cNvPicPr>
          <p:nvPr/>
        </p:nvPicPr>
        <p:blipFill rotWithShape="1">
          <a:blip r:embed="rId6">
            <a:extLst>
              <a:ext uri="{28A0092B-C50C-407E-A947-70E740481C1C}">
                <a14:useLocalDpi xmlns:a14="http://schemas.microsoft.com/office/drawing/2010/main" val="0"/>
              </a:ext>
            </a:extLst>
          </a:blip>
          <a:srcRect l="8799" t="5039" r="12198"/>
          <a:stretch/>
        </p:blipFill>
        <p:spPr>
          <a:xfrm>
            <a:off x="6853028" y="201478"/>
            <a:ext cx="1662322" cy="1911208"/>
          </a:xfrm>
          <a:prstGeom prst="rect">
            <a:avLst/>
          </a:prstGeom>
        </p:spPr>
      </p:pic>
      <p:pic>
        <p:nvPicPr>
          <p:cNvPr id="6" name="Picture 5" descr="A group of people in the water&#10;&#10;Description automatically generated">
            <a:extLst>
              <a:ext uri="{FF2B5EF4-FFF2-40B4-BE49-F238E27FC236}">
                <a16:creationId xmlns:a16="http://schemas.microsoft.com/office/drawing/2014/main" id="{A3FB9D2A-BF6D-CCC8-9EC1-1236AD338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9237" y="4678753"/>
            <a:ext cx="1227582" cy="1636776"/>
          </a:xfrm>
          <a:prstGeom prst="rect">
            <a:avLst/>
          </a:prstGeom>
        </p:spPr>
      </p:pic>
      <p:pic>
        <p:nvPicPr>
          <p:cNvPr id="8" name="Picture 7" descr="Two women taking a selfie&#10;&#10;Description automatically generated">
            <a:extLst>
              <a:ext uri="{FF2B5EF4-FFF2-40B4-BE49-F238E27FC236}">
                <a16:creationId xmlns:a16="http://schemas.microsoft.com/office/drawing/2014/main" id="{E5CB4685-2790-CC74-619E-B8A3697C7F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4189" y="4882379"/>
            <a:ext cx="1330608" cy="1774143"/>
          </a:xfrm>
          <a:prstGeom prst="rect">
            <a:avLst/>
          </a:prstGeom>
        </p:spPr>
      </p:pic>
    </p:spTree>
    <p:extLst>
      <p:ext uri="{BB962C8B-B14F-4D97-AF65-F5344CB8AC3E}">
        <p14:creationId xmlns:p14="http://schemas.microsoft.com/office/powerpoint/2010/main" val="103994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C398-843D-C8F3-6DBB-D6BEA6B15875}"/>
              </a:ext>
            </a:extLst>
          </p:cNvPr>
          <p:cNvSpPr>
            <a:spLocks noGrp="1"/>
          </p:cNvSpPr>
          <p:nvPr>
            <p:ph type="title"/>
          </p:nvPr>
        </p:nvSpPr>
        <p:spPr/>
        <p:txBody>
          <a:bodyPr/>
          <a:lstStyle/>
          <a:p>
            <a:r>
              <a:rPr lang="en-US" dirty="0"/>
              <a:t>What is it?</a:t>
            </a:r>
          </a:p>
        </p:txBody>
      </p:sp>
      <p:sp>
        <p:nvSpPr>
          <p:cNvPr id="3" name="Content Placeholder 2">
            <a:extLst>
              <a:ext uri="{FF2B5EF4-FFF2-40B4-BE49-F238E27FC236}">
                <a16:creationId xmlns:a16="http://schemas.microsoft.com/office/drawing/2014/main" id="{DCFA844C-65FB-52CC-E1BB-4E44C0DBAC5D}"/>
              </a:ext>
            </a:extLst>
          </p:cNvPr>
          <p:cNvSpPr>
            <a:spLocks noGrp="1"/>
          </p:cNvSpPr>
          <p:nvPr>
            <p:ph idx="1"/>
          </p:nvPr>
        </p:nvSpPr>
        <p:spPr>
          <a:xfrm>
            <a:off x="241194" y="1549831"/>
            <a:ext cx="6516068" cy="5556141"/>
          </a:xfrm>
        </p:spPr>
        <p:txBody>
          <a:bodyPr>
            <a:normAutofit/>
          </a:bodyPr>
          <a:lstStyle/>
          <a:p>
            <a:pPr marL="0" indent="0">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Reverse mentoring promotes reciprocal conversations across perceived divides. It positions people who typically face deficit narratives around their identity as experts (mentors), mentoring those with scope to improve their knowledge by learning from mentors’ lived experiences (mentees). These conversations can contribute towards wider change within a community or organisation through follow-up actions i.e. they act as a catalyst or </a:t>
            </a:r>
            <a:r>
              <a:rPr lang="en-GB" sz="2400" dirty="0">
                <a:latin typeface="Arial" panose="020B0604020202020204" pitchFamily="34" charset="0"/>
                <a:ea typeface="Calibri" panose="020F0502020204030204" pitchFamily="34" charset="0"/>
                <a:cs typeface="Times New Roman" panose="02020603050405020304" pitchFamily="18" charset="0"/>
              </a:rPr>
              <a:t>vehicle. </a:t>
            </a:r>
            <a:r>
              <a:rPr lang="en-GB" sz="2400" dirty="0">
                <a:effectLst/>
                <a:latin typeface="Arial" panose="020B0604020202020204" pitchFamily="34" charset="0"/>
                <a:ea typeface="Calibri" panose="020F0502020204030204" pitchFamily="34" charset="0"/>
                <a:cs typeface="Times New Roman" panose="02020603050405020304" pitchFamily="18" charset="0"/>
              </a:rPr>
              <a:t>Conversations can focus on any topic that is a priority in the relevant context and provides mentors and mentees with insight into experiences different to their own.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light bulb with a filament&#10;&#10;Description automatically generated">
            <a:extLst>
              <a:ext uri="{FF2B5EF4-FFF2-40B4-BE49-F238E27FC236}">
                <a16:creationId xmlns:a16="http://schemas.microsoft.com/office/drawing/2014/main" id="{1F2FA641-7CDB-68F7-BA77-79B71D0D0C5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248" r="21974"/>
          <a:stretch/>
        </p:blipFill>
        <p:spPr>
          <a:xfrm>
            <a:off x="6903525" y="2030278"/>
            <a:ext cx="1999281" cy="3649851"/>
          </a:xfrm>
          <a:prstGeom prst="rect">
            <a:avLst/>
          </a:prstGeom>
        </p:spPr>
      </p:pic>
    </p:spTree>
    <p:extLst>
      <p:ext uri="{BB962C8B-B14F-4D97-AF65-F5344CB8AC3E}">
        <p14:creationId xmlns:p14="http://schemas.microsoft.com/office/powerpoint/2010/main" val="886387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392A-41D3-CEE1-0706-B0417DD9529A}"/>
              </a:ext>
            </a:extLst>
          </p:cNvPr>
          <p:cNvSpPr>
            <a:spLocks noGrp="1"/>
          </p:cNvSpPr>
          <p:nvPr>
            <p:ph type="title"/>
          </p:nvPr>
        </p:nvSpPr>
        <p:spPr/>
        <p:txBody>
          <a:bodyPr/>
          <a:lstStyle/>
          <a:p>
            <a:r>
              <a:rPr lang="en-US" b="1" dirty="0"/>
              <a:t>A researcher’s perspective</a:t>
            </a:r>
          </a:p>
        </p:txBody>
      </p:sp>
      <p:sp>
        <p:nvSpPr>
          <p:cNvPr id="3" name="Content Placeholder 2">
            <a:extLst>
              <a:ext uri="{FF2B5EF4-FFF2-40B4-BE49-F238E27FC236}">
                <a16:creationId xmlns:a16="http://schemas.microsoft.com/office/drawing/2014/main" id="{ECE9D36B-7AE9-6447-A2AE-CBBA058A14C5}"/>
              </a:ext>
            </a:extLst>
          </p:cNvPr>
          <p:cNvSpPr>
            <a:spLocks noGrp="1"/>
          </p:cNvSpPr>
          <p:nvPr>
            <p:ph idx="1"/>
          </p:nvPr>
        </p:nvSpPr>
        <p:spPr/>
        <p:txBody>
          <a:bodyPr>
            <a:noAutofit/>
          </a:bodyPr>
          <a:lstStyle/>
          <a:p>
            <a:r>
              <a:rPr lang="en-US" dirty="0"/>
              <a:t>More than just conversations - impact on institutional policies</a:t>
            </a:r>
          </a:p>
          <a:p>
            <a:pPr lvl="1"/>
            <a:r>
              <a:rPr lang="en-US" sz="2800" dirty="0"/>
              <a:t>Academic personal tutoring</a:t>
            </a:r>
          </a:p>
          <a:p>
            <a:pPr lvl="1"/>
            <a:r>
              <a:rPr lang="en-US" sz="2800" dirty="0"/>
              <a:t>Student voices initiatives</a:t>
            </a:r>
          </a:p>
          <a:p>
            <a:pPr lvl="1"/>
            <a:r>
              <a:rPr lang="en-US" sz="2800" dirty="0"/>
              <a:t>Workplace EDI development</a:t>
            </a:r>
          </a:p>
          <a:p>
            <a:r>
              <a:rPr lang="en-US" dirty="0"/>
              <a:t>Partnership and community building</a:t>
            </a:r>
          </a:p>
          <a:p>
            <a:pPr lvl="1"/>
            <a:r>
              <a:rPr lang="en-US" sz="2800" dirty="0"/>
              <a:t>Sustained relationships - friendships</a:t>
            </a:r>
          </a:p>
          <a:p>
            <a:r>
              <a:rPr lang="en-US" dirty="0"/>
              <a:t>Co-design and collaborative methodologies</a:t>
            </a:r>
          </a:p>
          <a:p>
            <a:pPr lvl="1"/>
            <a:r>
              <a:rPr lang="en-US" sz="2800" dirty="0"/>
              <a:t>Legal profession roundtables</a:t>
            </a:r>
          </a:p>
          <a:p>
            <a:pPr lvl="1"/>
            <a:r>
              <a:rPr lang="en-US" sz="2800" dirty="0"/>
              <a:t>Under-represented student research team</a:t>
            </a:r>
          </a:p>
        </p:txBody>
      </p:sp>
    </p:spTree>
    <p:extLst>
      <p:ext uri="{BB962C8B-B14F-4D97-AF65-F5344CB8AC3E}">
        <p14:creationId xmlns:p14="http://schemas.microsoft.com/office/powerpoint/2010/main" val="679186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3444-0DD4-5739-9124-E972C46C3993}"/>
              </a:ext>
            </a:extLst>
          </p:cNvPr>
          <p:cNvSpPr>
            <a:spLocks noGrp="1"/>
          </p:cNvSpPr>
          <p:nvPr>
            <p:ph type="title"/>
          </p:nvPr>
        </p:nvSpPr>
        <p:spPr>
          <a:xfrm>
            <a:off x="199463" y="224268"/>
            <a:ext cx="7886700" cy="1325563"/>
          </a:xfrm>
        </p:spPr>
        <p:txBody>
          <a:bodyPr>
            <a:normAutofit/>
          </a:bodyPr>
          <a:lstStyle/>
          <a:p>
            <a:r>
              <a:rPr lang="en-GB" sz="4000" b="1" dirty="0">
                <a:cs typeface="Arial" panose="020B0604020202020204" pitchFamily="34" charset="0"/>
              </a:rPr>
              <a:t>Some cautionary notes …</a:t>
            </a:r>
          </a:p>
        </p:txBody>
      </p:sp>
      <p:sp>
        <p:nvSpPr>
          <p:cNvPr id="3" name="Content Placeholder 2">
            <a:extLst>
              <a:ext uri="{FF2B5EF4-FFF2-40B4-BE49-F238E27FC236}">
                <a16:creationId xmlns:a16="http://schemas.microsoft.com/office/drawing/2014/main" id="{3611C3CF-3F22-8F7B-C426-92E0D34F4CF8}"/>
              </a:ext>
            </a:extLst>
          </p:cNvPr>
          <p:cNvSpPr>
            <a:spLocks noGrp="1"/>
          </p:cNvSpPr>
          <p:nvPr>
            <p:ph idx="1"/>
          </p:nvPr>
        </p:nvSpPr>
        <p:spPr>
          <a:xfrm>
            <a:off x="199463" y="1549831"/>
            <a:ext cx="6030622" cy="5439905"/>
          </a:xfrm>
        </p:spPr>
        <p:txBody>
          <a:bodyPr>
            <a:normAutofit fontScale="92500" lnSpcReduction="10000"/>
          </a:bodyPr>
          <a:lstStyle/>
          <a:p>
            <a:r>
              <a:rPr lang="en-GB" dirty="0">
                <a:latin typeface="+mj-lt"/>
                <a:cs typeface="Arial" panose="020B0604020202020204" pitchFamily="34" charset="0"/>
              </a:rPr>
              <a:t>Don’t force people into reverse mentoring</a:t>
            </a:r>
          </a:p>
          <a:p>
            <a:r>
              <a:rPr lang="en-GB" dirty="0">
                <a:latin typeface="+mj-lt"/>
                <a:cs typeface="Arial" panose="020B0604020202020204" pitchFamily="34" charset="0"/>
              </a:rPr>
              <a:t>Pay/reward/workload </a:t>
            </a:r>
          </a:p>
          <a:p>
            <a:r>
              <a:rPr lang="en-GB" dirty="0">
                <a:latin typeface="+mj-lt"/>
                <a:cs typeface="Arial" panose="020B0604020202020204" pitchFamily="34" charset="0"/>
              </a:rPr>
              <a:t>Empowering mentors – beware the deficit narrative </a:t>
            </a:r>
          </a:p>
          <a:p>
            <a:r>
              <a:rPr lang="en-GB" dirty="0">
                <a:latin typeface="+mj-lt"/>
                <a:cs typeface="Arial" panose="020B0604020202020204" pitchFamily="34" charset="0"/>
              </a:rPr>
              <a:t>Meeting guidance which builds in individuality</a:t>
            </a:r>
          </a:p>
          <a:p>
            <a:r>
              <a:rPr lang="en-GB" dirty="0">
                <a:latin typeface="+mj-lt"/>
                <a:cs typeface="Arial" panose="020B0604020202020204" pitchFamily="34" charset="0"/>
              </a:rPr>
              <a:t>Create community – group get togethers</a:t>
            </a:r>
          </a:p>
          <a:p>
            <a:r>
              <a:rPr lang="en-GB" dirty="0">
                <a:latin typeface="+mj-lt"/>
                <a:cs typeface="Arial" panose="020B0604020202020204" pitchFamily="34" charset="0"/>
              </a:rPr>
              <a:t>Emotional labour - supporting participants </a:t>
            </a:r>
          </a:p>
          <a:p>
            <a:r>
              <a:rPr lang="en-GB" dirty="0">
                <a:latin typeface="+mj-lt"/>
                <a:cs typeface="Arial" panose="020B0604020202020204" pitchFamily="34" charset="0"/>
              </a:rPr>
              <a:t>Purpose – RM is the vehicle, not the answer</a:t>
            </a:r>
          </a:p>
          <a:p>
            <a:r>
              <a:rPr lang="en-GB" dirty="0">
                <a:latin typeface="+mj-lt"/>
                <a:cs typeface="Arial" panose="020B0604020202020204" pitchFamily="34" charset="0"/>
              </a:rPr>
              <a:t>Acting on findings and reporting on actions</a:t>
            </a:r>
          </a:p>
          <a:p>
            <a:r>
              <a:rPr lang="en-GB" dirty="0">
                <a:latin typeface="+mj-lt"/>
                <a:cs typeface="Arial" panose="020B0604020202020204" pitchFamily="34" charset="0"/>
              </a:rPr>
              <a:t>Extending relationships beyond  the project</a:t>
            </a:r>
          </a:p>
        </p:txBody>
      </p:sp>
      <p:pic>
        <p:nvPicPr>
          <p:cNvPr id="4" name="Picture 3" descr="Alt text: woman holding her face surrounded by eyes watching her&#10;">
            <a:extLst>
              <a:ext uri="{FF2B5EF4-FFF2-40B4-BE49-F238E27FC236}">
                <a16:creationId xmlns:a16="http://schemas.microsoft.com/office/drawing/2014/main" id="{7C2D2271-A5A7-D4C8-FEFD-5B54D6FB20F8}"/>
              </a:ext>
            </a:extLst>
          </p:cNvPr>
          <p:cNvPicPr>
            <a:picLocks noChangeAspect="1"/>
          </p:cNvPicPr>
          <p:nvPr/>
        </p:nvPicPr>
        <p:blipFill rotWithShape="1">
          <a:blip r:embed="rId3"/>
          <a:srcRect l="36750" t="37259" r="38167" b="9259"/>
          <a:stretch/>
        </p:blipFill>
        <p:spPr>
          <a:xfrm>
            <a:off x="6230085" y="1943576"/>
            <a:ext cx="2714452" cy="3255539"/>
          </a:xfrm>
          <a:prstGeom prst="rect">
            <a:avLst/>
          </a:prstGeom>
        </p:spPr>
      </p:pic>
      <p:sp>
        <p:nvSpPr>
          <p:cNvPr id="6" name="TextBox 5">
            <a:extLst>
              <a:ext uri="{FF2B5EF4-FFF2-40B4-BE49-F238E27FC236}">
                <a16:creationId xmlns:a16="http://schemas.microsoft.com/office/drawing/2014/main" id="{7E328B9E-7E3B-224F-91B8-1090A8F43ACA}"/>
              </a:ext>
            </a:extLst>
          </p:cNvPr>
          <p:cNvSpPr txBox="1"/>
          <p:nvPr/>
        </p:nvSpPr>
        <p:spPr>
          <a:xfrm>
            <a:off x="6107554" y="5199115"/>
            <a:ext cx="3036446" cy="646331"/>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Source: </a:t>
            </a:r>
            <a:r>
              <a:rPr lang="en-GB" sz="1200" dirty="0">
                <a:latin typeface="Arial" panose="020B0604020202020204" pitchFamily="34" charset="0"/>
                <a:cs typeface="Arial" panose="020B0604020202020204" pitchFamily="34" charset="0"/>
                <a:hlinkClick r:id="rId4"/>
              </a:rPr>
              <a:t>https://www.refinery29.com/en-gb/how-to-overcome-imposter-syndrome#slide-1</a:t>
            </a:r>
            <a:r>
              <a:rPr lang="en-GB"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70724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B988-2C90-869C-5CEC-855B330DE92A}"/>
              </a:ext>
            </a:extLst>
          </p:cNvPr>
          <p:cNvSpPr>
            <a:spLocks noGrp="1"/>
          </p:cNvSpPr>
          <p:nvPr>
            <p:ph type="title"/>
          </p:nvPr>
        </p:nvSpPr>
        <p:spPr>
          <a:xfrm>
            <a:off x="4757737" y="3829050"/>
            <a:ext cx="4129361" cy="1267807"/>
          </a:xfrm>
        </p:spPr>
        <p:txBody>
          <a:bodyPr vert="horz" lIns="68580" tIns="34290" rIns="68580" bIns="34290" rtlCol="0" anchor="b">
            <a:normAutofit/>
          </a:bodyPr>
          <a:lstStyle/>
          <a:p>
            <a:r>
              <a:rPr lang="en-US" sz="2550"/>
              <a:t>Who are we? Can you spot which one is the early &amp; which is the later career academic?</a:t>
            </a:r>
          </a:p>
        </p:txBody>
      </p:sp>
      <p:pic>
        <p:nvPicPr>
          <p:cNvPr id="11" name="Content Placeholder 10" descr="A room with a large wall of books&#10;&#10;Description automatically generated">
            <a:extLst>
              <a:ext uri="{FF2B5EF4-FFF2-40B4-BE49-F238E27FC236}">
                <a16:creationId xmlns:a16="http://schemas.microsoft.com/office/drawing/2014/main" id="{54BAC660-3770-EBC9-D7FF-368AE85CF047}"/>
              </a:ext>
            </a:extLst>
          </p:cNvPr>
          <p:cNvPicPr>
            <a:picLocks noGrp="1" noChangeAspect="1"/>
          </p:cNvPicPr>
          <p:nvPr>
            <p:ph sz="half" idx="1"/>
          </p:nvPr>
        </p:nvPicPr>
        <p:blipFill rotWithShape="1">
          <a:blip r:embed="rId5"/>
          <a:srcRect t="8980" r="2" b="2"/>
          <a:stretch/>
        </p:blipFill>
        <p:spPr>
          <a:xfrm>
            <a:off x="-3" y="857247"/>
            <a:ext cx="5650980" cy="5143488"/>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pic>
        <p:nvPicPr>
          <p:cNvPr id="7" name="Content Placeholder 6" descr="A person pointing at a presentation&#10;&#10;Description automatically generated">
            <a:extLst>
              <a:ext uri="{FF2B5EF4-FFF2-40B4-BE49-F238E27FC236}">
                <a16:creationId xmlns:a16="http://schemas.microsoft.com/office/drawing/2014/main" id="{A02C211D-7DAB-BCA4-2201-EEB781DACDDA}"/>
              </a:ext>
            </a:extLst>
          </p:cNvPr>
          <p:cNvPicPr>
            <a:picLocks noGrp="1" noChangeAspect="1"/>
          </p:cNvPicPr>
          <p:nvPr>
            <p:ph sz="half" idx="2"/>
          </p:nvPr>
        </p:nvPicPr>
        <p:blipFill rotWithShape="1">
          <a:blip r:embed="rId6"/>
          <a:srcRect t="5608" r="-1" b="8960"/>
          <a:stretch/>
        </p:blipFill>
        <p:spPr>
          <a:xfrm>
            <a:off x="5740156" y="857255"/>
            <a:ext cx="3403847"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Picture 4">
            <a:extLst>
              <a:ext uri="{FF2B5EF4-FFF2-40B4-BE49-F238E27FC236}">
                <a16:creationId xmlns:a16="http://schemas.microsoft.com/office/drawing/2014/main" id="{8B6A6CE0-7B29-D58D-7033-7F21E896F30A}"/>
              </a:ext>
            </a:extLst>
          </p:cNvPr>
          <p:cNvPicPr>
            <a:picLocks noChangeAspect="1"/>
          </p:cNvPicPr>
          <p:nvPr/>
        </p:nvPicPr>
        <p:blipFill rotWithShape="1">
          <a:blip r:embed="rId7">
            <a:extLst>
              <a:ext uri="{28A0092B-C50C-407E-A947-70E740481C1C}">
                <a14:useLocalDpi xmlns:a14="http://schemas.microsoft.com/office/drawing/2010/main" val="0"/>
              </a:ext>
            </a:extLst>
          </a:blip>
          <a:srcRect l="5500" t="12912" r="2317" b="18337"/>
          <a:stretch/>
        </p:blipFill>
        <p:spPr>
          <a:xfrm>
            <a:off x="6483096" y="5655187"/>
            <a:ext cx="2578608" cy="1081803"/>
          </a:xfrm>
          <a:prstGeom prst="rect">
            <a:avLst/>
          </a:prstGeom>
        </p:spPr>
      </p:pic>
      <p:pic>
        <p:nvPicPr>
          <p:cNvPr id="3" name="StockTune-War Drums Echoing_1717285120.mp3">
            <a:hlinkClick r:id="" action="ppaction://media"/>
            <a:extLst>
              <a:ext uri="{FF2B5EF4-FFF2-40B4-BE49-F238E27FC236}">
                <a16:creationId xmlns:a16="http://schemas.microsoft.com/office/drawing/2014/main" id="{97136867-1107-0E0B-85C0-44D4DA3AC2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46177" y="5350387"/>
            <a:ext cx="609600" cy="609600"/>
          </a:xfrm>
          <a:prstGeom prst="rect">
            <a:avLst/>
          </a:prstGeom>
        </p:spPr>
      </p:pic>
    </p:spTree>
    <p:extLst>
      <p:ext uri="{BB962C8B-B14F-4D97-AF65-F5344CB8AC3E}">
        <p14:creationId xmlns:p14="http://schemas.microsoft.com/office/powerpoint/2010/main" val="422376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B988-2C90-869C-5CEC-855B330DE92A}"/>
              </a:ext>
            </a:extLst>
          </p:cNvPr>
          <p:cNvSpPr>
            <a:spLocks noGrp="1"/>
          </p:cNvSpPr>
          <p:nvPr>
            <p:ph type="title"/>
          </p:nvPr>
        </p:nvSpPr>
        <p:spPr>
          <a:xfrm>
            <a:off x="471194" y="5605272"/>
            <a:ext cx="5198489" cy="564163"/>
          </a:xfrm>
        </p:spPr>
        <p:txBody>
          <a:bodyPr vert="horz" lIns="68580" tIns="34290" rIns="68580" bIns="34290" rtlCol="0" anchor="b">
            <a:normAutofit/>
          </a:bodyPr>
          <a:lstStyle/>
          <a:p>
            <a:r>
              <a:rPr lang="en-US" sz="2700" dirty="0">
                <a:solidFill>
                  <a:schemeClr val="tx1">
                    <a:lumMod val="85000"/>
                    <a:lumOff val="15000"/>
                  </a:schemeClr>
                </a:solidFill>
              </a:rPr>
              <a:t>Has coaching made us any better?</a:t>
            </a:r>
          </a:p>
        </p:txBody>
      </p:sp>
      <p:pic>
        <p:nvPicPr>
          <p:cNvPr id="20" name="Content Placeholder 19" descr="A person in a suit and tie playing cricket&#10;&#10;Description automatically generated">
            <a:extLst>
              <a:ext uri="{FF2B5EF4-FFF2-40B4-BE49-F238E27FC236}">
                <a16:creationId xmlns:a16="http://schemas.microsoft.com/office/drawing/2014/main" id="{9673B869-44A2-8E9C-8039-87A5973DFF2A}"/>
              </a:ext>
            </a:extLst>
          </p:cNvPr>
          <p:cNvPicPr>
            <a:picLocks noGrp="1" noChangeAspect="1"/>
          </p:cNvPicPr>
          <p:nvPr>
            <p:ph sz="half" idx="1"/>
          </p:nvPr>
        </p:nvPicPr>
        <p:blipFill rotWithShape="1">
          <a:blip r:embed="rId3"/>
          <a:srcRect l="50133" r="-27"/>
          <a:stretch/>
        </p:blipFill>
        <p:spPr>
          <a:xfrm>
            <a:off x="6098217" y="592833"/>
            <a:ext cx="3028551" cy="6036567"/>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pic>
        <p:nvPicPr>
          <p:cNvPr id="19" name="Content Placeholder 18" descr="A group of people in a room with arrows&#10;&#10;Description automatically generated">
            <a:extLst>
              <a:ext uri="{FF2B5EF4-FFF2-40B4-BE49-F238E27FC236}">
                <a16:creationId xmlns:a16="http://schemas.microsoft.com/office/drawing/2014/main" id="{1E95C793-1DF1-7966-C07D-C429D1C39F12}"/>
              </a:ext>
            </a:extLst>
          </p:cNvPr>
          <p:cNvPicPr>
            <a:picLocks noGrp="1" noChangeAspect="1"/>
          </p:cNvPicPr>
          <p:nvPr>
            <p:ph sz="half" idx="2"/>
          </p:nvPr>
        </p:nvPicPr>
        <p:blipFill rotWithShape="1">
          <a:blip r:embed="rId4"/>
          <a:srcRect l="17050" t="-1465" r="1775" b="1463"/>
          <a:stretch/>
        </p:blipFill>
        <p:spPr>
          <a:xfrm>
            <a:off x="33518" y="519681"/>
            <a:ext cx="6055555" cy="4830318"/>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pic>
        <p:nvPicPr>
          <p:cNvPr id="3" name="Picture 2">
            <a:extLst>
              <a:ext uri="{FF2B5EF4-FFF2-40B4-BE49-F238E27FC236}">
                <a16:creationId xmlns:a16="http://schemas.microsoft.com/office/drawing/2014/main" id="{F3720E2D-A567-5B64-73AE-A64C750BF36A}"/>
              </a:ext>
            </a:extLst>
          </p:cNvPr>
          <p:cNvPicPr>
            <a:picLocks noChangeAspect="1"/>
          </p:cNvPicPr>
          <p:nvPr/>
        </p:nvPicPr>
        <p:blipFill rotWithShape="1">
          <a:blip r:embed="rId5">
            <a:extLst>
              <a:ext uri="{28A0092B-C50C-407E-A947-70E740481C1C}">
                <a14:useLocalDpi xmlns:a14="http://schemas.microsoft.com/office/drawing/2010/main" val="0"/>
              </a:ext>
            </a:extLst>
          </a:blip>
          <a:srcRect l="5500" t="12912" r="2317" b="18337"/>
          <a:stretch/>
        </p:blipFill>
        <p:spPr>
          <a:xfrm>
            <a:off x="6565392" y="5772582"/>
            <a:ext cx="2587224" cy="1085418"/>
          </a:xfrm>
          <a:prstGeom prst="rect">
            <a:avLst/>
          </a:prstGeom>
        </p:spPr>
      </p:pic>
    </p:spTree>
    <p:extLst>
      <p:ext uri="{BB962C8B-B14F-4D97-AF65-F5344CB8AC3E}">
        <p14:creationId xmlns:p14="http://schemas.microsoft.com/office/powerpoint/2010/main" val="4206448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F3FF41-140C-0999-7D7D-9D03A2258D04}"/>
              </a:ext>
            </a:extLst>
          </p:cNvPr>
          <p:cNvSpPr>
            <a:spLocks noGrp="1"/>
          </p:cNvSpPr>
          <p:nvPr>
            <p:ph sz="quarter" idx="10"/>
          </p:nvPr>
        </p:nvSpPr>
        <p:spPr>
          <a:xfrm>
            <a:off x="266003" y="771434"/>
            <a:ext cx="8640000" cy="4847969"/>
          </a:xfrm>
        </p:spPr>
        <p:txBody>
          <a:bodyPr/>
          <a:lstStyle/>
          <a:p>
            <a:pPr marL="0" indent="0">
              <a:buNone/>
            </a:pPr>
            <a:endParaRPr lang="en-GB" dirty="0"/>
          </a:p>
          <a:p>
            <a:pPr marL="0" indent="0">
              <a:buNone/>
            </a:pPr>
            <a:r>
              <a:rPr lang="en-GB" sz="2400" b="1" dirty="0"/>
              <a:t>What?</a:t>
            </a:r>
          </a:p>
          <a:p>
            <a:r>
              <a:rPr lang="en-GB" sz="2400" dirty="0">
                <a:latin typeface="Arial" panose="020B0604020202020204" pitchFamily="34" charset="0"/>
                <a:cs typeface="Arial" panose="020B0604020202020204" pitchFamily="34" charset="0"/>
              </a:rPr>
              <a:t>Experiential Active Learning…for Connection</a:t>
            </a:r>
          </a:p>
          <a:p>
            <a:pPr marL="0" indent="0">
              <a:buNone/>
            </a:pPr>
            <a:r>
              <a:rPr lang="en-GB" sz="2400" b="1" dirty="0"/>
              <a:t>Why?</a:t>
            </a:r>
          </a:p>
          <a:p>
            <a:r>
              <a:rPr lang="en-GB" sz="2400" dirty="0">
                <a:latin typeface="Arial" panose="020B0604020202020204" pitchFamily="34" charset="0"/>
                <a:cs typeface="Arial" panose="020B0604020202020204" pitchFamily="34" charset="0"/>
              </a:rPr>
              <a:t>Practice-</a:t>
            </a:r>
            <a:r>
              <a:rPr lang="en-GB" sz="2400" dirty="0"/>
              <a:t>informed</a:t>
            </a:r>
            <a:r>
              <a:rPr lang="en-GB" sz="2400" dirty="0">
                <a:latin typeface="Arial" panose="020B0604020202020204" pitchFamily="34" charset="0"/>
                <a:cs typeface="Arial" panose="020B0604020202020204" pitchFamily="34" charset="0"/>
              </a:rPr>
              <a:t> Pedagogies</a:t>
            </a:r>
          </a:p>
          <a:p>
            <a:r>
              <a:rPr lang="en-GB" sz="2400" dirty="0">
                <a:latin typeface="Arial" panose="020B0604020202020204" pitchFamily="34" charset="0"/>
                <a:cs typeface="Arial" panose="020B0604020202020204" pitchFamily="34" charset="0"/>
              </a:rPr>
              <a:t>‘New Normal’ / Wicked </a:t>
            </a:r>
            <a:r>
              <a:rPr lang="en-GB" sz="2400" dirty="0"/>
              <a:t>P</a:t>
            </a:r>
            <a:r>
              <a:rPr lang="en-GB" sz="2400" dirty="0">
                <a:latin typeface="Arial" panose="020B0604020202020204" pitchFamily="34" charset="0"/>
                <a:cs typeface="Arial" panose="020B0604020202020204" pitchFamily="34" charset="0"/>
              </a:rPr>
              <a:t>roblems</a:t>
            </a:r>
          </a:p>
          <a:p>
            <a:pPr marL="0" indent="0">
              <a:buNone/>
            </a:pPr>
            <a:r>
              <a:rPr lang="en-GB" sz="2400" b="1" dirty="0"/>
              <a:t>How? Take risks…</a:t>
            </a:r>
          </a:p>
          <a:p>
            <a:r>
              <a:rPr lang="en-GB" sz="2400" dirty="0">
                <a:latin typeface="Arial" panose="020B0604020202020204" pitchFamily="34" charset="0"/>
                <a:cs typeface="Arial" panose="020B0604020202020204" pitchFamily="34" charset="0"/>
              </a:rPr>
              <a:t>Problem-based learning </a:t>
            </a:r>
          </a:p>
          <a:p>
            <a:r>
              <a:rPr lang="en-GB" sz="2400" dirty="0">
                <a:latin typeface="Arial" panose="020B0604020202020204" pitchFamily="34" charset="0"/>
                <a:cs typeface="Arial" panose="020B0604020202020204" pitchFamily="34" charset="0"/>
              </a:rPr>
              <a:t>Digital Technologies </a:t>
            </a:r>
          </a:p>
          <a:p>
            <a:r>
              <a:rPr lang="en-GB" sz="2400" dirty="0"/>
              <a:t>Meta learning (learning about learning)</a:t>
            </a:r>
          </a:p>
          <a:p>
            <a:r>
              <a:rPr lang="en-GB" sz="2400" dirty="0">
                <a:latin typeface="Arial" panose="020B0604020202020204" pitchFamily="34" charset="0"/>
                <a:cs typeface="Arial" panose="020B0604020202020204" pitchFamily="34" charset="0"/>
              </a:rPr>
              <a:t>Authenticity</a:t>
            </a:r>
            <a:r>
              <a:rPr lang="en-GB" sz="2400" baseline="30000" dirty="0">
                <a:latin typeface="Arial" panose="020B0604020202020204" pitchFamily="34" charset="0"/>
                <a:cs typeface="Arial" panose="020B0604020202020204" pitchFamily="34" charset="0"/>
              </a:rPr>
              <a:t>1</a:t>
            </a:r>
            <a:r>
              <a:rPr lang="en-GB" sz="2400" dirty="0"/>
              <a:t>, Sharing, Humour, Trust</a:t>
            </a:r>
          </a:p>
          <a:p>
            <a:endParaRPr lang="en-GB" sz="2400" baseline="30000" dirty="0">
              <a:latin typeface="Arial" panose="020B0604020202020204" pitchFamily="34" charset="0"/>
              <a:cs typeface="Arial" panose="020B0604020202020204" pitchFamily="34" charset="0"/>
            </a:endParaRPr>
          </a:p>
          <a:p>
            <a:pPr marL="0" indent="0">
              <a:buNone/>
            </a:pPr>
            <a:endParaRPr lang="en-GB" dirty="0"/>
          </a:p>
          <a:p>
            <a:pPr marL="0" indent="0">
              <a:buNone/>
            </a:pPr>
            <a:r>
              <a:rPr lang="en-GB" baseline="30000" dirty="0">
                <a:solidFill>
                  <a:schemeClr val="bg1"/>
                </a:solidFill>
              </a:rPr>
              <a:t>1  </a:t>
            </a:r>
            <a:r>
              <a:rPr lang="en-GB" dirty="0">
                <a:solidFill>
                  <a:schemeClr val="bg1"/>
                </a:solidFill>
              </a:rPr>
              <a:t>Football and Dead Bodies</a:t>
            </a:r>
          </a:p>
        </p:txBody>
      </p:sp>
      <p:sp>
        <p:nvSpPr>
          <p:cNvPr id="3" name="Title 2">
            <a:extLst>
              <a:ext uri="{FF2B5EF4-FFF2-40B4-BE49-F238E27FC236}">
                <a16:creationId xmlns:a16="http://schemas.microsoft.com/office/drawing/2014/main" id="{C854CC15-FE1A-605E-D0CD-769C3C18C290}"/>
              </a:ext>
            </a:extLst>
          </p:cNvPr>
          <p:cNvSpPr>
            <a:spLocks noGrp="1"/>
          </p:cNvSpPr>
          <p:nvPr>
            <p:ph type="title"/>
          </p:nvPr>
        </p:nvSpPr>
        <p:spPr>
          <a:xfrm>
            <a:off x="266003" y="0"/>
            <a:ext cx="8640000" cy="870165"/>
          </a:xfrm>
        </p:spPr>
        <p:txBody>
          <a:bodyPr/>
          <a:lstStyle/>
          <a:p>
            <a:r>
              <a:rPr lang="en-GB" dirty="0"/>
              <a:t>Why, What, How?</a:t>
            </a:r>
          </a:p>
        </p:txBody>
      </p:sp>
      <p:pic>
        <p:nvPicPr>
          <p:cNvPr id="7" name="Picture 6" descr="A blue background with white text&#10;&#10;Description automatically generated">
            <a:extLst>
              <a:ext uri="{FF2B5EF4-FFF2-40B4-BE49-F238E27FC236}">
                <a16:creationId xmlns:a16="http://schemas.microsoft.com/office/drawing/2014/main" id="{482C014D-E939-069C-09DE-41E79F762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840" y="5861305"/>
            <a:ext cx="2423160" cy="996695"/>
          </a:xfrm>
          <a:prstGeom prst="rect">
            <a:avLst/>
          </a:prstGeom>
        </p:spPr>
      </p:pic>
    </p:spTree>
    <p:extLst>
      <p:ext uri="{BB962C8B-B14F-4D97-AF65-F5344CB8AC3E}">
        <p14:creationId xmlns:p14="http://schemas.microsoft.com/office/powerpoint/2010/main" val="2871889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54934B-0547-867F-965C-7E9883E31385}"/>
              </a:ext>
            </a:extLst>
          </p:cNvPr>
          <p:cNvSpPr>
            <a:spLocks noGrp="1"/>
          </p:cNvSpPr>
          <p:nvPr>
            <p:ph sz="quarter" idx="10"/>
          </p:nvPr>
        </p:nvSpPr>
        <p:spPr>
          <a:xfrm>
            <a:off x="283989" y="1359243"/>
            <a:ext cx="8627253" cy="4941804"/>
          </a:xfrm>
        </p:spPr>
        <p:txBody>
          <a:bodyPr/>
          <a:lstStyle/>
          <a:p>
            <a:r>
              <a:rPr lang="en-GB" sz="2000" dirty="0"/>
              <a:t>Start to shape expectations and boundaries, inform realities, provide cultural capital</a:t>
            </a:r>
          </a:p>
          <a:p>
            <a:r>
              <a:rPr lang="en-GB" sz="2000" dirty="0">
                <a:latin typeface="Arial" panose="020B0604020202020204" pitchFamily="34" charset="0"/>
                <a:cs typeface="Arial" panose="020B0604020202020204" pitchFamily="34" charset="0"/>
              </a:rPr>
              <a:t>Fear → Curiosity</a:t>
            </a:r>
          </a:p>
          <a:p>
            <a:r>
              <a:rPr lang="en-GB" sz="2000" dirty="0"/>
              <a:t>Failing is not the end </a:t>
            </a:r>
          </a:p>
          <a:p>
            <a:pPr marL="0" indent="0">
              <a:buNone/>
            </a:pPr>
            <a:endParaRPr lang="en-GB" sz="2000" dirty="0"/>
          </a:p>
          <a:p>
            <a:r>
              <a:rPr lang="en-GB" sz="2000" dirty="0">
                <a:latin typeface="Arial" panose="020B0604020202020204" pitchFamily="34" charset="0"/>
                <a:cs typeface="Arial" panose="020B0604020202020204" pitchFamily="34" charset="0"/>
              </a:rPr>
              <a:t>Reflection…What is learning? Being taught? Sense-making? Building knowledge with others?</a:t>
            </a:r>
            <a:endParaRPr lang="en-GB" sz="2000" dirty="0"/>
          </a:p>
          <a:p>
            <a:pPr lvl="1"/>
            <a:r>
              <a:rPr lang="en-GB" sz="2000" dirty="0">
                <a:latin typeface="Arial" panose="020B0604020202020204" pitchFamily="34" charset="0"/>
                <a:cs typeface="Arial" panose="020B0604020202020204" pitchFamily="34" charset="0"/>
              </a:rPr>
              <a:t>Progress not perfection</a:t>
            </a:r>
          </a:p>
          <a:p>
            <a:r>
              <a:rPr lang="en-GB" sz="2000" dirty="0"/>
              <a:t>Cyclical process updates our own practice </a:t>
            </a:r>
          </a:p>
          <a:p>
            <a:r>
              <a:rPr lang="en-GB" sz="2000" dirty="0"/>
              <a:t>Modelling skills helps with skills teaching</a:t>
            </a:r>
          </a:p>
          <a:p>
            <a:r>
              <a:rPr lang="en-GB" sz="2000" dirty="0"/>
              <a:t>Shared perspective and values</a:t>
            </a:r>
          </a:p>
          <a:p>
            <a:r>
              <a:rPr lang="en-GB" sz="2000" dirty="0"/>
              <a:t>Communication, care and compassion = inclusive community</a:t>
            </a:r>
          </a:p>
          <a:p>
            <a:r>
              <a:rPr lang="en-GB" sz="2000" dirty="0">
                <a:latin typeface="Arial" panose="020B0604020202020204" pitchFamily="34" charset="0"/>
                <a:cs typeface="Arial" panose="020B0604020202020204" pitchFamily="34" charset="0"/>
              </a:rPr>
              <a:t>Co–creation encourages engagement</a:t>
            </a:r>
            <a:endParaRPr lang="en-GB" sz="2000" dirty="0"/>
          </a:p>
          <a:p>
            <a:pPr marL="0" indent="0">
              <a:buNone/>
            </a:pPr>
            <a:endParaRPr lang="en-GB" dirty="0"/>
          </a:p>
        </p:txBody>
      </p:sp>
      <p:pic>
        <p:nvPicPr>
          <p:cNvPr id="5" name="Picture 4" descr="A close-up of a message&#10;&#10;Description automatically generated">
            <a:extLst>
              <a:ext uri="{FF2B5EF4-FFF2-40B4-BE49-F238E27FC236}">
                <a16:creationId xmlns:a16="http://schemas.microsoft.com/office/drawing/2014/main" id="{E03560E1-E51D-B2B0-C2E3-B74273D23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138" y="1823993"/>
            <a:ext cx="5384104" cy="1314893"/>
          </a:xfrm>
          <a:prstGeom prst="rect">
            <a:avLst/>
          </a:prstGeom>
        </p:spPr>
      </p:pic>
      <p:sp>
        <p:nvSpPr>
          <p:cNvPr id="4" name="TextBox 3">
            <a:extLst>
              <a:ext uri="{FF2B5EF4-FFF2-40B4-BE49-F238E27FC236}">
                <a16:creationId xmlns:a16="http://schemas.microsoft.com/office/drawing/2014/main" id="{37CE563F-83EC-A32E-BF68-2DD2D4541066}"/>
              </a:ext>
            </a:extLst>
          </p:cNvPr>
          <p:cNvSpPr txBox="1"/>
          <p:nvPr/>
        </p:nvSpPr>
        <p:spPr>
          <a:xfrm>
            <a:off x="283989" y="258813"/>
            <a:ext cx="1840568"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So What?</a:t>
            </a:r>
          </a:p>
        </p:txBody>
      </p:sp>
      <p:pic>
        <p:nvPicPr>
          <p:cNvPr id="6" name="Picture 5" descr="A blue background with white text&#10;&#10;Description automatically generated">
            <a:extLst>
              <a:ext uri="{FF2B5EF4-FFF2-40B4-BE49-F238E27FC236}">
                <a16:creationId xmlns:a16="http://schemas.microsoft.com/office/drawing/2014/main" id="{EE77F905-D308-6698-CE0E-2B35EB31E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840" y="1"/>
            <a:ext cx="2423160" cy="996695"/>
          </a:xfrm>
          <a:prstGeom prst="rect">
            <a:avLst/>
          </a:prstGeom>
        </p:spPr>
      </p:pic>
    </p:spTree>
    <p:extLst>
      <p:ext uri="{BB962C8B-B14F-4D97-AF65-F5344CB8AC3E}">
        <p14:creationId xmlns:p14="http://schemas.microsoft.com/office/powerpoint/2010/main" val="880081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ff0dde6-5fed-47c1-b1e6-181519cdf236"/>
</p:tagLst>
</file>

<file path=ppt/theme/theme1.xml><?xml version="1.0" encoding="utf-8"?>
<a:theme xmlns:a="http://schemas.openxmlformats.org/drawingml/2006/main" name="University Slide - Top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Blue" id="{7A175618-0471-40BB-A2AE-F7190BA0C253}" vid="{324C5B0E-5B5D-4BAE-8D79-8310BE94940B}"/>
    </a:ext>
  </a:extLst>
</a:theme>
</file>

<file path=ppt/theme/theme2.xml><?xml version="1.0" encoding="utf-8"?>
<a:theme xmlns:a="http://schemas.openxmlformats.org/drawingml/2006/main" name="University Slides - Bottom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Blue" id="{7A175618-0471-40BB-A2AE-F7190BA0C253}" vid="{9E1047DC-197B-41B4-A2D1-AC605DE8D95D}"/>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Standard Blue</Template>
  <TotalTime>648</TotalTime>
  <Words>563</Words>
  <Application>Microsoft Macintosh PowerPoint</Application>
  <PresentationFormat>On-screen Show (4:3)</PresentationFormat>
  <Paragraphs>92</Paragraphs>
  <Slides>13</Slides>
  <Notes>12</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Aptos</vt:lpstr>
      <vt:lpstr>Aptos Display</vt:lpstr>
      <vt:lpstr>Arial</vt:lpstr>
      <vt:lpstr>Calibri</vt:lpstr>
      <vt:lpstr>University Slide - Top Logo</vt:lpstr>
      <vt:lpstr>University Slides - Bottom Logo</vt:lpstr>
      <vt:lpstr>Office Theme</vt:lpstr>
      <vt:lpstr>Reverse / reciprocal mentoring collaborative session</vt:lpstr>
      <vt:lpstr>PowerPoint Presentation</vt:lpstr>
      <vt:lpstr>What is it?</vt:lpstr>
      <vt:lpstr>A researcher’s perspective</vt:lpstr>
      <vt:lpstr>Some cautionary notes …</vt:lpstr>
      <vt:lpstr>Who are we? Can you spot which one is the early &amp; which is the later career academic?</vt:lpstr>
      <vt:lpstr>Has coaching made us any better?</vt:lpstr>
      <vt:lpstr>Why, What, How?</vt:lpstr>
      <vt:lpstr>PowerPoint Presentation</vt:lpstr>
      <vt:lpstr>Words of wisdom that stick</vt:lpstr>
      <vt:lpstr>Give it a go!</vt:lpstr>
      <vt:lpstr>How did it make you feel?</vt:lpstr>
      <vt:lpstr>Let’s eat!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Reciprocal mentoring in our Classrooms</dc:title>
  <dc:creator>Catherine Shephard</dc:creator>
  <cp:lastModifiedBy>Catherine Shephard</cp:lastModifiedBy>
  <cp:revision>45</cp:revision>
  <dcterms:created xsi:type="dcterms:W3CDTF">2024-05-22T14:47:41Z</dcterms:created>
  <dcterms:modified xsi:type="dcterms:W3CDTF">2024-06-06T10:58:53Z</dcterms:modified>
</cp:coreProperties>
</file>