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1" r:id="rId2"/>
    <p:sldId id="264" r:id="rId3"/>
    <p:sldId id="266" r:id="rId4"/>
    <p:sldId id="267" r:id="rId5"/>
    <p:sldId id="265" r:id="rId6"/>
    <p:sldId id="259" r:id="rId7"/>
    <p:sldId id="272"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6E"/>
    <a:srgbClr val="FF1ACC"/>
    <a:srgbClr val="FF5E00"/>
    <a:srgbClr val="FAE4D7"/>
    <a:srgbClr val="62D636"/>
    <a:srgbClr val="62C0FB"/>
    <a:srgbClr val="A9009A"/>
    <a:srgbClr val="FF6E00"/>
    <a:srgbClr val="FF8C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p:restoredTop sz="49914"/>
  </p:normalViewPr>
  <p:slideViewPr>
    <p:cSldViewPr snapToGrid="0">
      <p:cViewPr varScale="1">
        <p:scale>
          <a:sx n="85" d="100"/>
          <a:sy n="85" d="100"/>
        </p:scale>
        <p:origin x="192" y="4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25DE5-800D-AE49-995F-5B01C4A7BEA2}" type="datetimeFigureOut">
              <a:rPr lang="en-US" smtClean="0"/>
              <a:t>6/19/24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3D869-E1B6-8A4B-90AE-18879A9DF3B9}" type="slidenum">
              <a:rPr lang="en-US" smtClean="0"/>
              <a:t>‹#›</a:t>
            </a:fld>
            <a:endParaRPr lang="en-US"/>
          </a:p>
        </p:txBody>
      </p:sp>
    </p:spTree>
    <p:extLst>
      <p:ext uri="{BB962C8B-B14F-4D97-AF65-F5344CB8AC3E}">
        <p14:creationId xmlns:p14="http://schemas.microsoft.com/office/powerpoint/2010/main" val="140029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3D869-E1B6-8A4B-90AE-18879A9DF3B9}" type="slidenum">
              <a:rPr lang="en-US" smtClean="0"/>
              <a:t>1</a:t>
            </a:fld>
            <a:endParaRPr lang="en-US"/>
          </a:p>
        </p:txBody>
      </p:sp>
    </p:spTree>
    <p:extLst>
      <p:ext uri="{BB962C8B-B14F-4D97-AF65-F5344CB8AC3E}">
        <p14:creationId xmlns:p14="http://schemas.microsoft.com/office/powerpoint/2010/main" val="88846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3D869-E1B6-8A4B-90AE-18879A9DF3B9}" type="slidenum">
              <a:rPr lang="en-US" smtClean="0"/>
              <a:t>2</a:t>
            </a:fld>
            <a:endParaRPr lang="en-US"/>
          </a:p>
        </p:txBody>
      </p:sp>
    </p:spTree>
    <p:extLst>
      <p:ext uri="{BB962C8B-B14F-4D97-AF65-F5344CB8AC3E}">
        <p14:creationId xmlns:p14="http://schemas.microsoft.com/office/powerpoint/2010/main" val="59352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46B3D869-E1B6-8A4B-90AE-18879A9DF3B9}" type="slidenum">
              <a:rPr lang="en-US" smtClean="0"/>
              <a:t>3</a:t>
            </a:fld>
            <a:endParaRPr lang="en-US"/>
          </a:p>
        </p:txBody>
      </p:sp>
    </p:spTree>
    <p:extLst>
      <p:ext uri="{BB962C8B-B14F-4D97-AF65-F5344CB8AC3E}">
        <p14:creationId xmlns:p14="http://schemas.microsoft.com/office/powerpoint/2010/main" val="89550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3D869-E1B6-8A4B-90AE-18879A9DF3B9}" type="slidenum">
              <a:rPr lang="en-US" smtClean="0"/>
              <a:t>4</a:t>
            </a:fld>
            <a:endParaRPr lang="en-US"/>
          </a:p>
        </p:txBody>
      </p:sp>
    </p:spTree>
    <p:extLst>
      <p:ext uri="{BB962C8B-B14F-4D97-AF65-F5344CB8AC3E}">
        <p14:creationId xmlns:p14="http://schemas.microsoft.com/office/powerpoint/2010/main" val="60799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endParaRPr lang="en-GB" sz="1800" kern="1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B3D869-E1B6-8A4B-90AE-18879A9DF3B9}" type="slidenum">
              <a:rPr lang="en-US" smtClean="0"/>
              <a:t>5</a:t>
            </a:fld>
            <a:endParaRPr lang="en-US"/>
          </a:p>
        </p:txBody>
      </p:sp>
    </p:spTree>
    <p:extLst>
      <p:ext uri="{BB962C8B-B14F-4D97-AF65-F5344CB8AC3E}">
        <p14:creationId xmlns:p14="http://schemas.microsoft.com/office/powerpoint/2010/main" val="293239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3D869-E1B6-8A4B-90AE-18879A9DF3B9}" type="slidenum">
              <a:rPr lang="en-US" smtClean="0"/>
              <a:t>6</a:t>
            </a:fld>
            <a:endParaRPr lang="en-US"/>
          </a:p>
        </p:txBody>
      </p:sp>
    </p:spTree>
    <p:extLst>
      <p:ext uri="{BB962C8B-B14F-4D97-AF65-F5344CB8AC3E}">
        <p14:creationId xmlns:p14="http://schemas.microsoft.com/office/powerpoint/2010/main" val="401659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3D869-E1B6-8A4B-90AE-18879A9DF3B9}" type="slidenum">
              <a:rPr lang="en-US" smtClean="0"/>
              <a:t>7</a:t>
            </a:fld>
            <a:endParaRPr lang="en-US"/>
          </a:p>
        </p:txBody>
      </p:sp>
    </p:spTree>
    <p:extLst>
      <p:ext uri="{BB962C8B-B14F-4D97-AF65-F5344CB8AC3E}">
        <p14:creationId xmlns:p14="http://schemas.microsoft.com/office/powerpoint/2010/main" val="223196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3D869-E1B6-8A4B-90AE-18879A9DF3B9}" type="slidenum">
              <a:rPr lang="en-US" smtClean="0"/>
              <a:t>8</a:t>
            </a:fld>
            <a:endParaRPr lang="en-US"/>
          </a:p>
        </p:txBody>
      </p:sp>
    </p:spTree>
    <p:extLst>
      <p:ext uri="{BB962C8B-B14F-4D97-AF65-F5344CB8AC3E}">
        <p14:creationId xmlns:p14="http://schemas.microsoft.com/office/powerpoint/2010/main" val="315749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3D869-E1B6-8A4B-90AE-18879A9DF3B9}" type="slidenum">
              <a:rPr lang="en-US" smtClean="0"/>
              <a:t>9</a:t>
            </a:fld>
            <a:endParaRPr lang="en-US"/>
          </a:p>
        </p:txBody>
      </p:sp>
    </p:spTree>
    <p:extLst>
      <p:ext uri="{BB962C8B-B14F-4D97-AF65-F5344CB8AC3E}">
        <p14:creationId xmlns:p14="http://schemas.microsoft.com/office/powerpoint/2010/main" val="42754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E890-ED14-1D49-3428-06891EAA2D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1216683-087E-643A-5822-2D5A9A051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1F63A-18CB-48A0-9F6D-6D48B4A82BDB}"/>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65F53E72-C97A-ED34-EC0E-73D12E41AD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FFEE39-80E3-AF53-2A21-3075A0F4B9BC}"/>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32370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5270-723E-7FC2-8906-6A4668A95B4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C76544-C7DB-D9AF-ED3D-3A92A41D4F1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F3B8C-9870-FF88-92A0-0EC9358C9DE6}"/>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618C3B1F-FBA4-FC60-1853-9790134A9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25442-EB09-8C42-4EF0-8D344855AA23}"/>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53607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B3A03-9160-E505-0BC2-69740717782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C74D0F5-C807-5CDB-7663-6D1C04D996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DFE900-A46A-A8FB-B139-76EF8BDE6E90}"/>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F6F036D2-758F-4A6D-61B2-D979779B6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692F2-B808-41CF-5B94-48E441B70219}"/>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238078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1102-5509-F4A2-581C-A55F40BA1B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8D5791-D446-A25B-BBE5-3E44C6A4FD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313168-FF89-6327-2DDD-97957020FA85}"/>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4AE80C75-89B8-4A91-D814-E7BB1F165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685C34-2215-C0CB-7EBA-25A8D4C4A0EE}"/>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78110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444F-5A33-79A1-3E6C-A8498712E9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DB7E6B-77B5-089D-887F-D9D4D2C802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0638BA-B082-EE31-6F60-999267EF68EB}"/>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3E4F914D-30C8-547A-AA2C-3D9815DA4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7027F9-91D7-B10D-B558-0EE78BA84B51}"/>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0586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C28A-CD9D-917A-435B-C27EB457FC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B33139-C0D1-3182-BFF0-79EA0F80AB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73FE4E-2654-1053-EC32-6767A04EA6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D27119F-2C9C-DC27-4AB0-B1078FDB47FC}"/>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6" name="Footer Placeholder 5">
            <a:extLst>
              <a:ext uri="{FF2B5EF4-FFF2-40B4-BE49-F238E27FC236}">
                <a16:creationId xmlns:a16="http://schemas.microsoft.com/office/drawing/2014/main" id="{F12624B0-1185-62E0-ACDF-01E5209200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79A38C-E59D-CC7F-1D83-5B7993E8DEB3}"/>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217569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7336-180C-B261-C680-C92078F2229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861F13F-2F17-C41D-5160-4501FBFC4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C31B49-493C-59A7-376F-539B8A57D1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4DEA7C-D204-E055-4792-9EB71B4B4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57F5CF-4F02-A95C-04A1-C28F7044AD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7DDD3A-16D0-A3BE-56E6-1414460359BA}"/>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8" name="Footer Placeholder 7">
            <a:extLst>
              <a:ext uri="{FF2B5EF4-FFF2-40B4-BE49-F238E27FC236}">
                <a16:creationId xmlns:a16="http://schemas.microsoft.com/office/drawing/2014/main" id="{450F5B93-4B7B-37B6-97B3-38E22DFE96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204584-7463-3A60-9D70-8A956F5EEEF6}"/>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20958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92E6-D1BC-C043-A819-E7B5BF89DB8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61BAD1-1F8A-C3D0-450E-00669652E5B1}"/>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4" name="Footer Placeholder 3">
            <a:extLst>
              <a:ext uri="{FF2B5EF4-FFF2-40B4-BE49-F238E27FC236}">
                <a16:creationId xmlns:a16="http://schemas.microsoft.com/office/drawing/2014/main" id="{BEDB9CC4-B8F4-0569-3885-8613EE7DB0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3E0107-9CFE-5987-CA34-4109EF1FCB86}"/>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384953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75855-B4FD-18EF-5E12-30083A76F666}"/>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3" name="Footer Placeholder 2">
            <a:extLst>
              <a:ext uri="{FF2B5EF4-FFF2-40B4-BE49-F238E27FC236}">
                <a16:creationId xmlns:a16="http://schemas.microsoft.com/office/drawing/2014/main" id="{9A2EB496-F34F-3F25-5297-FA4AE45E07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7F6673-2A8D-2E93-A235-3E60C3B5C4E0}"/>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85469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3BDA-5516-DD5E-2AE9-DA17917F06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A2F2882-C1ED-F5C0-7A4C-461B3B62A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59C2C94-3C6D-6491-BF83-9691B892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B554A9-2F4C-168D-B8B3-87CF46B5B33E}"/>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6" name="Footer Placeholder 5">
            <a:extLst>
              <a:ext uri="{FF2B5EF4-FFF2-40B4-BE49-F238E27FC236}">
                <a16:creationId xmlns:a16="http://schemas.microsoft.com/office/drawing/2014/main" id="{AC6F34C0-F657-4D58-C643-293D4D7BFF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DF4BE-D116-53B0-D3EA-4F489F170A59}"/>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199161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4983-BB9B-0988-9DC4-2B1951A297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3D87047-718C-A61C-697A-236446A12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68F43C-B8C3-494E-4427-18C7042D7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9A0DDC-1F78-685A-9824-E017153FD5E6}"/>
              </a:ext>
            </a:extLst>
          </p:cNvPr>
          <p:cNvSpPr>
            <a:spLocks noGrp="1"/>
          </p:cNvSpPr>
          <p:nvPr>
            <p:ph type="dt" sz="half" idx="10"/>
          </p:nvPr>
        </p:nvSpPr>
        <p:spPr/>
        <p:txBody>
          <a:bodyPr/>
          <a:lstStyle/>
          <a:p>
            <a:fld id="{BEDECE28-C8C4-9D4C-91B3-E1623D4FBAA3}" type="datetimeFigureOut">
              <a:rPr lang="en-GB" smtClean="0"/>
              <a:t>19/06/2024</a:t>
            </a:fld>
            <a:endParaRPr lang="en-GB"/>
          </a:p>
        </p:txBody>
      </p:sp>
      <p:sp>
        <p:nvSpPr>
          <p:cNvPr id="6" name="Footer Placeholder 5">
            <a:extLst>
              <a:ext uri="{FF2B5EF4-FFF2-40B4-BE49-F238E27FC236}">
                <a16:creationId xmlns:a16="http://schemas.microsoft.com/office/drawing/2014/main" id="{A48F1A96-DEC3-4705-5DD1-71D8C6ADE2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5BD170-6307-140D-4052-134E969E5D79}"/>
              </a:ext>
            </a:extLst>
          </p:cNvPr>
          <p:cNvSpPr>
            <a:spLocks noGrp="1"/>
          </p:cNvSpPr>
          <p:nvPr>
            <p:ph type="sldNum" sz="quarter" idx="12"/>
          </p:nvPr>
        </p:nvSpPr>
        <p:spPr/>
        <p:txBody>
          <a:bodyPr/>
          <a:lstStyle/>
          <a:p>
            <a:fld id="{01BAB92A-4564-E046-8D68-4AC1A7F66E8E}" type="slidenum">
              <a:rPr lang="en-GB" smtClean="0"/>
              <a:t>‹#›</a:t>
            </a:fld>
            <a:endParaRPr lang="en-GB"/>
          </a:p>
        </p:txBody>
      </p:sp>
    </p:spTree>
    <p:extLst>
      <p:ext uri="{BB962C8B-B14F-4D97-AF65-F5344CB8AC3E}">
        <p14:creationId xmlns:p14="http://schemas.microsoft.com/office/powerpoint/2010/main" val="98085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9FD0A-E9D4-8599-994D-59E1A304F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FA90D3B-00EE-E9BB-D002-D39AB0BE9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63701C-E8C6-CC1D-52E7-2247D2FE6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DECE28-C8C4-9D4C-91B3-E1623D4FBAA3}" type="datetimeFigureOut">
              <a:rPr lang="en-GB" smtClean="0"/>
              <a:t>19/06/2024</a:t>
            </a:fld>
            <a:endParaRPr lang="en-GB"/>
          </a:p>
        </p:txBody>
      </p:sp>
      <p:sp>
        <p:nvSpPr>
          <p:cNvPr id="5" name="Footer Placeholder 4">
            <a:extLst>
              <a:ext uri="{FF2B5EF4-FFF2-40B4-BE49-F238E27FC236}">
                <a16:creationId xmlns:a16="http://schemas.microsoft.com/office/drawing/2014/main" id="{3F2B3925-DCC8-E54F-5E05-F816F0B88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D44C5F8-BE1B-7DED-1C5B-8A1F10883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BAB92A-4564-E046-8D68-4AC1A7F66E8E}" type="slidenum">
              <a:rPr lang="en-GB" smtClean="0"/>
              <a:t>‹#›</a:t>
            </a:fld>
            <a:endParaRPr lang="en-GB"/>
          </a:p>
        </p:txBody>
      </p:sp>
    </p:spTree>
    <p:extLst>
      <p:ext uri="{BB962C8B-B14F-4D97-AF65-F5344CB8AC3E}">
        <p14:creationId xmlns:p14="http://schemas.microsoft.com/office/powerpoint/2010/main" val="170498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building with lights and a bridge&#10;&#10;Description automatically generated with medium confidence">
            <a:extLst>
              <a:ext uri="{FF2B5EF4-FFF2-40B4-BE49-F238E27FC236}">
                <a16:creationId xmlns:a16="http://schemas.microsoft.com/office/drawing/2014/main" id="{345D76F2-CF5C-880D-02B6-A9900C2B7B8A}"/>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20" y="0"/>
            <a:ext cx="12191980" cy="6856718"/>
          </a:xfrm>
          <a:prstGeom prst="rect">
            <a:avLst/>
          </a:prstGeom>
        </p:spPr>
      </p:pic>
      <p:sp>
        <p:nvSpPr>
          <p:cNvPr id="7" name="TextBox 6">
            <a:extLst>
              <a:ext uri="{FF2B5EF4-FFF2-40B4-BE49-F238E27FC236}">
                <a16:creationId xmlns:a16="http://schemas.microsoft.com/office/drawing/2014/main" id="{59F03C61-5303-CA56-9A3F-9B938D41056F}"/>
              </a:ext>
            </a:extLst>
          </p:cNvPr>
          <p:cNvSpPr txBox="1"/>
          <p:nvPr/>
        </p:nvSpPr>
        <p:spPr>
          <a:xfrm>
            <a:off x="371959" y="326573"/>
            <a:ext cx="11537013" cy="3947940"/>
          </a:xfrm>
          <a:prstGeom prst="rect">
            <a:avLst/>
          </a:prstGeom>
          <a:noFill/>
        </p:spPr>
        <p:txBody>
          <a:bodyPr wrap="square" rtlCol="0">
            <a:spAutoFit/>
          </a:bodyPr>
          <a:lstStyle/>
          <a:p>
            <a:pPr>
              <a:lnSpc>
                <a:spcPct val="107000"/>
              </a:lnSpc>
              <a:spcAft>
                <a:spcPts val="800"/>
              </a:spcAft>
            </a:pPr>
            <a:r>
              <a:rPr lang="en-GB" sz="36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CONNECTING LEGAL ACADEMICS, </a:t>
            </a:r>
          </a:p>
          <a:p>
            <a:pPr>
              <a:lnSpc>
                <a:spcPct val="107000"/>
              </a:lnSpc>
              <a:spcAft>
                <a:spcPts val="800"/>
              </a:spcAft>
            </a:pPr>
            <a:r>
              <a:rPr lang="en-GB" sz="36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LEGAL PRACTICE AND LEGAL EDUCATION:</a:t>
            </a:r>
          </a:p>
          <a:p>
            <a:pPr>
              <a:lnSpc>
                <a:spcPct val="107000"/>
              </a:lnSpc>
              <a:spcAft>
                <a:spcPts val="800"/>
              </a:spcAft>
            </a:pPr>
            <a:r>
              <a:rPr lang="en-GB" sz="36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A CASE STUDY OF THE LAW’S ‘WELLBEING TURN’ </a:t>
            </a:r>
          </a:p>
          <a:p>
            <a:pPr>
              <a:lnSpc>
                <a:spcPct val="107000"/>
              </a:lnSpc>
              <a:spcAft>
                <a:spcPts val="800"/>
              </a:spcAft>
            </a:pPr>
            <a:r>
              <a:rPr lang="en-GB" sz="32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3200" b="1" kern="100" dirty="0">
                <a:solidFill>
                  <a:srgbClr val="FF1ACC"/>
                </a:solidFill>
                <a:latin typeface="Garamond" panose="02020404030301010803" pitchFamily="18" charset="0"/>
                <a:ea typeface="Calibri" panose="020F0502020204030204" pitchFamily="34" charset="0"/>
                <a:cs typeface="Times New Roman" panose="02020603050405020304" pitchFamily="18" charset="0"/>
              </a:rPr>
              <a:t>					</a:t>
            </a:r>
            <a:r>
              <a:rPr lang="en-GB" sz="32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Catherine Shephard (Manchester Met) </a:t>
            </a:r>
          </a:p>
          <a:p>
            <a:pPr>
              <a:lnSpc>
                <a:spcPct val="107000"/>
              </a:lnSpc>
              <a:spcAft>
                <a:spcPts val="800"/>
              </a:spcAft>
            </a:pPr>
            <a:r>
              <a:rPr lang="en-GB" sz="3200" b="1" kern="100" dirty="0">
                <a:solidFill>
                  <a:srgbClr val="FF1ACC"/>
                </a:solidFill>
                <a:effectLst/>
                <a:latin typeface="Garamond" panose="02020404030301010803" pitchFamily="18" charset="0"/>
                <a:ea typeface="Calibri" panose="020F0502020204030204" pitchFamily="34" charset="0"/>
                <a:cs typeface="Times New Roman" panose="02020603050405020304" pitchFamily="18" charset="0"/>
              </a:rPr>
              <a:t>							Richard Collier (Newcastle) </a:t>
            </a:r>
          </a:p>
        </p:txBody>
      </p:sp>
    </p:spTree>
    <p:extLst>
      <p:ext uri="{BB962C8B-B14F-4D97-AF65-F5344CB8AC3E}">
        <p14:creationId xmlns:p14="http://schemas.microsoft.com/office/powerpoint/2010/main" val="148653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bridge with a person's face on it&#10;&#10;Description automatically generated">
            <a:extLst>
              <a:ext uri="{FF2B5EF4-FFF2-40B4-BE49-F238E27FC236}">
                <a16:creationId xmlns:a16="http://schemas.microsoft.com/office/drawing/2014/main" id="{2D84C359-AEAF-A628-FBCD-92662CF19F7F}"/>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41" name="Rectangle 4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529A18A-737F-D7B6-DD64-A9755D434F7D}"/>
              </a:ext>
            </a:extLst>
          </p:cNvPr>
          <p:cNvSpPr txBox="1"/>
          <p:nvPr/>
        </p:nvSpPr>
        <p:spPr>
          <a:xfrm>
            <a:off x="5808785" y="0"/>
            <a:ext cx="6383215" cy="8402300"/>
          </a:xfrm>
          <a:prstGeom prst="rect">
            <a:avLst/>
          </a:prstGeom>
          <a:noFill/>
        </p:spPr>
        <p:txBody>
          <a:bodyPr wrap="square" rtlCol="0">
            <a:spAutoFit/>
          </a:bodyPr>
          <a:lstStyle/>
          <a:p>
            <a:endParaRPr lang="en-US" sz="3200" dirty="0">
              <a:solidFill>
                <a:srgbClr val="62D636"/>
              </a:solidFill>
              <a:latin typeface="Garamond" panose="02020404030301010803" pitchFamily="18" charset="0"/>
            </a:endParaRPr>
          </a:p>
          <a:p>
            <a:r>
              <a:rPr lang="en-US" sz="3200" i="1" dirty="0">
                <a:solidFill>
                  <a:srgbClr val="62D636"/>
                </a:solidFill>
                <a:latin typeface="Garamond" panose="02020404030301010803" pitchFamily="18" charset="0"/>
              </a:rPr>
              <a:t>‘</a:t>
            </a:r>
            <a:r>
              <a:rPr lang="en-US" sz="3600" i="1" dirty="0">
                <a:solidFill>
                  <a:srgbClr val="62D636"/>
                </a:solidFill>
                <a:latin typeface="Garamond" panose="02020404030301010803" pitchFamily="18" charset="0"/>
              </a:rPr>
              <a:t>Why are so many people shy, lonely, shut up within themselves, unequal to their tasks, unable to be happy? Because they are inhabited by fear, …erecting walls around themselves instead of building bridges into the lives of others; shutting out life’ </a:t>
            </a:r>
          </a:p>
          <a:p>
            <a:r>
              <a:rPr lang="en-US" sz="3200" dirty="0">
                <a:solidFill>
                  <a:srgbClr val="62D636"/>
                </a:solidFill>
                <a:latin typeface="Garamond" panose="02020404030301010803" pitchFamily="18" charset="0"/>
              </a:rPr>
              <a:t>				(Newton, 1948)</a:t>
            </a:r>
          </a:p>
          <a:p>
            <a:endParaRPr lang="en-US" sz="3200" dirty="0">
              <a:solidFill>
                <a:srgbClr val="62D636"/>
              </a:solidFill>
              <a:latin typeface="Garamond" panose="02020404030301010803" pitchFamily="18" charset="0"/>
            </a:endParaRPr>
          </a:p>
          <a:p>
            <a:r>
              <a:rPr lang="en-US" sz="3600" i="1" dirty="0">
                <a:solidFill>
                  <a:srgbClr val="62D636"/>
                </a:solidFill>
                <a:latin typeface="Garamond" panose="02020404030301010803" pitchFamily="18" charset="0"/>
              </a:rPr>
              <a:t>‘Diversity unlocks innovation’ </a:t>
            </a:r>
          </a:p>
          <a:p>
            <a:r>
              <a:rPr lang="en-US" sz="3200" dirty="0">
                <a:solidFill>
                  <a:srgbClr val="62D636"/>
                </a:solidFill>
                <a:latin typeface="Garamond" panose="02020404030301010803" pitchFamily="18" charset="0"/>
              </a:rPr>
              <a:t>	     (Hewlett, Marshall et al. 2013)</a:t>
            </a:r>
          </a:p>
          <a:p>
            <a:endParaRPr lang="en-US" sz="3200" i="1" dirty="0">
              <a:solidFill>
                <a:srgbClr val="62D636"/>
              </a:solidFill>
              <a:latin typeface="Garamond" panose="02020404030301010803" pitchFamily="18" charset="0"/>
            </a:endParaRPr>
          </a:p>
          <a:p>
            <a:endParaRPr lang="en-US" sz="3200" i="1" dirty="0">
              <a:solidFill>
                <a:srgbClr val="62D636"/>
              </a:solidFill>
              <a:latin typeface="Garamond" panose="02020404030301010803" pitchFamily="18" charset="0"/>
            </a:endParaRPr>
          </a:p>
          <a:p>
            <a:endParaRPr lang="en-US" sz="3200" dirty="0">
              <a:solidFill>
                <a:srgbClr val="62D636"/>
              </a:solidFill>
              <a:latin typeface="Garamond" panose="02020404030301010803" pitchFamily="18" charset="0"/>
            </a:endParaRPr>
          </a:p>
          <a:p>
            <a:r>
              <a:rPr lang="en-US" sz="3200" dirty="0">
                <a:solidFill>
                  <a:srgbClr val="62D636"/>
                </a:solidFill>
                <a:latin typeface="Garamond" panose="02020404030301010803" pitchFamily="18" charset="0"/>
              </a:rPr>
              <a:t> </a:t>
            </a:r>
          </a:p>
        </p:txBody>
      </p:sp>
    </p:spTree>
    <p:extLst>
      <p:ext uri="{BB962C8B-B14F-4D97-AF65-F5344CB8AC3E}">
        <p14:creationId xmlns:p14="http://schemas.microsoft.com/office/powerpoint/2010/main" val="115718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E944D4-E72E-D2D8-1491-C3FAEB3812C0}"/>
              </a:ext>
            </a:extLst>
          </p:cNvPr>
          <p:cNvPicPr>
            <a:picLocks noGrp="1" noChangeAspect="1"/>
          </p:cNvPicPr>
          <p:nvPr>
            <p:ph sz="half" idx="1"/>
          </p:nvPr>
        </p:nvPicPr>
        <p:blipFill>
          <a:blip r:embed="rId3"/>
          <a:stretch>
            <a:fillRect/>
          </a:stretch>
        </p:blipFill>
        <p:spPr>
          <a:xfrm>
            <a:off x="12192000" y="0"/>
            <a:ext cx="13028929" cy="6858000"/>
          </a:xfrm>
        </p:spPr>
      </p:pic>
      <p:pic>
        <p:nvPicPr>
          <p:cNvPr id="7" name="Content Placeholder 9" descr="A bridge with a person's face on it&#10;&#10;Description automatically generated">
            <a:extLst>
              <a:ext uri="{FF2B5EF4-FFF2-40B4-BE49-F238E27FC236}">
                <a16:creationId xmlns:a16="http://schemas.microsoft.com/office/drawing/2014/main" id="{2D28669C-7F0B-A94C-64FC-F55068D1CD65}"/>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0" y="10"/>
            <a:ext cx="12191999" cy="6857990"/>
          </a:xfrm>
          <a:prstGeom prst="rect">
            <a:avLst/>
          </a:prstGeom>
        </p:spPr>
      </p:pic>
      <p:sp>
        <p:nvSpPr>
          <p:cNvPr id="8" name="TextBox 7">
            <a:extLst>
              <a:ext uri="{FF2B5EF4-FFF2-40B4-BE49-F238E27FC236}">
                <a16:creationId xmlns:a16="http://schemas.microsoft.com/office/drawing/2014/main" id="{B159ECA3-5164-4DF9-40A5-B2CF0CFCB85C}"/>
              </a:ext>
            </a:extLst>
          </p:cNvPr>
          <p:cNvSpPr txBox="1"/>
          <p:nvPr/>
        </p:nvSpPr>
        <p:spPr>
          <a:xfrm>
            <a:off x="2673222" y="1567207"/>
            <a:ext cx="7075211" cy="769441"/>
          </a:xfrm>
          <a:prstGeom prst="rect">
            <a:avLst/>
          </a:prstGeom>
          <a:noFill/>
        </p:spPr>
        <p:txBody>
          <a:bodyPr wrap="square" rtlCol="0">
            <a:spAutoFit/>
          </a:bodyPr>
          <a:lstStyle/>
          <a:p>
            <a:r>
              <a:rPr lang="en-US" sz="4400" b="1" dirty="0">
                <a:solidFill>
                  <a:srgbClr val="62D636"/>
                </a:solidFill>
                <a:latin typeface="Garamond" panose="02020404030301010803" pitchFamily="18" charset="0"/>
              </a:rPr>
              <a:t>What if we were all….  </a:t>
            </a:r>
          </a:p>
        </p:txBody>
      </p:sp>
      <p:sp>
        <p:nvSpPr>
          <p:cNvPr id="2" name="TextBox 1">
            <a:extLst>
              <a:ext uri="{FF2B5EF4-FFF2-40B4-BE49-F238E27FC236}">
                <a16:creationId xmlns:a16="http://schemas.microsoft.com/office/drawing/2014/main" id="{7638AB58-130E-14E0-69C8-943FCE658C89}"/>
              </a:ext>
            </a:extLst>
          </p:cNvPr>
          <p:cNvSpPr txBox="1"/>
          <p:nvPr/>
        </p:nvSpPr>
        <p:spPr>
          <a:xfrm>
            <a:off x="22679891" y="6386945"/>
            <a:ext cx="4059382" cy="584775"/>
          </a:xfrm>
          <a:prstGeom prst="rect">
            <a:avLst/>
          </a:prstGeom>
          <a:noFill/>
        </p:spPr>
        <p:txBody>
          <a:bodyPr wrap="square" rtlCol="0">
            <a:spAutoFit/>
          </a:bodyPr>
          <a:lstStyle/>
          <a:p>
            <a:r>
              <a:rPr lang="en-GB" sz="1600" dirty="0">
                <a:solidFill>
                  <a:schemeClr val="bg1"/>
                </a:solidFill>
                <a:effectLst/>
                <a:latin typeface="Garamond" panose="02020404030301010803" pitchFamily="18" charset="0"/>
              </a:rPr>
              <a:t>Published by:</a:t>
            </a:r>
            <a:r>
              <a:rPr lang="en-GB" sz="1600" dirty="0">
                <a:solidFill>
                  <a:schemeClr val="bg1"/>
                </a:solidFill>
                <a:latin typeface="Garamond" panose="02020404030301010803" pitchFamily="18" charset="0"/>
              </a:rPr>
              <a:t> </a:t>
            </a:r>
            <a:r>
              <a:rPr lang="en-GB" sz="1600" dirty="0">
                <a:solidFill>
                  <a:schemeClr val="bg1"/>
                </a:solidFill>
                <a:effectLst/>
                <a:latin typeface="Garamond" panose="02020404030301010803" pitchFamily="18" charset="0"/>
              </a:rPr>
              <a:t>@</a:t>
            </a:r>
            <a:r>
              <a:rPr lang="en-GB" sz="1600" dirty="0" err="1">
                <a:solidFill>
                  <a:schemeClr val="bg1"/>
                </a:solidFill>
                <a:effectLst/>
                <a:latin typeface="Garamond" panose="02020404030301010803" pitchFamily="18" charset="0"/>
              </a:rPr>
              <a:t>TheAthletic</a:t>
            </a:r>
            <a:r>
              <a:rPr lang="en-GB" sz="1600" dirty="0">
                <a:solidFill>
                  <a:schemeClr val="bg1"/>
                </a:solidFill>
                <a:effectLst/>
                <a:latin typeface="Garamond" panose="02020404030301010803" pitchFamily="18" charset="0"/>
              </a:rPr>
              <a:t> </a:t>
            </a:r>
          </a:p>
          <a:p>
            <a:endParaRPr lang="en-GB" sz="1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63446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E944D4-E72E-D2D8-1491-C3FAEB3812C0}"/>
              </a:ext>
            </a:extLst>
          </p:cNvPr>
          <p:cNvPicPr>
            <a:picLocks noGrp="1" noChangeAspect="1"/>
          </p:cNvPicPr>
          <p:nvPr>
            <p:ph sz="half" idx="1"/>
          </p:nvPr>
        </p:nvPicPr>
        <p:blipFill>
          <a:blip r:embed="rId3"/>
          <a:stretch>
            <a:fillRect/>
          </a:stretch>
        </p:blipFill>
        <p:spPr>
          <a:xfrm>
            <a:off x="-168096" y="65868"/>
            <a:ext cx="13028929" cy="6858000"/>
          </a:xfrm>
        </p:spPr>
      </p:pic>
      <p:sp>
        <p:nvSpPr>
          <p:cNvPr id="2" name="TextBox 1">
            <a:extLst>
              <a:ext uri="{FF2B5EF4-FFF2-40B4-BE49-F238E27FC236}">
                <a16:creationId xmlns:a16="http://schemas.microsoft.com/office/drawing/2014/main" id="{706CE979-1E86-B419-92D7-5FF0695C4FD2}"/>
              </a:ext>
            </a:extLst>
          </p:cNvPr>
          <p:cNvSpPr txBox="1"/>
          <p:nvPr/>
        </p:nvSpPr>
        <p:spPr>
          <a:xfrm>
            <a:off x="0" y="3909447"/>
            <a:ext cx="5532895" cy="769441"/>
          </a:xfrm>
          <a:prstGeom prst="rect">
            <a:avLst/>
          </a:prstGeom>
          <a:noFill/>
        </p:spPr>
        <p:txBody>
          <a:bodyPr wrap="square" rtlCol="0">
            <a:spAutoFit/>
          </a:bodyPr>
          <a:lstStyle/>
          <a:p>
            <a:r>
              <a:rPr lang="en-US" sz="4400" b="1" dirty="0">
                <a:solidFill>
                  <a:srgbClr val="62D636"/>
                </a:solidFill>
                <a:latin typeface="Garamond" panose="02020404030301010803" pitchFamily="18" charset="0"/>
              </a:rPr>
              <a:t>…in the same picture?</a:t>
            </a:r>
          </a:p>
        </p:txBody>
      </p:sp>
      <p:sp>
        <p:nvSpPr>
          <p:cNvPr id="5" name="TextBox 4">
            <a:extLst>
              <a:ext uri="{FF2B5EF4-FFF2-40B4-BE49-F238E27FC236}">
                <a16:creationId xmlns:a16="http://schemas.microsoft.com/office/drawing/2014/main" id="{6B9EA94C-8438-71BE-570A-EAD48BF2C3D1}"/>
              </a:ext>
            </a:extLst>
          </p:cNvPr>
          <p:cNvSpPr txBox="1"/>
          <p:nvPr/>
        </p:nvSpPr>
        <p:spPr>
          <a:xfrm>
            <a:off x="9500403" y="6519446"/>
            <a:ext cx="2691597" cy="338554"/>
          </a:xfrm>
          <a:prstGeom prst="rect">
            <a:avLst/>
          </a:prstGeom>
          <a:noFill/>
        </p:spPr>
        <p:txBody>
          <a:bodyPr wrap="square" rtlCol="0">
            <a:spAutoFit/>
          </a:bodyPr>
          <a:lstStyle/>
          <a:p>
            <a:r>
              <a:rPr lang="en-GB" sz="1600" dirty="0">
                <a:solidFill>
                  <a:schemeClr val="bg1"/>
                </a:solidFill>
                <a:latin typeface="Garamond" panose="02020404030301010803" pitchFamily="18" charset="0"/>
              </a:rPr>
              <a:t>Published by @</a:t>
            </a:r>
            <a:r>
              <a:rPr lang="en-GB" sz="1600" dirty="0" err="1">
                <a:solidFill>
                  <a:schemeClr val="bg1"/>
                </a:solidFill>
                <a:latin typeface="Garamond" panose="02020404030301010803" pitchFamily="18" charset="0"/>
              </a:rPr>
              <a:t>TheAthletic</a:t>
            </a:r>
            <a:endParaRPr lang="en-GB" sz="1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70441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C0F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Content Placeholder 11" descr="A city with a bridge and a river&#10;&#10;Description automatically generated">
            <a:extLst>
              <a:ext uri="{FF2B5EF4-FFF2-40B4-BE49-F238E27FC236}">
                <a16:creationId xmlns:a16="http://schemas.microsoft.com/office/drawing/2014/main" id="{806F3812-96A3-83B4-A3DD-61BC44FB09D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0" y="-95001"/>
            <a:ext cx="12188952" cy="7422078"/>
          </a:xfrm>
        </p:spPr>
      </p:pic>
      <p:sp>
        <p:nvSpPr>
          <p:cNvPr id="14" name="TextBox 13">
            <a:extLst>
              <a:ext uri="{FF2B5EF4-FFF2-40B4-BE49-F238E27FC236}">
                <a16:creationId xmlns:a16="http://schemas.microsoft.com/office/drawing/2014/main" id="{3C43A7A6-CB07-7CA3-D824-F6A6F1ED0A98}"/>
              </a:ext>
            </a:extLst>
          </p:cNvPr>
          <p:cNvSpPr txBox="1"/>
          <p:nvPr/>
        </p:nvSpPr>
        <p:spPr>
          <a:xfrm>
            <a:off x="1392054" y="1609586"/>
            <a:ext cx="8983683" cy="3970318"/>
          </a:xfrm>
          <a:prstGeom prst="rect">
            <a:avLst/>
          </a:prstGeom>
          <a:noFill/>
        </p:spPr>
        <p:txBody>
          <a:bodyPr wrap="square" rtlCol="0">
            <a:spAutoFit/>
          </a:bodyPr>
          <a:lstStyle/>
          <a:p>
            <a:r>
              <a:rPr lang="en-GB" sz="3600" b="1" dirty="0">
                <a:solidFill>
                  <a:srgbClr val="FF5E00"/>
                </a:solidFill>
                <a:latin typeface="Garamond" panose="02020404030301010803" pitchFamily="18" charset="0"/>
              </a:rPr>
              <a:t>A. Connections…</a:t>
            </a:r>
          </a:p>
          <a:p>
            <a:pPr marL="457200" indent="-457200">
              <a:buFont typeface="Arial" panose="020B0604020202020204" pitchFamily="34" charset="0"/>
              <a:buChar char="•"/>
            </a:pPr>
            <a:r>
              <a:rPr lang="en-GB" sz="3600" b="1" dirty="0">
                <a:solidFill>
                  <a:srgbClr val="FF5E00"/>
                </a:solidFill>
                <a:latin typeface="Garamond" panose="02020404030301010803" pitchFamily="18" charset="0"/>
              </a:rPr>
              <a:t>Legal Education and the Legal Profession</a:t>
            </a:r>
          </a:p>
          <a:p>
            <a:pPr marL="457200" indent="-457200">
              <a:buFont typeface="Arial" panose="020B0604020202020204" pitchFamily="34" charset="0"/>
              <a:buChar char="•"/>
            </a:pPr>
            <a:r>
              <a:rPr lang="en-GB" sz="3600" b="1" dirty="0">
                <a:solidFill>
                  <a:srgbClr val="FF5E00"/>
                </a:solidFill>
                <a:latin typeface="Garamond" panose="02020404030301010803" pitchFamily="18" charset="0"/>
              </a:rPr>
              <a:t>Academics</a:t>
            </a:r>
          </a:p>
          <a:p>
            <a:pPr marL="457200" indent="-457200">
              <a:buFont typeface="Arial" panose="020B0604020202020204" pitchFamily="34" charset="0"/>
              <a:buChar char="•"/>
            </a:pPr>
            <a:r>
              <a:rPr lang="en-GB" sz="3600" b="1" dirty="0">
                <a:solidFill>
                  <a:srgbClr val="FF5E00"/>
                </a:solidFill>
                <a:latin typeface="Garamond" panose="02020404030301010803" pitchFamily="18" charset="0"/>
              </a:rPr>
              <a:t>Institutions</a:t>
            </a:r>
          </a:p>
          <a:p>
            <a:pPr marL="457200" indent="-457200">
              <a:buFont typeface="Arial" panose="020B0604020202020204" pitchFamily="34" charset="0"/>
              <a:buChar char="•"/>
            </a:pPr>
            <a:endParaRPr lang="en-GB" sz="3600" b="1" dirty="0">
              <a:solidFill>
                <a:srgbClr val="FF5E00"/>
              </a:solidFill>
              <a:latin typeface="Garamond" panose="02020404030301010803" pitchFamily="18" charset="0"/>
            </a:endParaRPr>
          </a:p>
          <a:p>
            <a:endParaRPr lang="en-GB" sz="3600" b="1" dirty="0">
              <a:solidFill>
                <a:srgbClr val="FF5E00"/>
              </a:solidFill>
              <a:latin typeface="Garamond" panose="02020404030301010803" pitchFamily="18" charset="0"/>
            </a:endParaRPr>
          </a:p>
          <a:p>
            <a:pPr marL="457200" indent="-457200">
              <a:buFont typeface="Arial" panose="020B0604020202020204" pitchFamily="34" charset="0"/>
              <a:buChar char="•"/>
            </a:pPr>
            <a:endParaRPr lang="en-GB" sz="3600" b="1" dirty="0">
              <a:solidFill>
                <a:srgbClr val="FF5E00"/>
              </a:solidFill>
              <a:latin typeface="Garamond" panose="02020404030301010803" pitchFamily="18" charset="0"/>
            </a:endParaRPr>
          </a:p>
        </p:txBody>
      </p:sp>
    </p:spTree>
    <p:extLst>
      <p:ext uri="{BB962C8B-B14F-4D97-AF65-F5344CB8AC3E}">
        <p14:creationId xmlns:p14="http://schemas.microsoft.com/office/powerpoint/2010/main" val="3831130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5" descr="A building with lights and a bridge&#10;&#10;Description automatically generated with medium confidence">
            <a:extLst>
              <a:ext uri="{FF2B5EF4-FFF2-40B4-BE49-F238E27FC236}">
                <a16:creationId xmlns:a16="http://schemas.microsoft.com/office/drawing/2014/main" id="{82BCD4F3-788F-1861-7EE6-098AD9B59FE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192000" cy="6877475"/>
          </a:xfrm>
          <a:prstGeom prst="rect">
            <a:avLst/>
          </a:prstGeom>
        </p:spPr>
      </p:pic>
      <p:sp>
        <p:nvSpPr>
          <p:cNvPr id="5" name="TextBox 4">
            <a:extLst>
              <a:ext uri="{FF2B5EF4-FFF2-40B4-BE49-F238E27FC236}">
                <a16:creationId xmlns:a16="http://schemas.microsoft.com/office/drawing/2014/main" id="{A7BE4A29-84E6-CB78-B950-7A6B6FBDBB11}"/>
              </a:ext>
            </a:extLst>
          </p:cNvPr>
          <p:cNvSpPr txBox="1"/>
          <p:nvPr/>
        </p:nvSpPr>
        <p:spPr>
          <a:xfrm>
            <a:off x="139485" y="206828"/>
            <a:ext cx="11921886" cy="3970318"/>
          </a:xfrm>
          <a:prstGeom prst="rect">
            <a:avLst/>
          </a:prstGeom>
          <a:noFill/>
        </p:spPr>
        <p:txBody>
          <a:bodyPr wrap="square" rtlCol="0">
            <a:spAutoFit/>
          </a:bodyPr>
          <a:lstStyle/>
          <a:p>
            <a:endParaRPr lang="en-GB" sz="3600" b="1" i="1" dirty="0">
              <a:solidFill>
                <a:srgbClr val="FF1ACC"/>
              </a:solidFill>
              <a:effectLst/>
              <a:latin typeface="Garamond" panose="02020404030301010803" pitchFamily="18" charset="0"/>
            </a:endParaRPr>
          </a:p>
          <a:p>
            <a:r>
              <a:rPr lang="en-GB" sz="3600" b="1" i="1" dirty="0">
                <a:solidFill>
                  <a:srgbClr val="FF1ACC"/>
                </a:solidFill>
                <a:effectLst/>
                <a:latin typeface="Garamond" panose="02020404030301010803" pitchFamily="18" charset="0"/>
              </a:rPr>
              <a:t>‘Fitting in is about assessing a situation and becoming who you need to be to be accepted. </a:t>
            </a:r>
          </a:p>
          <a:p>
            <a:endParaRPr lang="en-GB" sz="3600" b="1" i="1" dirty="0">
              <a:solidFill>
                <a:srgbClr val="FF1ACC"/>
              </a:solidFill>
              <a:latin typeface="Garamond" panose="02020404030301010803" pitchFamily="18" charset="0"/>
            </a:endParaRPr>
          </a:p>
          <a:p>
            <a:r>
              <a:rPr lang="en-GB" sz="3600" b="1" i="1" dirty="0">
                <a:solidFill>
                  <a:srgbClr val="FF1ACC"/>
                </a:solidFill>
                <a:effectLst/>
                <a:latin typeface="Garamond" panose="02020404030301010803" pitchFamily="18" charset="0"/>
              </a:rPr>
              <a:t>Belonging, on the other hand, doesn't require us to change who we are; it requires us to be who we are.’ </a:t>
            </a:r>
            <a:endParaRPr lang="en-GB" sz="3600" b="1" i="1" dirty="0">
              <a:solidFill>
                <a:srgbClr val="FF1ACC"/>
              </a:solidFill>
              <a:latin typeface="Garamond" panose="02020404030301010803" pitchFamily="18" charset="0"/>
            </a:endParaRPr>
          </a:p>
          <a:p>
            <a:r>
              <a:rPr lang="en-GB" sz="3600" b="1" dirty="0">
                <a:solidFill>
                  <a:srgbClr val="FF1ACC"/>
                </a:solidFill>
                <a:latin typeface="Garamond" panose="02020404030301010803" pitchFamily="18" charset="0"/>
              </a:rPr>
              <a:t>										</a:t>
            </a:r>
            <a:r>
              <a:rPr lang="en-GB" sz="3200" b="1" dirty="0">
                <a:solidFill>
                  <a:srgbClr val="FF1ACC"/>
                </a:solidFill>
                <a:latin typeface="Garamond" panose="02020404030301010803" pitchFamily="18" charset="0"/>
              </a:rPr>
              <a:t>(Brown 2017)</a:t>
            </a:r>
          </a:p>
        </p:txBody>
      </p:sp>
      <p:sp>
        <p:nvSpPr>
          <p:cNvPr id="6" name="TextBox 5">
            <a:extLst>
              <a:ext uri="{FF2B5EF4-FFF2-40B4-BE49-F238E27FC236}">
                <a16:creationId xmlns:a16="http://schemas.microsoft.com/office/drawing/2014/main" id="{E7609456-B32A-939A-8E35-3B70F8B59D27}"/>
              </a:ext>
            </a:extLst>
          </p:cNvPr>
          <p:cNvSpPr txBox="1"/>
          <p:nvPr/>
        </p:nvSpPr>
        <p:spPr>
          <a:xfrm>
            <a:off x="137960" y="0"/>
            <a:ext cx="7024840" cy="584775"/>
          </a:xfrm>
          <a:prstGeom prst="rect">
            <a:avLst/>
          </a:prstGeom>
          <a:noFill/>
        </p:spPr>
        <p:txBody>
          <a:bodyPr wrap="square" rtlCol="0">
            <a:spAutoFit/>
          </a:bodyPr>
          <a:lstStyle/>
          <a:p>
            <a:r>
              <a:rPr lang="en-GB" sz="3200" b="1" dirty="0">
                <a:solidFill>
                  <a:srgbClr val="FF1ACC"/>
                </a:solidFill>
                <a:latin typeface="Garamond" panose="02020404030301010803" pitchFamily="18" charset="0"/>
              </a:rPr>
              <a:t>B. Complementary competencies…</a:t>
            </a:r>
          </a:p>
        </p:txBody>
      </p:sp>
    </p:spTree>
    <p:extLst>
      <p:ext uri="{BB962C8B-B14F-4D97-AF65-F5344CB8AC3E}">
        <p14:creationId xmlns:p14="http://schemas.microsoft.com/office/powerpoint/2010/main" val="256163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4047-EFC8-9441-CDD6-9BF7DD86B348}"/>
              </a:ext>
            </a:extLst>
          </p:cNvPr>
          <p:cNvSpPr>
            <a:spLocks noGrp="1"/>
          </p:cNvSpPr>
          <p:nvPr>
            <p:ph type="title"/>
          </p:nvPr>
        </p:nvSpPr>
        <p:spPr>
          <a:xfrm>
            <a:off x="1225062" y="110148"/>
            <a:ext cx="10515600" cy="1325563"/>
          </a:xfrm>
        </p:spPr>
        <p:txBody>
          <a:bodyPr/>
          <a:lstStyle/>
          <a:p>
            <a:endParaRPr lang="en-GB"/>
          </a:p>
        </p:txBody>
      </p:sp>
      <p:pic>
        <p:nvPicPr>
          <p:cNvPr id="5" name="Content Placeholder 4" descr="A sandy beach with blue sky and clouds&#10;&#10;Description automatically generated">
            <a:extLst>
              <a:ext uri="{FF2B5EF4-FFF2-40B4-BE49-F238E27FC236}">
                <a16:creationId xmlns:a16="http://schemas.microsoft.com/office/drawing/2014/main" id="{60D2FCC3-7E6B-0AFD-3154-8CA6E5E0337D}"/>
              </a:ext>
            </a:extLst>
          </p:cNvPr>
          <p:cNvPicPr>
            <a:picLocks noGrp="1" noChangeAspect="1"/>
          </p:cNvPicPr>
          <p:nvPr>
            <p:ph idx="1"/>
          </p:nvPr>
        </p:nvPicPr>
        <p:blipFill>
          <a:blip r:embed="rId3"/>
          <a:stretch>
            <a:fillRect/>
          </a:stretch>
        </p:blipFill>
        <p:spPr>
          <a:xfrm>
            <a:off x="79131" y="110148"/>
            <a:ext cx="12045461" cy="6637704"/>
          </a:xfrm>
        </p:spPr>
      </p:pic>
      <p:sp>
        <p:nvSpPr>
          <p:cNvPr id="3" name="TextBox 2">
            <a:extLst>
              <a:ext uri="{FF2B5EF4-FFF2-40B4-BE49-F238E27FC236}">
                <a16:creationId xmlns:a16="http://schemas.microsoft.com/office/drawing/2014/main" id="{9C2499CB-52E2-263D-7DCD-FDFA26948EA5}"/>
              </a:ext>
            </a:extLst>
          </p:cNvPr>
          <p:cNvSpPr txBox="1"/>
          <p:nvPr/>
        </p:nvSpPr>
        <p:spPr>
          <a:xfrm>
            <a:off x="206076" y="361507"/>
            <a:ext cx="11534586" cy="7632859"/>
          </a:xfrm>
          <a:prstGeom prst="rect">
            <a:avLst/>
          </a:prstGeom>
          <a:noFill/>
        </p:spPr>
        <p:txBody>
          <a:bodyPr wrap="square" rtlCol="0">
            <a:spAutoFit/>
          </a:bodyPr>
          <a:lstStyle/>
          <a:p>
            <a:pPr algn="just"/>
            <a:r>
              <a:rPr lang="en-GB" sz="3600" b="1" dirty="0">
                <a:solidFill>
                  <a:srgbClr val="FAE4D7"/>
                </a:solidFill>
                <a:latin typeface="Garamond" panose="02020404030301010803" pitchFamily="18" charset="0"/>
              </a:rPr>
              <a:t>C. Output…What are we arguing? A socio-legal critique reveals ‘connections’ in:</a:t>
            </a:r>
          </a:p>
          <a:p>
            <a:pPr algn="just"/>
            <a:endParaRPr lang="en-GB" sz="3200" b="1" dirty="0">
              <a:solidFill>
                <a:srgbClr val="0070C0"/>
              </a:solidFill>
              <a:latin typeface="Garamond" panose="02020404030301010803" pitchFamily="18" charset="0"/>
            </a:endParaRPr>
          </a:p>
          <a:p>
            <a:pPr algn="just"/>
            <a:endParaRPr lang="en-GB" sz="2400" b="1" dirty="0">
              <a:solidFill>
                <a:srgbClr val="002060"/>
              </a:solidFill>
              <a:latin typeface="Garamond" panose="02020404030301010803" pitchFamily="18" charset="0"/>
            </a:endParaRPr>
          </a:p>
          <a:p>
            <a:pPr marL="457200" indent="-457200" algn="just">
              <a:buFont typeface="+mj-lt"/>
              <a:buAutoNum type="arabicPeriod"/>
            </a:pPr>
            <a:r>
              <a:rPr lang="en-GB" sz="2900" b="1" dirty="0">
                <a:solidFill>
                  <a:srgbClr val="002060"/>
                </a:solidFill>
                <a:latin typeface="Garamond" panose="02020404030301010803" pitchFamily="18" charset="0"/>
              </a:rPr>
              <a:t>An underlying conceptualisation of wellbeing as a particular kind of social problem (e.g. a focus on lawyer </a:t>
            </a:r>
            <a:r>
              <a:rPr lang="en-GB" sz="2900" b="1" i="1" dirty="0">
                <a:solidFill>
                  <a:srgbClr val="002060"/>
                </a:solidFill>
                <a:latin typeface="Garamond" panose="02020404030301010803" pitchFamily="18" charset="0"/>
              </a:rPr>
              <a:t>ill</a:t>
            </a:r>
            <a:r>
              <a:rPr lang="en-GB" sz="2900" b="1" dirty="0">
                <a:solidFill>
                  <a:srgbClr val="002060"/>
                </a:solidFill>
                <a:latin typeface="Garamond" panose="02020404030301010803" pitchFamily="18" charset="0"/>
              </a:rPr>
              <a:t>-being rather than the positive attitudinal features of wellness); </a:t>
            </a:r>
          </a:p>
          <a:p>
            <a:pPr marL="457200" indent="-457200" algn="just">
              <a:buFont typeface="+mj-lt"/>
              <a:buAutoNum type="arabicPeriod"/>
            </a:pPr>
            <a:r>
              <a:rPr lang="en-GB" sz="2900" b="1" dirty="0">
                <a:solidFill>
                  <a:srgbClr val="002060"/>
                </a:solidFill>
                <a:latin typeface="Garamond" panose="02020404030301010803" pitchFamily="18" charset="0"/>
              </a:rPr>
              <a:t>A new politics of wellbeing/ political economy of wellness in society; the need to explore how distinctive kinds of ‘wellbeing problems’ have emerged across different areas of law (whose wellbeing are we talking about?); and</a:t>
            </a:r>
          </a:p>
          <a:p>
            <a:pPr marL="457200" indent="-457200" algn="just">
              <a:buFont typeface="+mj-lt"/>
              <a:buAutoNum type="arabicPeriod"/>
            </a:pPr>
            <a:r>
              <a:rPr lang="en-GB" sz="2900" b="1" dirty="0">
                <a:solidFill>
                  <a:srgbClr val="002060"/>
                </a:solidFill>
                <a:latin typeface="Garamond" panose="02020404030301010803" pitchFamily="18" charset="0"/>
              </a:rPr>
              <a:t>Interconnected ideas about wellbeing, professional identity and commitment; wellbeing as a moral project and the intersectional dimensions of wellbeing itself.</a:t>
            </a:r>
            <a:endParaRPr lang="en-GB" sz="3600" b="1" dirty="0">
              <a:solidFill>
                <a:srgbClr val="FAE4D7"/>
              </a:solidFill>
              <a:latin typeface="Garamond" panose="02020404030301010803" pitchFamily="18" charset="0"/>
            </a:endParaRPr>
          </a:p>
          <a:p>
            <a:pPr algn="just"/>
            <a:endParaRPr lang="en-GB" sz="3600" b="1" dirty="0">
              <a:solidFill>
                <a:srgbClr val="FAE4D7"/>
              </a:solidFill>
              <a:latin typeface="Garamond" panose="02020404030301010803" pitchFamily="18" charset="0"/>
            </a:endParaRPr>
          </a:p>
          <a:p>
            <a:pPr algn="just"/>
            <a:endParaRPr lang="en-GB" sz="3600" b="1" dirty="0">
              <a:solidFill>
                <a:srgbClr val="FAE4D7"/>
              </a:solidFill>
              <a:latin typeface="Garamond" panose="02020404030301010803" pitchFamily="18" charset="0"/>
            </a:endParaRPr>
          </a:p>
        </p:txBody>
      </p:sp>
    </p:spTree>
    <p:extLst>
      <p:ext uri="{BB962C8B-B14F-4D97-AF65-F5344CB8AC3E}">
        <p14:creationId xmlns:p14="http://schemas.microsoft.com/office/powerpoint/2010/main" val="410614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029C-657A-78A5-1724-39F13525B301}"/>
              </a:ext>
            </a:extLst>
          </p:cNvPr>
          <p:cNvSpPr>
            <a:spLocks noGrp="1"/>
          </p:cNvSpPr>
          <p:nvPr>
            <p:ph type="title"/>
          </p:nvPr>
        </p:nvSpPr>
        <p:spPr/>
        <p:txBody>
          <a:bodyPr/>
          <a:lstStyle/>
          <a:p>
            <a:endParaRPr lang="en-GB"/>
          </a:p>
        </p:txBody>
      </p:sp>
      <p:pic>
        <p:nvPicPr>
          <p:cNvPr id="5" name="Content Placeholder 4" descr="A colorful lights in the sky&#10;&#10;Description automatically generated">
            <a:extLst>
              <a:ext uri="{FF2B5EF4-FFF2-40B4-BE49-F238E27FC236}">
                <a16:creationId xmlns:a16="http://schemas.microsoft.com/office/drawing/2014/main" id="{3A27A62F-0ACD-3E7B-AA4D-EFCE53415463}"/>
              </a:ext>
            </a:extLst>
          </p:cNvPr>
          <p:cNvPicPr>
            <a:picLocks noGrp="1" noChangeAspect="1"/>
          </p:cNvPicPr>
          <p:nvPr>
            <p:ph idx="1"/>
          </p:nvPr>
        </p:nvPicPr>
        <p:blipFill>
          <a:blip r:embed="rId3"/>
          <a:stretch>
            <a:fillRect/>
          </a:stretch>
        </p:blipFill>
        <p:spPr>
          <a:xfrm>
            <a:off x="53340" y="60960"/>
            <a:ext cx="12062460" cy="6713220"/>
          </a:xfrm>
        </p:spPr>
      </p:pic>
      <p:sp>
        <p:nvSpPr>
          <p:cNvPr id="3" name="TextBox 2">
            <a:extLst>
              <a:ext uri="{FF2B5EF4-FFF2-40B4-BE49-F238E27FC236}">
                <a16:creationId xmlns:a16="http://schemas.microsoft.com/office/drawing/2014/main" id="{D8EA61E4-D560-5764-A553-76D90FC4931D}"/>
              </a:ext>
            </a:extLst>
          </p:cNvPr>
          <p:cNvSpPr txBox="1"/>
          <p:nvPr/>
        </p:nvSpPr>
        <p:spPr>
          <a:xfrm>
            <a:off x="428049" y="601414"/>
            <a:ext cx="11313042" cy="5632311"/>
          </a:xfrm>
          <a:prstGeom prst="rect">
            <a:avLst/>
          </a:prstGeom>
          <a:noFill/>
        </p:spPr>
        <p:txBody>
          <a:bodyPr wrap="square" rtlCol="0">
            <a:spAutoFit/>
          </a:bodyPr>
          <a:lstStyle/>
          <a:p>
            <a:pPr algn="just"/>
            <a:r>
              <a:rPr lang="en-GB" sz="3600" b="1" u="sng" dirty="0">
                <a:solidFill>
                  <a:srgbClr val="FFFF00"/>
                </a:solidFill>
                <a:latin typeface="Garamond" panose="02020404030301010803" pitchFamily="18" charset="0"/>
              </a:rPr>
              <a:t>Core point</a:t>
            </a:r>
            <a:r>
              <a:rPr lang="en-GB" sz="3600" b="1" dirty="0">
                <a:solidFill>
                  <a:srgbClr val="FFFF00"/>
                </a:solidFill>
                <a:latin typeface="Garamond" panose="02020404030301010803" pitchFamily="18" charset="0"/>
              </a:rPr>
              <a:t>: </a:t>
            </a:r>
          </a:p>
          <a:p>
            <a:pPr algn="just"/>
            <a:endParaRPr lang="en-GB" sz="3600" b="1" dirty="0">
              <a:solidFill>
                <a:srgbClr val="FFFF00"/>
              </a:solidFill>
              <a:latin typeface="Garamond" panose="02020404030301010803" pitchFamily="18" charset="0"/>
            </a:endParaRPr>
          </a:p>
          <a:p>
            <a:pPr algn="just"/>
            <a:r>
              <a:rPr lang="en-GB" sz="3600" b="1" dirty="0">
                <a:solidFill>
                  <a:srgbClr val="FFFF00"/>
                </a:solidFill>
                <a:latin typeface="Garamond" panose="02020404030301010803" pitchFamily="18" charset="0"/>
              </a:rPr>
              <a:t>Structural and cultural changes within the legal community and new ideas of legal professionalism are impacting in contradictory ways…</a:t>
            </a:r>
          </a:p>
          <a:p>
            <a:pPr algn="just"/>
            <a:endParaRPr lang="en-GB" sz="3600" b="1" dirty="0">
              <a:solidFill>
                <a:srgbClr val="FFFF00"/>
              </a:solidFill>
              <a:latin typeface="Garamond" panose="02020404030301010803" pitchFamily="18" charset="0"/>
            </a:endParaRPr>
          </a:p>
          <a:p>
            <a:pPr algn="just"/>
            <a:r>
              <a:rPr lang="en-GB" sz="3600" b="1" dirty="0">
                <a:solidFill>
                  <a:srgbClr val="FFFF00"/>
                </a:solidFill>
                <a:latin typeface="Garamond" panose="02020404030301010803" pitchFamily="18" charset="0"/>
              </a:rPr>
              <a:t>…on lawyers, law students and legal academics alike;…</a:t>
            </a:r>
          </a:p>
          <a:p>
            <a:pPr algn="just"/>
            <a:endParaRPr lang="en-GB" sz="3600" b="1" dirty="0">
              <a:solidFill>
                <a:srgbClr val="FFFF00"/>
              </a:solidFill>
              <a:latin typeface="Garamond" panose="02020404030301010803" pitchFamily="18" charset="0"/>
            </a:endParaRPr>
          </a:p>
          <a:p>
            <a:pPr algn="just"/>
            <a:r>
              <a:rPr lang="en-GB" sz="3600" b="1" dirty="0">
                <a:solidFill>
                  <a:srgbClr val="FFFF00"/>
                </a:solidFill>
                <a:latin typeface="Garamond" panose="02020404030301010803" pitchFamily="18" charset="0"/>
              </a:rPr>
              <a:t>processes that suggest this may, ultimately, be a wicked problem for the legal profession to solve.</a:t>
            </a:r>
          </a:p>
        </p:txBody>
      </p:sp>
    </p:spTree>
    <p:extLst>
      <p:ext uri="{BB962C8B-B14F-4D97-AF65-F5344CB8AC3E}">
        <p14:creationId xmlns:p14="http://schemas.microsoft.com/office/powerpoint/2010/main" val="3061871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1221-EE58-2D89-B3EF-15C3ED133466}"/>
              </a:ext>
            </a:extLst>
          </p:cNvPr>
          <p:cNvSpPr>
            <a:spLocks noGrp="1"/>
          </p:cNvSpPr>
          <p:nvPr>
            <p:ph type="title"/>
          </p:nvPr>
        </p:nvSpPr>
        <p:spPr/>
        <p:txBody>
          <a:bodyPr/>
          <a:lstStyle/>
          <a:p>
            <a:endParaRPr lang="en-GB"/>
          </a:p>
        </p:txBody>
      </p:sp>
      <p:pic>
        <p:nvPicPr>
          <p:cNvPr id="5" name="Content Placeholder 4" descr="A city skyline with a body of water&#10;&#10;Description automatically generated">
            <a:extLst>
              <a:ext uri="{FF2B5EF4-FFF2-40B4-BE49-F238E27FC236}">
                <a16:creationId xmlns:a16="http://schemas.microsoft.com/office/drawing/2014/main" id="{D884630B-A23F-4CB5-7D48-61EC5FF36FD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70120"/>
            <a:ext cx="12192000" cy="7028120"/>
          </a:xfrm>
        </p:spPr>
      </p:pic>
      <p:sp>
        <p:nvSpPr>
          <p:cNvPr id="3" name="TextBox 2">
            <a:extLst>
              <a:ext uri="{FF2B5EF4-FFF2-40B4-BE49-F238E27FC236}">
                <a16:creationId xmlns:a16="http://schemas.microsoft.com/office/drawing/2014/main" id="{CF895891-7232-EA30-BCC7-E550E5E21913}"/>
              </a:ext>
            </a:extLst>
          </p:cNvPr>
          <p:cNvSpPr txBox="1"/>
          <p:nvPr/>
        </p:nvSpPr>
        <p:spPr>
          <a:xfrm>
            <a:off x="3534843" y="0"/>
            <a:ext cx="4295553" cy="646331"/>
          </a:xfrm>
          <a:prstGeom prst="rect">
            <a:avLst/>
          </a:prstGeom>
          <a:noFill/>
        </p:spPr>
        <p:txBody>
          <a:bodyPr wrap="square" rtlCol="0">
            <a:spAutoFit/>
          </a:bodyPr>
          <a:lstStyle/>
          <a:p>
            <a:pPr algn="ctr"/>
            <a:r>
              <a:rPr lang="en-GB" sz="3600" b="1" dirty="0">
                <a:solidFill>
                  <a:srgbClr val="FFEB6E"/>
                </a:solidFill>
                <a:latin typeface="Garamond" panose="02020404030301010803" pitchFamily="18" charset="0"/>
              </a:rPr>
              <a:t>THANK YOU</a:t>
            </a:r>
          </a:p>
        </p:txBody>
      </p:sp>
      <p:sp>
        <p:nvSpPr>
          <p:cNvPr id="6" name="TextBox 5">
            <a:extLst>
              <a:ext uri="{FF2B5EF4-FFF2-40B4-BE49-F238E27FC236}">
                <a16:creationId xmlns:a16="http://schemas.microsoft.com/office/drawing/2014/main" id="{ACC4C19A-2C66-7DFE-7243-73B8CAF145D8}"/>
              </a:ext>
            </a:extLst>
          </p:cNvPr>
          <p:cNvSpPr txBox="1"/>
          <p:nvPr/>
        </p:nvSpPr>
        <p:spPr>
          <a:xfrm>
            <a:off x="-1" y="3626931"/>
            <a:ext cx="12191999" cy="3046988"/>
          </a:xfrm>
          <a:prstGeom prst="rect">
            <a:avLst/>
          </a:prstGeom>
          <a:noFill/>
        </p:spPr>
        <p:txBody>
          <a:bodyPr wrap="square" rtlCol="0">
            <a:spAutoFit/>
          </a:bodyPr>
          <a:lstStyle/>
          <a:p>
            <a:r>
              <a:rPr lang="en-GB" sz="2400" b="1" dirty="0">
                <a:solidFill>
                  <a:srgbClr val="FFEB6E"/>
                </a:solidFill>
                <a:latin typeface="Garamond" panose="02020404030301010803" pitchFamily="18" charset="0"/>
              </a:rPr>
              <a:t>Over lunch, enjoy considering and recording:</a:t>
            </a:r>
          </a:p>
          <a:p>
            <a:endParaRPr lang="en-GB" sz="2400" b="1" dirty="0">
              <a:solidFill>
                <a:srgbClr val="FFEB6E"/>
              </a:solidFill>
              <a:latin typeface="Garamond" panose="02020404030301010803" pitchFamily="18" charset="0"/>
            </a:endParaRPr>
          </a:p>
          <a:p>
            <a:pPr marL="457200" indent="-457200">
              <a:buFont typeface="+mj-lt"/>
              <a:buAutoNum type="alphaUcPeriod"/>
            </a:pPr>
            <a:r>
              <a:rPr lang="en-GB" sz="2400" b="1" dirty="0">
                <a:solidFill>
                  <a:srgbClr val="FFEB6E"/>
                </a:solidFill>
                <a:latin typeface="Garamond" panose="02020404030301010803" pitchFamily="18" charset="0"/>
              </a:rPr>
              <a:t>Connections…what is your connection to who you meet?</a:t>
            </a:r>
          </a:p>
          <a:p>
            <a:endParaRPr lang="en-GB" sz="2400" b="1" dirty="0">
              <a:solidFill>
                <a:srgbClr val="FFEB6E"/>
              </a:solidFill>
              <a:latin typeface="Garamond" panose="02020404030301010803" pitchFamily="18" charset="0"/>
            </a:endParaRPr>
          </a:p>
          <a:p>
            <a:pPr marL="457200" indent="-457200">
              <a:buFont typeface="+mj-lt"/>
              <a:buAutoNum type="alphaUcPeriod" startAt="2"/>
            </a:pPr>
            <a:r>
              <a:rPr lang="en-GB" sz="2400" b="1" dirty="0">
                <a:solidFill>
                  <a:srgbClr val="FFEB6E"/>
                </a:solidFill>
                <a:latin typeface="Garamond" panose="02020404030301010803" pitchFamily="18" charset="0"/>
              </a:rPr>
              <a:t>Complementary competencies…what competency do you bring and what challenge are you facing that someone else might already have expertise in? </a:t>
            </a:r>
          </a:p>
          <a:p>
            <a:endParaRPr lang="en-GB" sz="2400" b="1" dirty="0">
              <a:solidFill>
                <a:srgbClr val="FFEB6E"/>
              </a:solidFill>
              <a:latin typeface="Garamond" panose="02020404030301010803" pitchFamily="18" charset="0"/>
            </a:endParaRPr>
          </a:p>
          <a:p>
            <a:pPr marL="457200" indent="-457200">
              <a:buFont typeface="+mj-lt"/>
              <a:buAutoNum type="alphaUcPeriod" startAt="3"/>
            </a:pPr>
            <a:r>
              <a:rPr lang="en-GB" sz="2400" b="1" dirty="0">
                <a:solidFill>
                  <a:srgbClr val="FFEB6E"/>
                </a:solidFill>
                <a:latin typeface="Garamond" panose="02020404030301010803" pitchFamily="18" charset="0"/>
              </a:rPr>
              <a:t>Output…what might you usefully create together, joyfully and for good?</a:t>
            </a:r>
          </a:p>
        </p:txBody>
      </p:sp>
      <p:pic>
        <p:nvPicPr>
          <p:cNvPr id="8" name="Picture 7">
            <a:extLst>
              <a:ext uri="{FF2B5EF4-FFF2-40B4-BE49-F238E27FC236}">
                <a16:creationId xmlns:a16="http://schemas.microsoft.com/office/drawing/2014/main" id="{7FA446B8-A663-B33A-D0FE-4C68084662B6}"/>
              </a:ext>
            </a:extLst>
          </p:cNvPr>
          <p:cNvPicPr>
            <a:picLocks noChangeAspect="1"/>
          </p:cNvPicPr>
          <p:nvPr/>
        </p:nvPicPr>
        <p:blipFill>
          <a:blip r:embed="rId4"/>
          <a:stretch>
            <a:fillRect/>
          </a:stretch>
        </p:blipFill>
        <p:spPr>
          <a:xfrm>
            <a:off x="2422511" y="913937"/>
            <a:ext cx="6515100" cy="455861"/>
          </a:xfrm>
          <a:prstGeom prst="rect">
            <a:avLst/>
          </a:prstGeom>
        </p:spPr>
      </p:pic>
      <p:pic>
        <p:nvPicPr>
          <p:cNvPr id="11" name="Picture 10" descr="A qr code with a logo&#10;&#10;Description automatically generated">
            <a:extLst>
              <a:ext uri="{FF2B5EF4-FFF2-40B4-BE49-F238E27FC236}">
                <a16:creationId xmlns:a16="http://schemas.microsoft.com/office/drawing/2014/main" id="{0AA1AB39-5CC9-8520-F0DA-EBE7DD9D0A24}"/>
              </a:ext>
            </a:extLst>
          </p:cNvPr>
          <p:cNvPicPr>
            <a:picLocks noChangeAspect="1"/>
          </p:cNvPicPr>
          <p:nvPr/>
        </p:nvPicPr>
        <p:blipFill>
          <a:blip r:embed="rId5"/>
          <a:stretch>
            <a:fillRect/>
          </a:stretch>
        </p:blipFill>
        <p:spPr>
          <a:xfrm>
            <a:off x="9809971" y="-34195"/>
            <a:ext cx="2104736" cy="2091302"/>
          </a:xfrm>
          <a:prstGeom prst="rect">
            <a:avLst/>
          </a:prstGeom>
        </p:spPr>
      </p:pic>
    </p:spTree>
    <p:extLst>
      <p:ext uri="{BB962C8B-B14F-4D97-AF65-F5344CB8AC3E}">
        <p14:creationId xmlns:p14="http://schemas.microsoft.com/office/powerpoint/2010/main" val="396164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5923</TotalTime>
  <Words>454</Words>
  <Application>Microsoft Macintosh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Garamond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Shephard</dc:creator>
  <cp:lastModifiedBy>Catherine Shephard</cp:lastModifiedBy>
  <cp:revision>105</cp:revision>
  <cp:lastPrinted>2024-06-17T17:23:44Z</cp:lastPrinted>
  <dcterms:created xsi:type="dcterms:W3CDTF">2024-06-13T19:57:13Z</dcterms:created>
  <dcterms:modified xsi:type="dcterms:W3CDTF">2024-06-19T09:16:24Z</dcterms:modified>
</cp:coreProperties>
</file>