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61" r:id="rId3"/>
    <p:sldId id="258" r:id="rId4"/>
    <p:sldId id="259" r:id="rId5"/>
    <p:sldId id="262" r:id="rId6"/>
    <p:sldId id="264" r:id="rId7"/>
    <p:sldId id="273" r:id="rId8"/>
    <p:sldId id="274" r:id="rId9"/>
    <p:sldId id="277" r:id="rId10"/>
    <p:sldId id="278" r:id="rId11"/>
    <p:sldId id="276" r:id="rId12"/>
    <p:sldId id="275" r:id="rId13"/>
    <p:sldId id="279" r:id="rId14"/>
    <p:sldId id="280" r:id="rId15"/>
    <p:sldId id="26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C"/>
    <a:srgbClr val="FF6A00"/>
    <a:srgbClr val="00C1D4"/>
    <a:srgbClr val="FFCD00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7" autoAdjust="0"/>
    <p:restoredTop sz="90660" autoAdjust="0"/>
  </p:normalViewPr>
  <p:slideViewPr>
    <p:cSldViewPr snapToGrid="0">
      <p:cViewPr varScale="1">
        <p:scale>
          <a:sx n="104" d="100"/>
          <a:sy n="104" d="100"/>
        </p:scale>
        <p:origin x="216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16A6-BA7B-4326-85F3-FCDE770C5D07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330C3-5992-4FA3-A294-C74A9258E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5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330C3-5992-4FA3-A294-C74A9258E1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0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330C3-5992-4FA3-A294-C74A9258E1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2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op Logo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B13E01-9BEF-4473-821B-EE9CEEA6B4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1800" y="3378095"/>
            <a:ext cx="5740400" cy="5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 of presenter/s&gt;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EFDCE0D-A204-45DB-9F8F-EA8393CBF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1800" y="2566800"/>
            <a:ext cx="5740400" cy="802800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&lt;Presentation Title&gt;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1ED91D5-41E9-493D-B95E-AD6D4D6D7A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1800" y="3990757"/>
            <a:ext cx="5740400" cy="55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125707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CEBD3C-BE01-4EA6-807D-D32AC95F2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90" y="12356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&lt;Content Heading&gt;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B28EA1-6248-4CA4-862C-914AA49135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3989" y="1920762"/>
            <a:ext cx="8627253" cy="4621349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74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4AECF49-9A13-452E-A9C9-67495AC09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08" t="29197" r="60493" b="30055"/>
          <a:stretch/>
        </p:blipFill>
        <p:spPr>
          <a:xfrm>
            <a:off x="2764631" y="1445849"/>
            <a:ext cx="3614737" cy="39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0DF0-9660-E38D-5CFA-74592DD66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2217A-6FF2-52A7-65C4-935E590C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CE65-2877-9608-F84F-1123D110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FF9-D6D1-4AFD-9EC6-40690938AA9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64A16-BD8A-1071-42D7-34AFAF5E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3920-C473-7BED-50E2-39FECC84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40A-2B1D-43B3-B4EC-ECDCFB97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Logo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17C22F55-1EC2-4A81-A95E-E92D0B34442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03" y="921066"/>
            <a:ext cx="8640000" cy="4764841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&lt;Body Text&gt;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lvl="0"/>
            <a:endParaRPr lang="en-GB" dirty="0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343871AE-A076-4DFD-A46D-710ADDDA0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03" y="2164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1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&lt;Content Heading&gt;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1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ottom Logo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165B43A9-4352-4588-B225-D8A936389C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01800" y="3375217"/>
            <a:ext cx="5740400" cy="59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 of presenter/s&gt;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37462F17-9BC7-41E1-BE2A-832AC8731C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1800" y="3990608"/>
            <a:ext cx="5740400" cy="55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&lt;Date&gt;</a:t>
            </a: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4104E218-05C5-4501-BEC6-D78B60739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255" y="2569573"/>
            <a:ext cx="5740400" cy="802800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407998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17C22F55-1EC2-4A81-A95E-E92D0B34442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03" y="921064"/>
            <a:ext cx="8640000" cy="4764841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&lt;Body Text&gt;</a:t>
            </a:r>
          </a:p>
          <a:p>
            <a:pPr lvl="0"/>
            <a:endParaRPr lang="en-GB" dirty="0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343871AE-A076-4DFD-A46D-710ADDDA0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003" y="216460"/>
            <a:ext cx="8640000" cy="59254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&lt;Content Heading&gt;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2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E947E2-CD5A-44B7-8DD0-1484BD2C4A09}"/>
              </a:ext>
            </a:extLst>
          </p:cNvPr>
          <p:cNvSpPr/>
          <p:nvPr userDrawn="1"/>
        </p:nvSpPr>
        <p:spPr>
          <a:xfrm>
            <a:off x="0" y="1"/>
            <a:ext cx="9144000" cy="1010092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925083-617D-4E61-85EC-C28D8A8296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0158" y="-338682"/>
            <a:ext cx="2524777" cy="17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4527F0-8E1A-40CE-AA16-F039FF0EA136}"/>
              </a:ext>
            </a:extLst>
          </p:cNvPr>
          <p:cNvSpPr/>
          <p:nvPr userDrawn="1"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5469658-B216-4166-8698-CF49080B7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158" y="5484654"/>
            <a:ext cx="2524777" cy="17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EBB62302-5A47-BF78-D549-F8E3AEF03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55"/>
          <a:stretch/>
        </p:blipFill>
        <p:spPr>
          <a:xfrm>
            <a:off x="502885" y="2061424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4376A-06DE-60BE-F578-AB41F8DD4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54" y="105281"/>
            <a:ext cx="8828691" cy="179848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chemeClr val="tx1"/>
                </a:solidFill>
                <a:latin typeface="+mn-lt"/>
              </a:rPr>
              <a:t>Collaboration, safe spaces and breaking down barriers to belonging: using active learning, technology and compassion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68FCA-DD94-30DB-34F9-EC5FF8E9D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466"/>
            <a:ext cx="3600944" cy="1178597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Catherine Shephard &amp; Vicky Martin</a:t>
            </a:r>
          </a:p>
          <a:p>
            <a:pPr algn="l"/>
            <a:r>
              <a:rPr lang="en-GB" dirty="0"/>
              <a:t>Manchester Law School</a:t>
            </a:r>
          </a:p>
          <a:p>
            <a:pPr algn="l"/>
            <a:r>
              <a:rPr lang="en-GB" dirty="0"/>
              <a:t>12 June 2024</a:t>
            </a:r>
          </a:p>
        </p:txBody>
      </p:sp>
    </p:spTree>
    <p:extLst>
      <p:ext uri="{BB962C8B-B14F-4D97-AF65-F5344CB8AC3E}">
        <p14:creationId xmlns:p14="http://schemas.microsoft.com/office/powerpoint/2010/main" val="255838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4A61B73-E0DA-91F9-2BE5-981F2E1528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3" y="1261241"/>
            <a:ext cx="8640000" cy="53802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3FCE56-2FF6-A6B7-53D3-7A438C40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Collaborative working and peer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6A00C-AF43-3988-9075-44C232F7DB48}"/>
              </a:ext>
            </a:extLst>
          </p:cNvPr>
          <p:cNvSpPr txBox="1"/>
          <p:nvPr/>
        </p:nvSpPr>
        <p:spPr>
          <a:xfrm>
            <a:off x="266003" y="5868304"/>
            <a:ext cx="552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(Susskind, 2023,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Winstone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Boud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2022, </a:t>
            </a:r>
            <a:r>
              <a:rPr lang="en-GB" dirty="0"/>
              <a:t>Nicol 2013 )</a:t>
            </a:r>
          </a:p>
        </p:txBody>
      </p:sp>
    </p:spTree>
    <p:extLst>
      <p:ext uri="{BB962C8B-B14F-4D97-AF65-F5344CB8AC3E}">
        <p14:creationId xmlns:p14="http://schemas.microsoft.com/office/powerpoint/2010/main" val="397136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16B8-48A7-8BFD-86D3-41EB8222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B094-70DC-4E79-88E7-C12DCDBE10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Allen, K.-A., M. L. Kern, C. S.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Rozek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D. M.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McInerney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and G. M.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Slavich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(2021). "Belonging: a review of conceptual issues, an integrative framework, and directions for future research." Australian Journal of Psychology 73(1): 87-102.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Bandura, A. (1977). "Self-efficacy: toward a unifying theory of behavioral change." Psychological review 84(2): 191.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Brown, B. (2017). Braving the wilderness: The quest for true belonging and the courage to stand alone, Random House.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Flavell, J. H. (1979). "Metacognition and cognitive monitoring: A new area of cognitive–developmental inquiry." American Psychologist 34(10): 906-911.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Guerin, A. and T. McMenamin (2018). Belonging: Rethinking inclusive practices to Support well-being and Identity, Brill.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Hoffman, M., Richmond, J., Morrow, J., &amp; </a:t>
            </a:r>
            <a:r>
              <a:rPr lang="en-US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Salomone</a:t>
            </a: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K. (2002). Investigating “Sense of Belonging” in First-Year College Students. Journal of College Student Retention: Research, Theory &amp; Practice, 4(3), 227-256. https://</a:t>
            </a:r>
            <a:r>
              <a:rPr lang="en-US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/10.2190/DRYC-CXQ9-JQ8V-HT4V </a:t>
            </a:r>
          </a:p>
          <a:p>
            <a:pPr marL="0" indent="0">
              <a:buNone/>
            </a:pP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Käfer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J.,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Kuger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S.,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Klieme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E. et al. The significance of dealing with mistakes for student achievement and motivation: results of doubly latent multilevel analyses.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Eur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J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Psychol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Educ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34, 731–753 (2019). https://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/10.1007/s10212-018-0408-7 </a:t>
            </a: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276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16B8-48A7-8BFD-86D3-41EB8222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B094-70DC-4E79-88E7-C12DCDBE10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3989" y="1920762"/>
            <a:ext cx="8627253" cy="469207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Martin, V, 'Being a Personal Tutor in a Diverse HE Sector' in Bleasdale, L, How to Offer Effective Wellbeing Support to Law Students, Edward Elgar 2024.</a:t>
            </a:r>
          </a:p>
          <a:p>
            <a:pPr marL="0" indent="0">
              <a:buNone/>
            </a:pP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Pintrich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P. R. and T. Garcia (1994). "Self-regulated learning in college students: Knowledge, strategies, and motivation." Student motivation, cognition, and learning: Essays in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honor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of Wilbert J.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McKeachie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: 113-133.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Rendon, L. I. (1994). "Validating culturally diverse students: Toward a new model of learning and student development." Innovative higher education 19: 33-51.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Shephard, C., N. Burns, V. Martin, M. Regan and P. Wilson (2023). 'We’re not in Kansas anymore': identifying our ‘New Normal’ in Legal Education. Annual Conference of the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Scocio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-Legal Studies Association 2023, Ulster University, 5 April 2023.</a:t>
            </a:r>
          </a:p>
          <a:p>
            <a:pPr marL="0" indent="0">
              <a:buNone/>
            </a:pP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Slorach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S.,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Embley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J., Shephard, C., Goodchild, P. (2023) Legal Systems and Skills 5th Ed.. Oxford University Press.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Susskind, R., 2023. Tomorrow's lawyers: An introduction to your future. Oxford University Press. 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Vygotsky, L. S. and M. Cole (1978). Mind in society: Development of higher psychological processes, Harvard University Press.</a:t>
            </a:r>
          </a:p>
          <a:p>
            <a:pPr marL="0" indent="0">
              <a:buNone/>
            </a:pP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Winstone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N. E. and D. </a:t>
            </a:r>
            <a:r>
              <a:rPr lang="en-GB" sz="16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Boud</a:t>
            </a:r>
            <a:r>
              <a:rPr lang="en-GB" sz="16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(2022). "The need to disentangle assessment and feedback in higher education." Studies in higher education 47(3): 656-667.</a:t>
            </a: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96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3FFA-78E1-64E6-2A93-D4749B41CA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5476D0C3-5F22-C0CE-7752-8E4C804F0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098550"/>
            <a:ext cx="7772400" cy="43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80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84E662-0616-4131-B327-C2E87147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belonging and why does it matter?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0D7C32-A829-4714-B42B-6CC5CF9B60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GB" i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i="1" dirty="0"/>
              <a:t>“Belonging is integral to the realisation of inclusion. To belong is to be valued (</a:t>
            </a:r>
            <a:r>
              <a:rPr lang="en-GB" i="1" dirty="0" err="1"/>
              <a:t>Smerdon</a:t>
            </a:r>
            <a:r>
              <a:rPr lang="en-GB" i="1" dirty="0"/>
              <a:t>, 2002), to connect with us and to have a sense of fitting in (Osterman, 2000). Educators value developing a culture of belonging to foster a safe environment for risk taking and engagement in learning (MacArthur, 2009; Vygotsky 1981)….Belonging can be understood as a dynamic construct that is shaped by our interaction with people, places and things.”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i="1" dirty="0"/>
          </a:p>
          <a:p>
            <a:pPr marL="0" indent="0" algn="just">
              <a:buNone/>
            </a:pPr>
            <a:r>
              <a:rPr lang="en-GB" dirty="0">
                <a:latin typeface="+mn-lt"/>
              </a:rPr>
              <a:t>(Guerin and McMenamin 2018)</a:t>
            </a:r>
            <a:endParaRPr lang="en-GB" b="0" i="1" dirty="0">
              <a:solidFill>
                <a:srgbClr val="555555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0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D793D6-BD2F-468E-95FE-86047C57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Belonging versus fitting 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AB731-4077-4150-88FD-E87BFCB6E6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 rtl="0" fontAlgn="base">
              <a:buNone/>
            </a:pPr>
            <a:endParaRPr lang="en-GB" sz="1800" b="0" i="1" dirty="0">
              <a:solidFill>
                <a:srgbClr val="202124"/>
              </a:solidFill>
              <a:effectLst/>
            </a:endParaRPr>
          </a:p>
          <a:p>
            <a:pPr marL="0" indent="0" algn="just" rtl="0" fontAlgn="base">
              <a:lnSpc>
                <a:spcPct val="150000"/>
              </a:lnSpc>
              <a:buNone/>
            </a:pPr>
            <a:r>
              <a:rPr lang="en-GB" sz="1800" b="0" i="1" dirty="0">
                <a:solidFill>
                  <a:srgbClr val="202124"/>
                </a:solidFill>
                <a:effectLst/>
              </a:rPr>
              <a:t>“</a:t>
            </a:r>
            <a:r>
              <a:rPr lang="en-GB" sz="1800" b="0" i="1" dirty="0">
                <a:solidFill>
                  <a:srgbClr val="040C28"/>
                </a:solidFill>
                <a:effectLst/>
              </a:rPr>
              <a:t>Fitting in is about assessing a situation and becoming who you need to be to be accepted.</a:t>
            </a:r>
            <a:r>
              <a:rPr lang="en-GB" sz="1800" b="0" i="1" dirty="0">
                <a:solidFill>
                  <a:srgbClr val="202124"/>
                </a:solidFill>
                <a:effectLst/>
              </a:rPr>
              <a:t> </a:t>
            </a:r>
            <a:r>
              <a:rPr lang="en-GB" sz="1800" b="0" i="1" dirty="0">
                <a:solidFill>
                  <a:srgbClr val="040C28"/>
                </a:solidFill>
                <a:effectLst/>
              </a:rPr>
              <a:t>Belonging, on the other hand, doesn't require us to change who we are; it requires us to be who we are</a:t>
            </a:r>
            <a:r>
              <a:rPr lang="en-GB" sz="1800" b="0" i="1" dirty="0">
                <a:solidFill>
                  <a:srgbClr val="202124"/>
                </a:solidFill>
                <a:effectLst/>
              </a:rPr>
              <a:t>.”</a:t>
            </a:r>
          </a:p>
          <a:p>
            <a:pPr marL="0" indent="0" algn="l" rtl="0" fontAlgn="base">
              <a:buNone/>
            </a:pPr>
            <a:endParaRPr lang="en-GB" sz="12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+mn-lt"/>
              </a:rPr>
              <a:t>(Brown 2017)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55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4272-C9C1-7A35-5E1A-30937972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9C676-A597-6373-2394-E42418BC6B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Post COVID the landscape has changed (Shephard, Burns et al. 2023)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There has been low attendance and low engagement from a significant number of students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Students are not engaging with personal tutoring provision or in the classrooms, although there are many areas of really good practice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This is not unique to the school or the university; it is endemic across the sector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Although we are providing support, many students are not accessing this- so the big question is why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38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B1BD-6707-9E1F-5066-3802BE05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students currently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B0F5-610B-FFCE-DBE4-8089232507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913" y="1828204"/>
            <a:ext cx="4205156" cy="462134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 far 155 students have completed the survey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 students have had one to one interviews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Although focused on personal tutoring , some key themes have emerged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5C148-805A-23C6-9DF8-01E46330DD70}"/>
              </a:ext>
            </a:extLst>
          </p:cNvPr>
          <p:cNvSpPr txBox="1"/>
          <p:nvPr/>
        </p:nvSpPr>
        <p:spPr>
          <a:xfrm>
            <a:off x="4467069" y="1828204"/>
            <a:ext cx="3912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issues include: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Feeling of loneliness and isolation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Don’t feel they belong here or deserve to be here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Fear of judgement – by staff and peers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 not want to expose themselves to possible failure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31FAA-FB0C-272E-58D6-8F140EE3E1CD}"/>
              </a:ext>
            </a:extLst>
          </p:cNvPr>
          <p:cNvSpPr txBox="1"/>
          <p:nvPr/>
        </p:nvSpPr>
        <p:spPr>
          <a:xfrm>
            <a:off x="596348" y="5798522"/>
            <a:ext cx="32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(Martin 2024)</a:t>
            </a:r>
          </a:p>
        </p:txBody>
      </p:sp>
    </p:spTree>
    <p:extLst>
      <p:ext uri="{BB962C8B-B14F-4D97-AF65-F5344CB8AC3E}">
        <p14:creationId xmlns:p14="http://schemas.microsoft.com/office/powerpoint/2010/main" val="103826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m's-eye view of a large tree">
            <a:extLst>
              <a:ext uri="{FF2B5EF4-FFF2-40B4-BE49-F238E27FC236}">
                <a16:creationId xmlns:a16="http://schemas.microsoft.com/office/drawing/2014/main" id="{482C014D-E939-069C-09DE-41E79F76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04342"/>
            <a:ext cx="5648706" cy="58536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54CC15-FE1A-605E-D0CD-769C3C18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1131094"/>
            <a:ext cx="3495291" cy="999785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GB" sz="1800" dirty="0"/>
              <a:t>How do we do help with these issues in the classroom and our interactions with students?</a:t>
            </a:r>
            <a:endParaRPr lang="en-US" sz="1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3FF41-140C-0999-7D7D-9D03A2258D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8706" y="2420063"/>
            <a:ext cx="3495293" cy="3665943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-171450"/>
            <a:endParaRPr lang="en-US" sz="750" dirty="0">
              <a:latin typeface="+mn-lt"/>
              <a:cs typeface="+mn-cs"/>
            </a:endParaRPr>
          </a:p>
          <a:p>
            <a:pPr marL="0" indent="-171450"/>
            <a:r>
              <a:rPr lang="en-US" sz="1500" b="1" dirty="0">
                <a:latin typeface="+mn-lt"/>
                <a:cs typeface="+mn-cs"/>
              </a:rPr>
              <a:t>Take risks…</a:t>
            </a:r>
          </a:p>
          <a:p>
            <a:pPr indent="-171450"/>
            <a:r>
              <a:rPr lang="en-US" sz="1500" dirty="0">
                <a:latin typeface="+mn-lt"/>
                <a:cs typeface="+mn-cs"/>
              </a:rPr>
              <a:t>Problem-based learning </a:t>
            </a:r>
          </a:p>
          <a:p>
            <a:pPr indent="-171450"/>
            <a:r>
              <a:rPr lang="en-US" sz="1500" dirty="0">
                <a:latin typeface="+mn-lt"/>
                <a:cs typeface="+mn-cs"/>
              </a:rPr>
              <a:t>Digital Technologies </a:t>
            </a:r>
          </a:p>
          <a:p>
            <a:pPr indent="-171450"/>
            <a:r>
              <a:rPr lang="en-US" sz="1500" dirty="0">
                <a:latin typeface="+mn-lt"/>
                <a:cs typeface="+mn-cs"/>
              </a:rPr>
              <a:t>Meta learning (learning about learning)</a:t>
            </a:r>
          </a:p>
          <a:p>
            <a:pPr indent="-171450"/>
            <a:r>
              <a:rPr lang="en-US" sz="1500" dirty="0">
                <a:latin typeface="+mn-lt"/>
                <a:cs typeface="+mn-cs"/>
              </a:rPr>
              <a:t>Authenticity, Sharing, </a:t>
            </a:r>
            <a:r>
              <a:rPr lang="en-US" sz="1500" dirty="0" err="1">
                <a:latin typeface="+mn-lt"/>
                <a:cs typeface="+mn-cs"/>
              </a:rPr>
              <a:t>Humour</a:t>
            </a:r>
            <a:r>
              <a:rPr lang="en-US" sz="1500" dirty="0">
                <a:latin typeface="+mn-lt"/>
                <a:cs typeface="+mn-cs"/>
              </a:rPr>
              <a:t>, Trust</a:t>
            </a:r>
          </a:p>
          <a:p>
            <a:pPr indent="-171450"/>
            <a:endParaRPr lang="en-US" sz="750" baseline="30000" dirty="0">
              <a:latin typeface="+mn-lt"/>
              <a:cs typeface="+mn-cs"/>
            </a:endParaRPr>
          </a:p>
          <a:p>
            <a:pPr marL="0" indent="-171450"/>
            <a:endParaRPr lang="en-US" sz="75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8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CE563F-83EC-A32E-BF68-2DD2D4541066}"/>
              </a:ext>
            </a:extLst>
          </p:cNvPr>
          <p:cNvSpPr txBox="1"/>
          <p:nvPr/>
        </p:nvSpPr>
        <p:spPr>
          <a:xfrm>
            <a:off x="4108823" y="892891"/>
            <a:ext cx="404792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latin typeface="+mj-lt"/>
                <a:ea typeface="+mj-ea"/>
                <a:cs typeface="+mj-cs"/>
              </a:rPr>
              <a:t>So What?</a:t>
            </a:r>
          </a:p>
        </p:txBody>
      </p:sp>
      <p:pic>
        <p:nvPicPr>
          <p:cNvPr id="5" name="Picture 4" descr="A close-up of a message&#10;&#10;Description automatically generated">
            <a:extLst>
              <a:ext uri="{FF2B5EF4-FFF2-40B4-BE49-F238E27FC236}">
                <a16:creationId xmlns:a16="http://schemas.microsoft.com/office/drawing/2014/main" id="{E03560E1-E51D-B2B0-C2E3-B74273D23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" y="1314286"/>
            <a:ext cx="3823737" cy="99417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4934B-0547-867F-965C-7E9883E313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5255" y="1887063"/>
            <a:ext cx="5171090" cy="4765985"/>
          </a:xfrm>
        </p:spPr>
        <p:txBody>
          <a:bodyPr vert="horz" lIns="68580" tIns="34290" rIns="68580" bIns="34290" rtlCol="0">
            <a:normAutofit/>
          </a:bodyPr>
          <a:lstStyle/>
          <a:p>
            <a:pPr indent="-171450"/>
            <a:r>
              <a:rPr lang="en-US" dirty="0">
                <a:latin typeface="+mn-lt"/>
                <a:cs typeface="+mn-cs"/>
              </a:rPr>
              <a:t>Start to shape expectations and boundaries, inform realities, provide cultural capital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Fear → Curiosity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Using technology to encourage less fearful interaction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Reflection…What is learning? Being taught? Sense-making? Building knowledge with others?</a:t>
            </a:r>
          </a:p>
          <a:p>
            <a:pPr lvl="1"/>
            <a:r>
              <a:rPr lang="en-US" sz="1350" dirty="0"/>
              <a:t>Progress not perfection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Cyclical process updates our own practice 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Modelling skills helps with skills teaching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Shared perspective and values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Communication, care and compassion = inclusive community</a:t>
            </a:r>
          </a:p>
          <a:p>
            <a:pPr indent="-171450"/>
            <a:r>
              <a:rPr lang="en-US" dirty="0">
                <a:latin typeface="+mn-lt"/>
                <a:cs typeface="+mn-cs"/>
              </a:rPr>
              <a:t>Co–creation encourages engagement</a:t>
            </a:r>
          </a:p>
          <a:p>
            <a:pPr marL="0" indent="-171450"/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7" name="Picture 6" descr="A diagram of different colors and shapes&#10;&#10;Description automatically generated">
            <a:extLst>
              <a:ext uri="{FF2B5EF4-FFF2-40B4-BE49-F238E27FC236}">
                <a16:creationId xmlns:a16="http://schemas.microsoft.com/office/drawing/2014/main" id="{F3346D7C-236E-3905-719A-AFFBFE393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488" y="2824085"/>
            <a:ext cx="4539311" cy="2738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C7F758-3BCB-7645-C1F7-DD15A1217716}"/>
              </a:ext>
            </a:extLst>
          </p:cNvPr>
          <p:cNvSpPr txBox="1"/>
          <p:nvPr/>
        </p:nvSpPr>
        <p:spPr>
          <a:xfrm>
            <a:off x="614855" y="5849007"/>
            <a:ext cx="264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(Allen, Kern et al. 2021)</a:t>
            </a:r>
          </a:p>
        </p:txBody>
      </p:sp>
    </p:spTree>
    <p:extLst>
      <p:ext uri="{BB962C8B-B14F-4D97-AF65-F5344CB8AC3E}">
        <p14:creationId xmlns:p14="http://schemas.microsoft.com/office/powerpoint/2010/main" val="88008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69742A9-8299-EAB8-7E56-B9AB9254D83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546"/>
            <a:ext cx="5490978" cy="558099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C0088E-22CE-3872-B804-71A8D59D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Interaction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C5E69-8C96-AB16-6F9C-6BDC833D5E33}"/>
              </a:ext>
            </a:extLst>
          </p:cNvPr>
          <p:cNvSpPr txBox="1"/>
          <p:nvPr/>
        </p:nvSpPr>
        <p:spPr>
          <a:xfrm>
            <a:off x="5804453" y="6016487"/>
            <a:ext cx="298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(Hoffman 2002)  </a:t>
            </a:r>
          </a:p>
        </p:txBody>
      </p:sp>
    </p:spTree>
    <p:extLst>
      <p:ext uri="{BB962C8B-B14F-4D97-AF65-F5344CB8AC3E}">
        <p14:creationId xmlns:p14="http://schemas.microsoft.com/office/powerpoint/2010/main" val="417369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10E44-E805-9C9A-A12D-942191AA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Scaffolding, self-efficacy, metacognition, validation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1B400-2EEF-A304-ED44-E87C2E206240}"/>
              </a:ext>
            </a:extLst>
          </p:cNvPr>
          <p:cNvSpPr txBox="1"/>
          <p:nvPr/>
        </p:nvSpPr>
        <p:spPr>
          <a:xfrm>
            <a:off x="-112166" y="6480313"/>
            <a:ext cx="925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(Vygotsky and Cole 1978, Bandura 1977, Flavell 1979, </a:t>
            </a:r>
            <a:r>
              <a:rPr lang="en-GB" sz="18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Pintrich</a:t>
            </a: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Garcia 1994, Rendon 1994)</a:t>
            </a:r>
            <a:endParaRPr lang="en-GB" dirty="0"/>
          </a:p>
        </p:txBody>
      </p:sp>
      <p:pic>
        <p:nvPicPr>
          <p:cNvPr id="14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9E625B72-6D63-09A2-C5A9-53E857ED985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6" y="1029249"/>
            <a:ext cx="8148077" cy="5451064"/>
          </a:xfrm>
        </p:spPr>
      </p:pic>
    </p:spTree>
    <p:extLst>
      <p:ext uri="{BB962C8B-B14F-4D97-AF65-F5344CB8AC3E}">
        <p14:creationId xmlns:p14="http://schemas.microsoft.com/office/powerpoint/2010/main" val="670685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d58f7ad-8895-4933-bfc8-12c4186e66aa"/>
</p:tagLst>
</file>

<file path=ppt/theme/theme1.xml><?xml version="1.0" encoding="utf-8"?>
<a:theme xmlns:a="http://schemas.openxmlformats.org/drawingml/2006/main" name="University Slide - Top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U BLUE" id="{4FD29560-2B2D-0742-B54E-0A193B4EFE9F}" vid="{34547CA6-DDC0-794F-BB9C-A04957774974}"/>
    </a:ext>
  </a:extLst>
</a:theme>
</file>

<file path=ppt/theme/theme2.xml><?xml version="1.0" encoding="utf-8"?>
<a:theme xmlns:a="http://schemas.openxmlformats.org/drawingml/2006/main" name="University Slides -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U BLUE" id="{4FD29560-2B2D-0742-B54E-0A193B4EFE9F}" vid="{061BE306-98B3-674D-9C59-5CC96B4DC3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Slide - Top Logo</Template>
  <TotalTime>250</TotalTime>
  <Words>1073</Words>
  <Application>Microsoft Macintosh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University Slide - Top Logo</vt:lpstr>
      <vt:lpstr>University Slides - Bottom Logo</vt:lpstr>
      <vt:lpstr>Collaboration, safe spaces and breaking down barriers to belonging: using active learning, technology and compassion in the classroom</vt:lpstr>
      <vt:lpstr>What is belonging and why does it matter?</vt:lpstr>
      <vt:lpstr>Belonging versus fitting in</vt:lpstr>
      <vt:lpstr>What are the issues?</vt:lpstr>
      <vt:lpstr>What do students currently think?</vt:lpstr>
      <vt:lpstr>How do we do help with these issues in the classroom and our interactions with students?</vt:lpstr>
      <vt:lpstr>PowerPoint Presentation</vt:lpstr>
      <vt:lpstr>Interaction</vt:lpstr>
      <vt:lpstr>Scaffolding, self-efficacy, metacognition, validation</vt:lpstr>
      <vt:lpstr>Collaborative working and peer review</vt:lpstr>
      <vt:lpstr>References</vt:lpstr>
      <vt:lpstr>References (contd.)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Shephard</dc:creator>
  <cp:lastModifiedBy>Catherine Shephard</cp:lastModifiedBy>
  <cp:revision>35</cp:revision>
  <dcterms:created xsi:type="dcterms:W3CDTF">2024-06-11T13:07:36Z</dcterms:created>
  <dcterms:modified xsi:type="dcterms:W3CDTF">2024-06-11T17:21:57Z</dcterms:modified>
</cp:coreProperties>
</file>