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0" r:id="rId3"/>
    <p:sldId id="392" r:id="rId4"/>
    <p:sldId id="393" r:id="rId5"/>
    <p:sldId id="394" r:id="rId6"/>
    <p:sldId id="395" r:id="rId7"/>
    <p:sldId id="396" r:id="rId8"/>
    <p:sldId id="391" r:id="rId9"/>
    <p:sldId id="259" r:id="rId10"/>
    <p:sldId id="397" r:id="rId11"/>
    <p:sldId id="398" r:id="rId12"/>
    <p:sldId id="399" r:id="rId13"/>
    <p:sldId id="400" r:id="rId14"/>
    <p:sldId id="401" r:id="rId15"/>
    <p:sldId id="402" r:id="rId16"/>
    <p:sldId id="407" r:id="rId17"/>
    <p:sldId id="403" r:id="rId18"/>
    <p:sldId id="404" r:id="rId19"/>
    <p:sldId id="405" r:id="rId20"/>
    <p:sldId id="406"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A3D8-81EB-4D30-895C-574DC44E3145}" v="4" dt="2023-09-05T10:49:5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7" autoAdjust="0"/>
    <p:restoredTop sz="95055"/>
  </p:normalViewPr>
  <p:slideViewPr>
    <p:cSldViewPr snapToGrid="0">
      <p:cViewPr varScale="1">
        <p:scale>
          <a:sx n="119" d="100"/>
          <a:sy n="119"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B64B9-6E90-4905-AF92-FA74AAAE94BD}" type="datetimeFigureOut">
              <a:rPr lang="en-GB" smtClean="0"/>
              <a:t>06/04/2024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C8BA-766B-4899-92DE-C1182E9B1C1A}" type="slidenum">
              <a:rPr lang="en-GB" smtClean="0"/>
              <a:t>‹#›</a:t>
            </a:fld>
            <a:endParaRPr lang="en-GB"/>
          </a:p>
        </p:txBody>
      </p:sp>
    </p:spTree>
    <p:extLst>
      <p:ext uri="{BB962C8B-B14F-4D97-AF65-F5344CB8AC3E}">
        <p14:creationId xmlns:p14="http://schemas.microsoft.com/office/powerpoint/2010/main" val="23437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B461-B514-489D-9BF8-641F78E7E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0A2CF8-1D51-4373-8AB7-6CC0E012E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CA051-B012-4F66-9FF4-B0EC1E3505BA}"/>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4D32EF5A-B0DB-4B56-BB0A-B291055B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AA259-2E07-466A-B2D5-62849CE167C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26643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5D8-9CC0-45E7-B4BC-9E6068114B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88CD8-3C8B-47FE-BA65-1F9EF7CAAA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CEB4B-A912-490A-9F1F-4D3D12D3D517}"/>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06BB91B3-BC0F-40A9-9934-97A486C87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C122B-AB0C-48D5-8F51-9635F8019FF3}"/>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83241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242B2-DCEE-4B25-9C15-F1F2FE3DB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6D92DE-A503-43AF-A443-2AE81ACD5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B5D79-5CE6-4FAA-A00D-36E89B61253F}"/>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72217403-28D3-48BE-A354-DCA4029DB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7663E-F0C2-40AE-AB2F-336A04CD50C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93469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2042-8E5E-4C69-B35D-264839A92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3EE41-3E3C-42B4-A0AB-9003A8E48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DBCD4-FCE0-465A-BD0A-B1FC060FD58B}"/>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6D8DF11D-AE03-45C6-B376-9F0C664C3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B7423-6024-4332-B27E-C53DD6766F84}"/>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816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1AA4-0747-4586-800A-3DCB7057E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C7B278-E5BB-47B1-A36D-C528C1D28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3250F-A9D5-4D46-9170-C7CB749A45E9}"/>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874DBC80-A752-405C-99B3-2EF18EEDB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12CDA-319F-43A4-8E59-03C6BE7EB005}"/>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6145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BE0B-25E9-4C6F-943D-13408D3ED5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BDADA-81C0-428B-A301-6E7DF9B36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316227-06E2-4E23-B029-327C12626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828430-CDBD-4F3B-BA56-B5C428D57C99}"/>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6" name="Footer Placeholder 5">
            <a:extLst>
              <a:ext uri="{FF2B5EF4-FFF2-40B4-BE49-F238E27FC236}">
                <a16:creationId xmlns:a16="http://schemas.microsoft.com/office/drawing/2014/main" id="{DE77EC42-62C4-43FA-9E27-38B19E5332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3ACE68-A0F4-4A30-B326-BCEC4795AD4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53667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218B-E782-4F38-99CA-F8A8EDC743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8A8A52-8D47-42F8-8137-41932CA2A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76157-DA4F-457B-AA1F-CADEE6FE5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08ECC-E428-45F0-AC3E-46277C759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30265-2B6F-4C8A-B96E-2BE18ECA0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8A68C7-4726-47EF-A94B-FF80D2DAA333}"/>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8" name="Footer Placeholder 7">
            <a:extLst>
              <a:ext uri="{FF2B5EF4-FFF2-40B4-BE49-F238E27FC236}">
                <a16:creationId xmlns:a16="http://schemas.microsoft.com/office/drawing/2014/main" id="{6CAD152F-8793-4DDD-BEA9-576DF658EB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DD5008-61B3-45BC-A348-EBF9CE2B3862}"/>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5093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8FFA-2F41-42A8-9881-636CB9E37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8F1B88-E3DD-41EC-B90C-A2A07E7C798F}"/>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4" name="Footer Placeholder 3">
            <a:extLst>
              <a:ext uri="{FF2B5EF4-FFF2-40B4-BE49-F238E27FC236}">
                <a16:creationId xmlns:a16="http://schemas.microsoft.com/office/drawing/2014/main" id="{4E1362AD-CF2D-4452-9FBD-E6AEEFBC42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1740-A789-474D-B5C3-B75ECDCCF1E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19950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235A3-2AB6-4597-8F40-EC4939126279}"/>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3" name="Footer Placeholder 2">
            <a:extLst>
              <a:ext uri="{FF2B5EF4-FFF2-40B4-BE49-F238E27FC236}">
                <a16:creationId xmlns:a16="http://schemas.microsoft.com/office/drawing/2014/main" id="{6B674D94-1BF4-435D-BD62-C0F387A7F1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DFB466-B9F5-46B3-B364-E7E8FD643D1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8262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7AE7-CF37-4B09-87D8-0A753795C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37F100-17B8-44CA-B458-3A59B1902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0C2D9-0424-4B89-A453-F1015B14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25121-AE91-4721-AD4F-CD20DBA3FFB7}"/>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6" name="Footer Placeholder 5">
            <a:extLst>
              <a:ext uri="{FF2B5EF4-FFF2-40B4-BE49-F238E27FC236}">
                <a16:creationId xmlns:a16="http://schemas.microsoft.com/office/drawing/2014/main" id="{3E46580B-B6D1-4810-B005-202B7A268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E9692-58AB-4CCC-B643-E0B43776371C}"/>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0746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6AB0-22E0-46DA-9AEE-6BD0265EE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D4B3B-23FB-4FB8-BD57-A96C04593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1CABCD-122E-4C40-902C-5C3C7611E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DA105-2C60-46A0-8822-EFCCF1906F3F}"/>
              </a:ext>
            </a:extLst>
          </p:cNvPr>
          <p:cNvSpPr>
            <a:spLocks noGrp="1"/>
          </p:cNvSpPr>
          <p:nvPr>
            <p:ph type="dt" sz="half" idx="10"/>
          </p:nvPr>
        </p:nvSpPr>
        <p:spPr/>
        <p:txBody>
          <a:bodyPr/>
          <a:lstStyle/>
          <a:p>
            <a:fld id="{6A731150-EF22-4FCD-B62F-0A993E07A0FF}" type="datetimeFigureOut">
              <a:rPr lang="en-GB" smtClean="0"/>
              <a:t>06/04/2024</a:t>
            </a:fld>
            <a:endParaRPr lang="en-GB"/>
          </a:p>
        </p:txBody>
      </p:sp>
      <p:sp>
        <p:nvSpPr>
          <p:cNvPr id="6" name="Footer Placeholder 5">
            <a:extLst>
              <a:ext uri="{FF2B5EF4-FFF2-40B4-BE49-F238E27FC236}">
                <a16:creationId xmlns:a16="http://schemas.microsoft.com/office/drawing/2014/main" id="{A5F34D16-275E-4849-B6BB-DCD829297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57E59-3802-494F-AFAB-1714EB7BDD0A}"/>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53173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DD14E-3294-4EE3-9EEB-6CB47B7C0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1597A-6587-4FF2-BCFA-D2FFE8443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FAACB8-0BAC-4A1F-BCD1-8A739FF7B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31150-EF22-4FCD-B62F-0A993E07A0FF}" type="datetimeFigureOut">
              <a:rPr lang="en-GB" smtClean="0"/>
              <a:t>06/04/2024</a:t>
            </a:fld>
            <a:endParaRPr lang="en-GB"/>
          </a:p>
        </p:txBody>
      </p:sp>
      <p:sp>
        <p:nvSpPr>
          <p:cNvPr id="5" name="Footer Placeholder 4">
            <a:extLst>
              <a:ext uri="{FF2B5EF4-FFF2-40B4-BE49-F238E27FC236}">
                <a16:creationId xmlns:a16="http://schemas.microsoft.com/office/drawing/2014/main" id="{80B4C1C2-3200-47E3-B309-CCECF8031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DAA3A8-D765-4E9E-928B-E65995BA9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7D219-ABC4-4FB8-BD14-61C07F57FDFC}" type="slidenum">
              <a:rPr lang="en-GB" smtClean="0"/>
              <a:t>‹#›</a:t>
            </a:fld>
            <a:endParaRPr lang="en-GB"/>
          </a:p>
        </p:txBody>
      </p:sp>
    </p:spTree>
    <p:extLst>
      <p:ext uri="{BB962C8B-B14F-4D97-AF65-F5344CB8AC3E}">
        <p14:creationId xmlns:p14="http://schemas.microsoft.com/office/powerpoint/2010/main" val="91983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osnovskikh@mmu.ac.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080/08832323.2021.193701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sosnovskikh@mmu.ac.uk"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go of a university&#10;&#10;Description automatically generated">
            <a:extLst>
              <a:ext uri="{FF2B5EF4-FFF2-40B4-BE49-F238E27FC236}">
                <a16:creationId xmlns:a16="http://schemas.microsoft.com/office/drawing/2014/main" id="{6A8E5676-2D2F-937A-C056-0C6D6DF94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791" y="304744"/>
            <a:ext cx="2937687" cy="1652449"/>
          </a:xfrm>
          <a:prstGeom prst="rect">
            <a:avLst/>
          </a:prstGeom>
        </p:spPr>
      </p:pic>
      <p:sp>
        <p:nvSpPr>
          <p:cNvPr id="6" name="Rectangle 5">
            <a:extLst>
              <a:ext uri="{FF2B5EF4-FFF2-40B4-BE49-F238E27FC236}">
                <a16:creationId xmlns:a16="http://schemas.microsoft.com/office/drawing/2014/main" id="{A8E0EE3A-880D-8942-85F6-5A1151EC68B7}"/>
              </a:ext>
            </a:extLst>
          </p:cNvPr>
          <p:cNvSpPr/>
          <p:nvPr/>
        </p:nvSpPr>
        <p:spPr>
          <a:xfrm>
            <a:off x="325522" y="240631"/>
            <a:ext cx="11540958" cy="635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49B9B-AEF6-964A-AE0D-2103B53F9A2E}"/>
              </a:ext>
            </a:extLst>
          </p:cNvPr>
          <p:cNvSpPr txBox="1"/>
          <p:nvPr/>
        </p:nvSpPr>
        <p:spPr>
          <a:xfrm>
            <a:off x="465368" y="1096652"/>
            <a:ext cx="8710904" cy="1015663"/>
          </a:xfrm>
          <a:prstGeom prst="rect">
            <a:avLst/>
          </a:prstGeom>
          <a:noFill/>
        </p:spPr>
        <p:txBody>
          <a:bodyPr wrap="square" rtlCol="0">
            <a:spAutoFit/>
          </a:bodyPr>
          <a:lstStyle/>
          <a:p>
            <a:pPr algn="ctr"/>
            <a:r>
              <a:rPr lang="en-GB" sz="3000" b="1" dirty="0">
                <a:solidFill>
                  <a:srgbClr val="C00000"/>
                </a:solidFill>
              </a:rPr>
              <a:t>Comparative analysis of the skills among IT specialists in Russia and USA</a:t>
            </a:r>
          </a:p>
        </p:txBody>
      </p:sp>
      <p:sp>
        <p:nvSpPr>
          <p:cNvPr id="16" name="TextBox 15">
            <a:extLst>
              <a:ext uri="{FF2B5EF4-FFF2-40B4-BE49-F238E27FC236}">
                <a16:creationId xmlns:a16="http://schemas.microsoft.com/office/drawing/2014/main" id="{4EC7D6BA-4BF0-0223-5F49-72CA6EAC25F0}"/>
              </a:ext>
            </a:extLst>
          </p:cNvPr>
          <p:cNvSpPr txBox="1"/>
          <p:nvPr/>
        </p:nvSpPr>
        <p:spPr>
          <a:xfrm>
            <a:off x="3507105" y="6116794"/>
            <a:ext cx="5177790" cy="369332"/>
          </a:xfrm>
          <a:prstGeom prst="rect">
            <a:avLst/>
          </a:prstGeom>
          <a:noFill/>
        </p:spPr>
        <p:txBody>
          <a:bodyPr wrap="square" rtlCol="0">
            <a:spAutoFit/>
          </a:bodyPr>
          <a:lstStyle/>
          <a:p>
            <a:pPr algn="ctr"/>
            <a:r>
              <a:rPr lang="en-US" b="1" i="1" dirty="0"/>
              <a:t>BASEES (April 2024)</a:t>
            </a:r>
          </a:p>
        </p:txBody>
      </p:sp>
      <p:sp>
        <p:nvSpPr>
          <p:cNvPr id="18" name="TextBox 17">
            <a:extLst>
              <a:ext uri="{FF2B5EF4-FFF2-40B4-BE49-F238E27FC236}">
                <a16:creationId xmlns:a16="http://schemas.microsoft.com/office/drawing/2014/main" id="{79D0E8E8-8F80-26C3-3A58-8F73AAA944B7}"/>
              </a:ext>
            </a:extLst>
          </p:cNvPr>
          <p:cNvSpPr txBox="1"/>
          <p:nvPr/>
        </p:nvSpPr>
        <p:spPr>
          <a:xfrm>
            <a:off x="7158455" y="4745685"/>
            <a:ext cx="4496614" cy="1015663"/>
          </a:xfrm>
          <a:prstGeom prst="rect">
            <a:avLst/>
          </a:prstGeom>
          <a:noFill/>
        </p:spPr>
        <p:txBody>
          <a:bodyPr wrap="square">
            <a:spAutoFit/>
          </a:bodyPr>
          <a:lstStyle/>
          <a:p>
            <a:pPr algn="r"/>
            <a:r>
              <a:rPr lang="en-US" sz="2400" b="1" dirty="0"/>
              <a:t>Sergey Sosnovskikh, PhD</a:t>
            </a:r>
          </a:p>
          <a:p>
            <a:pPr algn="r"/>
            <a:r>
              <a:rPr lang="en-US" dirty="0"/>
              <a:t>Manchester Metropolitan University (UK)</a:t>
            </a:r>
          </a:p>
          <a:p>
            <a:pPr algn="r"/>
            <a:r>
              <a:rPr lang="en-US" dirty="0">
                <a:hlinkClick r:id="rId3"/>
              </a:rPr>
              <a:t>s.sosnovskikh@mmu.ac.uk</a:t>
            </a:r>
            <a:r>
              <a:rPr lang="en-US" dirty="0"/>
              <a:t> </a:t>
            </a:r>
          </a:p>
        </p:txBody>
      </p:sp>
      <p:pic>
        <p:nvPicPr>
          <p:cNvPr id="1026" name="Picture 2" descr="How to Become a Data Analyst With No Experience: A Step-By-Step Guide |  Simplilearn">
            <a:extLst>
              <a:ext uri="{FF2B5EF4-FFF2-40B4-BE49-F238E27FC236}">
                <a16:creationId xmlns:a16="http://schemas.microsoft.com/office/drawing/2014/main" id="{259872C7-E034-70FD-AC99-CA31AA3E4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69" y="2372838"/>
            <a:ext cx="6225975" cy="350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C048BF-478F-58C3-A094-C68788DA60D0}"/>
              </a:ext>
            </a:extLst>
          </p:cNvPr>
          <p:cNvSpPr txBox="1"/>
          <p:nvPr/>
        </p:nvSpPr>
        <p:spPr>
          <a:xfrm>
            <a:off x="448235" y="657297"/>
            <a:ext cx="11295529" cy="5355953"/>
          </a:xfrm>
          <a:prstGeom prst="rect">
            <a:avLst/>
          </a:prstGeom>
          <a:noFill/>
        </p:spPr>
        <p:txBody>
          <a:bodyPr wrap="square">
            <a:spAutoFit/>
          </a:bodyPr>
          <a:lstStyle/>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In the first stage, we collected data using web scraping of vacancies on the </a:t>
            </a:r>
            <a:r>
              <a:rPr lang="en-GB" sz="1800" dirty="0" err="1">
                <a:effectLst/>
                <a:ea typeface="Times New Roman" panose="02020603050405020304" pitchFamily="18" charset="0"/>
              </a:rPr>
              <a:t>HeadHunter</a:t>
            </a:r>
            <a:r>
              <a:rPr lang="en-GB" sz="1800" dirty="0">
                <a:effectLst/>
                <a:ea typeface="Times New Roman" panose="02020603050405020304" pitchFamily="18" charset="0"/>
              </a:rPr>
              <a:t> website and parsing the collected data. </a:t>
            </a:r>
            <a:endParaRPr lang="ru-RU" sz="1800" dirty="0">
              <a:effectLst/>
              <a:ea typeface="Times New Roman" panose="02020603050405020304" pitchFamily="18" charset="0"/>
            </a:endParaRP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The data collection (web scraping and data parsing) was performed in Python in </a:t>
            </a:r>
            <a:r>
              <a:rPr lang="en-GB" sz="1800" b="1" dirty="0">
                <a:effectLst/>
                <a:ea typeface="Times New Roman" panose="02020603050405020304" pitchFamily="18" charset="0"/>
              </a:rPr>
              <a:t>July 2020 and July 2023</a:t>
            </a:r>
            <a:r>
              <a:rPr lang="en-GB" sz="1800" dirty="0">
                <a:effectLst/>
                <a:ea typeface="Times New Roman" panose="02020603050405020304" pitchFamily="18" charset="0"/>
              </a:rPr>
              <a:t>. Our sample size comprises </a:t>
            </a:r>
            <a:r>
              <a:rPr lang="en-GB" sz="1800" b="1" dirty="0">
                <a:effectLst/>
                <a:ea typeface="Times New Roman" panose="02020603050405020304" pitchFamily="18" charset="0"/>
              </a:rPr>
              <a:t>2357 vacancies</a:t>
            </a:r>
            <a:r>
              <a:rPr lang="en-GB" b="1" dirty="0">
                <a:ea typeface="Times New Roman" panose="02020603050405020304" pitchFamily="18" charset="0"/>
              </a:rPr>
              <a:t>. </a:t>
            </a:r>
            <a:endParaRPr lang="ru-RU" sz="1800" b="1" dirty="0">
              <a:effectLst/>
              <a:ea typeface="Times New Roman" panose="02020603050405020304" pitchFamily="18" charset="0"/>
            </a:endParaRP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First, the URLs of all vacancies for each position were collected. Next, each URL was parsed for positions: job title, job description, salary, address, and work experience. </a:t>
            </a:r>
            <a:endParaRPr lang="ru-RU" sz="1800" dirty="0">
              <a:effectLst/>
              <a:ea typeface="Times New Roman" panose="02020603050405020304" pitchFamily="18" charset="0"/>
            </a:endParaRP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In the second stage, we processed the data. We tokenised text descriptions of vacancies; we removed stop words and signs from them using the </a:t>
            </a:r>
            <a:r>
              <a:rPr lang="en-GB" sz="1800" dirty="0" err="1">
                <a:effectLst/>
                <a:ea typeface="Times New Roman" panose="02020603050405020304" pitchFamily="18" charset="0"/>
              </a:rPr>
              <a:t>Nltk</a:t>
            </a:r>
            <a:r>
              <a:rPr lang="en-GB" sz="1800" dirty="0">
                <a:effectLst/>
                <a:ea typeface="Times New Roman" panose="02020603050405020304" pitchFamily="18" charset="0"/>
              </a:rPr>
              <a:t> library, which helped eliminate words of little significance. </a:t>
            </a:r>
            <a:endParaRPr lang="ru-RU" sz="1800" dirty="0">
              <a:effectLst/>
              <a:ea typeface="Times New Roman" panose="02020603050405020304" pitchFamily="18" charset="0"/>
            </a:endParaRP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To extract unigrams, bigrams and trigrams from job descriptions, we used the TF-IDF (Term Frequency-Inverse Document Frequency) method, implemented using the </a:t>
            </a:r>
            <a:r>
              <a:rPr lang="en-GB" sz="1800" dirty="0" err="1">
                <a:effectLst/>
                <a:ea typeface="Times New Roman" panose="02020603050405020304" pitchFamily="18" charset="0"/>
              </a:rPr>
              <a:t>TfidfVectorizer</a:t>
            </a:r>
            <a:r>
              <a:rPr lang="en-GB" sz="1800" dirty="0">
                <a:effectLst/>
                <a:ea typeface="Times New Roman" panose="02020603050405020304" pitchFamily="18" charset="0"/>
              </a:rPr>
              <a:t> module of the Scikit-Learn library. </a:t>
            </a:r>
            <a:endParaRPr lang="ru-RU" sz="1800" dirty="0">
              <a:effectLst/>
              <a:ea typeface="Times New Roman" panose="02020603050405020304" pitchFamily="18" charset="0"/>
            </a:endParaRP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For each n-gram, we calculated how many job descriptions they appeared in and arranged the ranking of n-grams for each group. The TF-IDF method allowed the conversion of text into numeric vectors:</a:t>
            </a:r>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384367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background with black text&#10;&#10;Description automatically generated">
            <a:extLst>
              <a:ext uri="{FF2B5EF4-FFF2-40B4-BE49-F238E27FC236}">
                <a16:creationId xmlns:a16="http://schemas.microsoft.com/office/drawing/2014/main" id="{B7F885DA-C024-8CAD-E328-B5083508C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435" y="282217"/>
            <a:ext cx="7333129" cy="6293566"/>
          </a:xfrm>
          <a:prstGeom prst="rect">
            <a:avLst/>
          </a:prstGeom>
        </p:spPr>
      </p:pic>
    </p:spTree>
    <p:extLst>
      <p:ext uri="{BB962C8B-B14F-4D97-AF65-F5344CB8AC3E}">
        <p14:creationId xmlns:p14="http://schemas.microsoft.com/office/powerpoint/2010/main" val="53290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62D9EF-937A-E312-DD58-58753C17ACAB}"/>
              </a:ext>
            </a:extLst>
          </p:cNvPr>
          <p:cNvSpPr txBox="1"/>
          <p:nvPr/>
        </p:nvSpPr>
        <p:spPr>
          <a:xfrm>
            <a:off x="765586" y="1076150"/>
            <a:ext cx="10660828" cy="3981218"/>
          </a:xfrm>
          <a:prstGeom prst="rect">
            <a:avLst/>
          </a:prstGeom>
          <a:noFill/>
        </p:spPr>
        <p:txBody>
          <a:bodyPr wrap="square">
            <a:spAutoFit/>
          </a:bodyPr>
          <a:lstStyle/>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In the third stage, based on the selected n-grams, we graphically determined the structure of competencies. In this case, categorisation occurred using graph construction. </a:t>
            </a: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In the fourth stage, we carried out a statistical analysis of data on vacancies and their visualisation. We analysed the most mentioned competencies in the competency structure and assessed their relationship. </a:t>
            </a: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To assess the connection, we constructed the graph using Gephi software, where the selected competencies were represented as nodes and the connections between them (joint appearance in the same vacancy) as edges. To divide competencies into groups/clusters, we used a measure of network structure - modularity. </a:t>
            </a:r>
          </a:p>
          <a:p>
            <a:pPr marL="285750" indent="-285750" algn="just">
              <a:lnSpc>
                <a:spcPct val="150000"/>
              </a:lnSpc>
              <a:spcAft>
                <a:spcPts val="500"/>
              </a:spcAft>
              <a:buFont typeface="Wingdings" pitchFamily="2" charset="2"/>
              <a:buChar char="Ø"/>
            </a:pPr>
            <a:r>
              <a:rPr lang="en-GB" sz="1800" dirty="0">
                <a:effectLst/>
                <a:ea typeface="Times New Roman" panose="02020603050405020304" pitchFamily="18" charset="0"/>
              </a:rPr>
              <a:t>This graph allowed us to identify relationships between competencies and define clusters with similar competencies. </a:t>
            </a:r>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124198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95B1B7-0583-3128-A7C7-6FD045582E84}"/>
              </a:ext>
            </a:extLst>
          </p:cNvPr>
          <p:cNvSpPr txBox="1"/>
          <p:nvPr/>
        </p:nvSpPr>
        <p:spPr>
          <a:xfrm>
            <a:off x="4916245" y="355002"/>
            <a:ext cx="2538804" cy="584775"/>
          </a:xfrm>
          <a:prstGeom prst="rect">
            <a:avLst/>
          </a:prstGeom>
          <a:noFill/>
        </p:spPr>
        <p:txBody>
          <a:bodyPr wrap="square" rtlCol="0">
            <a:spAutoFit/>
          </a:bodyPr>
          <a:lstStyle/>
          <a:p>
            <a:pPr algn="ctr"/>
            <a:r>
              <a:rPr lang="en-US" sz="3200" b="1" dirty="0">
                <a:solidFill>
                  <a:srgbClr val="C00000"/>
                </a:solidFill>
              </a:rPr>
              <a:t>Results 2020</a:t>
            </a:r>
          </a:p>
        </p:txBody>
      </p:sp>
      <p:pic>
        <p:nvPicPr>
          <p:cNvPr id="3" name="Picture 2">
            <a:extLst>
              <a:ext uri="{FF2B5EF4-FFF2-40B4-BE49-F238E27FC236}">
                <a16:creationId xmlns:a16="http://schemas.microsoft.com/office/drawing/2014/main" id="{F345D7BC-B9D0-EDD0-33E2-F4B2B1FBC3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451" r="4330" b="6696"/>
          <a:stretch/>
        </p:blipFill>
        <p:spPr>
          <a:xfrm>
            <a:off x="711086" y="1830960"/>
            <a:ext cx="5055013" cy="4377819"/>
          </a:xfrm>
          <a:prstGeom prst="rect">
            <a:avLst/>
          </a:prstGeom>
        </p:spPr>
      </p:pic>
      <p:pic>
        <p:nvPicPr>
          <p:cNvPr id="4" name="Picture 3">
            <a:extLst>
              <a:ext uri="{FF2B5EF4-FFF2-40B4-BE49-F238E27FC236}">
                <a16:creationId xmlns:a16="http://schemas.microsoft.com/office/drawing/2014/main" id="{1F97D212-19EB-A166-6736-2C2033777A9B}"/>
              </a:ext>
            </a:extLst>
          </p:cNvPr>
          <p:cNvPicPr>
            <a:picLocks noChangeAspect="1"/>
          </p:cNvPicPr>
          <p:nvPr/>
        </p:nvPicPr>
        <p:blipFill rotWithShape="1">
          <a:blip r:embed="rId3">
            <a:extLst>
              <a:ext uri="{28A0092B-C50C-407E-A947-70E740481C1C}">
                <a14:useLocalDpi xmlns:a14="http://schemas.microsoft.com/office/drawing/2010/main" val="0"/>
              </a:ext>
            </a:extLst>
          </a:blip>
          <a:srcRect t="9461" b="8809"/>
          <a:stretch/>
        </p:blipFill>
        <p:spPr>
          <a:xfrm>
            <a:off x="6297895" y="1830960"/>
            <a:ext cx="4988606" cy="4077148"/>
          </a:xfrm>
          <a:prstGeom prst="rect">
            <a:avLst/>
          </a:prstGeom>
        </p:spPr>
      </p:pic>
      <p:sp>
        <p:nvSpPr>
          <p:cNvPr id="5" name="TextBox 4">
            <a:extLst>
              <a:ext uri="{FF2B5EF4-FFF2-40B4-BE49-F238E27FC236}">
                <a16:creationId xmlns:a16="http://schemas.microsoft.com/office/drawing/2014/main" id="{0110B9FB-1B4B-49A8-7630-49DDEA0BB66A}"/>
              </a:ext>
            </a:extLst>
          </p:cNvPr>
          <p:cNvSpPr txBox="1"/>
          <p:nvPr/>
        </p:nvSpPr>
        <p:spPr>
          <a:xfrm>
            <a:off x="2254267" y="1337280"/>
            <a:ext cx="1968649" cy="461665"/>
          </a:xfrm>
          <a:prstGeom prst="rect">
            <a:avLst/>
          </a:prstGeom>
          <a:noFill/>
        </p:spPr>
        <p:txBody>
          <a:bodyPr wrap="square" rtlCol="0">
            <a:spAutoFit/>
          </a:bodyPr>
          <a:lstStyle/>
          <a:p>
            <a:pPr algn="ctr"/>
            <a:r>
              <a:rPr lang="en-US" sz="2400" b="1" dirty="0"/>
              <a:t>Data Analyst</a:t>
            </a:r>
          </a:p>
        </p:txBody>
      </p:sp>
      <p:sp>
        <p:nvSpPr>
          <p:cNvPr id="6" name="TextBox 5">
            <a:extLst>
              <a:ext uri="{FF2B5EF4-FFF2-40B4-BE49-F238E27FC236}">
                <a16:creationId xmlns:a16="http://schemas.microsoft.com/office/drawing/2014/main" id="{593BB5AC-358C-5C86-8560-5F75C7677A5A}"/>
              </a:ext>
            </a:extLst>
          </p:cNvPr>
          <p:cNvSpPr txBox="1"/>
          <p:nvPr/>
        </p:nvSpPr>
        <p:spPr>
          <a:xfrm>
            <a:off x="7615697" y="1369295"/>
            <a:ext cx="2353001" cy="461665"/>
          </a:xfrm>
          <a:prstGeom prst="rect">
            <a:avLst/>
          </a:prstGeom>
          <a:noFill/>
        </p:spPr>
        <p:txBody>
          <a:bodyPr wrap="square" rtlCol="0">
            <a:spAutoFit/>
          </a:bodyPr>
          <a:lstStyle/>
          <a:p>
            <a:pPr algn="ctr"/>
            <a:r>
              <a:rPr lang="en-US" sz="2400" b="1" dirty="0"/>
              <a:t>Business Analyst</a:t>
            </a:r>
          </a:p>
        </p:txBody>
      </p:sp>
    </p:spTree>
    <p:extLst>
      <p:ext uri="{BB962C8B-B14F-4D97-AF65-F5344CB8AC3E}">
        <p14:creationId xmlns:p14="http://schemas.microsoft.com/office/powerpoint/2010/main" val="98535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9377BE-FEB8-0A8D-EA45-C639FA336DEB}"/>
              </a:ext>
            </a:extLst>
          </p:cNvPr>
          <p:cNvSpPr txBox="1"/>
          <p:nvPr/>
        </p:nvSpPr>
        <p:spPr>
          <a:xfrm>
            <a:off x="4916245" y="355002"/>
            <a:ext cx="2538804" cy="584775"/>
          </a:xfrm>
          <a:prstGeom prst="rect">
            <a:avLst/>
          </a:prstGeom>
          <a:noFill/>
        </p:spPr>
        <p:txBody>
          <a:bodyPr wrap="square" rtlCol="0">
            <a:spAutoFit/>
          </a:bodyPr>
          <a:lstStyle/>
          <a:p>
            <a:pPr algn="ctr"/>
            <a:r>
              <a:rPr lang="en-US" sz="3200" b="1" dirty="0">
                <a:solidFill>
                  <a:srgbClr val="C00000"/>
                </a:solidFill>
              </a:rPr>
              <a:t>Results 202</a:t>
            </a:r>
            <a:r>
              <a:rPr lang="ru-RU" sz="3200" b="1" dirty="0">
                <a:solidFill>
                  <a:srgbClr val="C00000"/>
                </a:solidFill>
              </a:rPr>
              <a:t>3</a:t>
            </a:r>
            <a:endParaRPr lang="en-US" sz="3200" b="1" dirty="0">
              <a:solidFill>
                <a:srgbClr val="C00000"/>
              </a:solidFill>
            </a:endParaRPr>
          </a:p>
        </p:txBody>
      </p:sp>
      <p:pic>
        <p:nvPicPr>
          <p:cNvPr id="3" name="Picture 2" descr="A diagram of a network&#10;&#10;Description automatically generated with medium confidence">
            <a:extLst>
              <a:ext uri="{FF2B5EF4-FFF2-40B4-BE49-F238E27FC236}">
                <a16:creationId xmlns:a16="http://schemas.microsoft.com/office/drawing/2014/main" id="{8409D84E-7DA6-3D6D-4DB3-55F583B613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86" b="6353"/>
          <a:stretch/>
        </p:blipFill>
        <p:spPr>
          <a:xfrm>
            <a:off x="562292" y="1733736"/>
            <a:ext cx="4924108" cy="4247515"/>
          </a:xfrm>
          <a:prstGeom prst="rect">
            <a:avLst/>
          </a:prstGeom>
        </p:spPr>
      </p:pic>
      <p:pic>
        <p:nvPicPr>
          <p:cNvPr id="4" name="Picture 3">
            <a:extLst>
              <a:ext uri="{FF2B5EF4-FFF2-40B4-BE49-F238E27FC236}">
                <a16:creationId xmlns:a16="http://schemas.microsoft.com/office/drawing/2014/main" id="{E734F9E0-503F-0F8A-8808-CDF0C4CC3865}"/>
              </a:ext>
            </a:extLst>
          </p:cNvPr>
          <p:cNvPicPr>
            <a:picLocks noChangeAspect="1"/>
          </p:cNvPicPr>
          <p:nvPr/>
        </p:nvPicPr>
        <p:blipFill rotWithShape="1">
          <a:blip r:embed="rId3">
            <a:extLst>
              <a:ext uri="{28A0092B-C50C-407E-A947-70E740481C1C}">
                <a14:useLocalDpi xmlns:a14="http://schemas.microsoft.com/office/drawing/2010/main" val="0"/>
              </a:ext>
            </a:extLst>
          </a:blip>
          <a:srcRect t="6389" b="4966"/>
          <a:stretch/>
        </p:blipFill>
        <p:spPr>
          <a:xfrm>
            <a:off x="6607331" y="1861074"/>
            <a:ext cx="4441687" cy="3937298"/>
          </a:xfrm>
          <a:prstGeom prst="rect">
            <a:avLst/>
          </a:prstGeom>
        </p:spPr>
      </p:pic>
      <p:sp>
        <p:nvSpPr>
          <p:cNvPr id="5" name="TextBox 4">
            <a:extLst>
              <a:ext uri="{FF2B5EF4-FFF2-40B4-BE49-F238E27FC236}">
                <a16:creationId xmlns:a16="http://schemas.microsoft.com/office/drawing/2014/main" id="{57498441-8677-CE48-C7F7-18D1CCBF02F5}"/>
              </a:ext>
            </a:extLst>
          </p:cNvPr>
          <p:cNvSpPr txBox="1"/>
          <p:nvPr/>
        </p:nvSpPr>
        <p:spPr>
          <a:xfrm>
            <a:off x="2254267" y="1337280"/>
            <a:ext cx="1968649" cy="461665"/>
          </a:xfrm>
          <a:prstGeom prst="rect">
            <a:avLst/>
          </a:prstGeom>
          <a:noFill/>
        </p:spPr>
        <p:txBody>
          <a:bodyPr wrap="square" rtlCol="0">
            <a:spAutoFit/>
          </a:bodyPr>
          <a:lstStyle/>
          <a:p>
            <a:pPr algn="ctr"/>
            <a:r>
              <a:rPr lang="en-US" sz="2400" b="1" dirty="0"/>
              <a:t>Data Analyst</a:t>
            </a:r>
          </a:p>
        </p:txBody>
      </p:sp>
      <p:sp>
        <p:nvSpPr>
          <p:cNvPr id="6" name="TextBox 5">
            <a:extLst>
              <a:ext uri="{FF2B5EF4-FFF2-40B4-BE49-F238E27FC236}">
                <a16:creationId xmlns:a16="http://schemas.microsoft.com/office/drawing/2014/main" id="{6CA6DD46-7325-3BD3-BB9C-BBCA99A665E6}"/>
              </a:ext>
            </a:extLst>
          </p:cNvPr>
          <p:cNvSpPr txBox="1"/>
          <p:nvPr/>
        </p:nvSpPr>
        <p:spPr>
          <a:xfrm>
            <a:off x="7615697" y="1369295"/>
            <a:ext cx="2353001" cy="461665"/>
          </a:xfrm>
          <a:prstGeom prst="rect">
            <a:avLst/>
          </a:prstGeom>
          <a:noFill/>
        </p:spPr>
        <p:txBody>
          <a:bodyPr wrap="square" rtlCol="0">
            <a:spAutoFit/>
          </a:bodyPr>
          <a:lstStyle/>
          <a:p>
            <a:pPr algn="ctr"/>
            <a:r>
              <a:rPr lang="en-US" sz="2400" b="1" dirty="0"/>
              <a:t>Business Analyst</a:t>
            </a:r>
          </a:p>
        </p:txBody>
      </p:sp>
    </p:spTree>
    <p:extLst>
      <p:ext uri="{BB962C8B-B14F-4D97-AF65-F5344CB8AC3E}">
        <p14:creationId xmlns:p14="http://schemas.microsoft.com/office/powerpoint/2010/main" val="323632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3991D8-7982-3B60-6019-CB2DBA7F2E46}"/>
              </a:ext>
            </a:extLst>
          </p:cNvPr>
          <p:cNvSpPr txBox="1"/>
          <p:nvPr/>
        </p:nvSpPr>
        <p:spPr>
          <a:xfrm>
            <a:off x="2057399" y="240233"/>
            <a:ext cx="8077201" cy="461665"/>
          </a:xfrm>
          <a:prstGeom prst="rect">
            <a:avLst/>
          </a:prstGeom>
          <a:noFill/>
        </p:spPr>
        <p:txBody>
          <a:bodyPr wrap="square">
            <a:spAutoFit/>
          </a:bodyPr>
          <a:lstStyle/>
          <a:p>
            <a:r>
              <a:rPr lang="en-GB" sz="2400" b="1" kern="0" dirty="0">
                <a:effectLst/>
                <a:ea typeface="Times New Roman" panose="02020603050405020304" pitchFamily="18" charset="0"/>
              </a:rPr>
              <a:t>Comparison of the DA competences between 2020 and 2023</a:t>
            </a:r>
            <a:r>
              <a:rPr lang="en-GB" sz="2400" dirty="0">
                <a:effectLst/>
              </a:rPr>
              <a:t> </a:t>
            </a:r>
            <a:endParaRPr lang="en-US" sz="2400" dirty="0"/>
          </a:p>
        </p:txBody>
      </p:sp>
      <p:pic>
        <p:nvPicPr>
          <p:cNvPr id="7" name="Picture 6" descr="A table of numbers and a number of words&#10;&#10;Description automatically generated with medium confidence">
            <a:extLst>
              <a:ext uri="{FF2B5EF4-FFF2-40B4-BE49-F238E27FC236}">
                <a16:creationId xmlns:a16="http://schemas.microsoft.com/office/drawing/2014/main" id="{8659C9D3-8476-D695-4492-DDA590AF2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828" y="772448"/>
            <a:ext cx="9262334" cy="5811368"/>
          </a:xfrm>
          <a:prstGeom prst="rect">
            <a:avLst/>
          </a:prstGeom>
        </p:spPr>
      </p:pic>
    </p:spTree>
    <p:extLst>
      <p:ext uri="{BB962C8B-B14F-4D97-AF65-F5344CB8AC3E}">
        <p14:creationId xmlns:p14="http://schemas.microsoft.com/office/powerpoint/2010/main" val="281928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of numbers and percentages&#10;&#10;Description automatically generated">
            <a:extLst>
              <a:ext uri="{FF2B5EF4-FFF2-40B4-BE49-F238E27FC236}">
                <a16:creationId xmlns:a16="http://schemas.microsoft.com/office/drawing/2014/main" id="{7F326056-9C9B-0B77-8B27-9373B923A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672" y="336910"/>
            <a:ext cx="9218656" cy="6184180"/>
          </a:xfrm>
          <a:prstGeom prst="rect">
            <a:avLst/>
          </a:prstGeom>
        </p:spPr>
      </p:pic>
    </p:spTree>
    <p:extLst>
      <p:ext uri="{BB962C8B-B14F-4D97-AF65-F5344CB8AC3E}">
        <p14:creationId xmlns:p14="http://schemas.microsoft.com/office/powerpoint/2010/main" val="257269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with numbers and a number of people&#10;&#10;Description automatically generated">
            <a:extLst>
              <a:ext uri="{FF2B5EF4-FFF2-40B4-BE49-F238E27FC236}">
                <a16:creationId xmlns:a16="http://schemas.microsoft.com/office/drawing/2014/main" id="{F0ED5B35-C360-16E4-72B3-4700BFDFB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68" y="1506070"/>
            <a:ext cx="10512263" cy="3431689"/>
          </a:xfrm>
          <a:prstGeom prst="rect">
            <a:avLst/>
          </a:prstGeom>
        </p:spPr>
      </p:pic>
    </p:spTree>
    <p:extLst>
      <p:ext uri="{BB962C8B-B14F-4D97-AF65-F5344CB8AC3E}">
        <p14:creationId xmlns:p14="http://schemas.microsoft.com/office/powerpoint/2010/main" val="182595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FBC98D-B4CD-014D-C11D-1969B528DF0E}"/>
              </a:ext>
            </a:extLst>
          </p:cNvPr>
          <p:cNvSpPr txBox="1"/>
          <p:nvPr/>
        </p:nvSpPr>
        <p:spPr>
          <a:xfrm>
            <a:off x="1723497" y="217382"/>
            <a:ext cx="8788998" cy="461665"/>
          </a:xfrm>
          <a:prstGeom prst="rect">
            <a:avLst/>
          </a:prstGeom>
          <a:noFill/>
        </p:spPr>
        <p:txBody>
          <a:bodyPr wrap="square">
            <a:spAutoFit/>
          </a:bodyPr>
          <a:lstStyle/>
          <a:p>
            <a:pPr algn="ctr"/>
            <a:r>
              <a:rPr lang="en-GB" sz="2400" b="1" kern="0" dirty="0">
                <a:effectLst/>
                <a:ea typeface="Times New Roman" panose="02020603050405020304" pitchFamily="18" charset="0"/>
              </a:rPr>
              <a:t>Comparison of the BA competences between 2020 and 2023</a:t>
            </a:r>
            <a:r>
              <a:rPr lang="en-GB" sz="2400" dirty="0">
                <a:effectLst/>
              </a:rPr>
              <a:t> </a:t>
            </a:r>
            <a:endParaRPr lang="en-US" sz="2400" dirty="0"/>
          </a:p>
        </p:txBody>
      </p:sp>
      <p:pic>
        <p:nvPicPr>
          <p:cNvPr id="5" name="Picture 4" descr="A table of numbers and a number of people&#10;&#10;Description automatically generated with medium confidence">
            <a:extLst>
              <a:ext uri="{FF2B5EF4-FFF2-40B4-BE49-F238E27FC236}">
                <a16:creationId xmlns:a16="http://schemas.microsoft.com/office/drawing/2014/main" id="{3B421C72-0851-22FF-86F3-33BF3DF95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540" y="726746"/>
            <a:ext cx="9676919" cy="5867234"/>
          </a:xfrm>
          <a:prstGeom prst="rect">
            <a:avLst/>
          </a:prstGeom>
        </p:spPr>
      </p:pic>
    </p:spTree>
    <p:extLst>
      <p:ext uri="{BB962C8B-B14F-4D97-AF65-F5344CB8AC3E}">
        <p14:creationId xmlns:p14="http://schemas.microsoft.com/office/powerpoint/2010/main" val="369085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with numbers and text&#10;&#10;Description automatically generated">
            <a:extLst>
              <a:ext uri="{FF2B5EF4-FFF2-40B4-BE49-F238E27FC236}">
                <a16:creationId xmlns:a16="http://schemas.microsoft.com/office/drawing/2014/main" id="{D3C2ACE2-B73F-2994-4246-CDCAA5644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21" y="962384"/>
            <a:ext cx="10682357" cy="4265833"/>
          </a:xfrm>
          <a:prstGeom prst="rect">
            <a:avLst/>
          </a:prstGeom>
        </p:spPr>
      </p:pic>
    </p:spTree>
    <p:extLst>
      <p:ext uri="{BB962C8B-B14F-4D97-AF65-F5344CB8AC3E}">
        <p14:creationId xmlns:p14="http://schemas.microsoft.com/office/powerpoint/2010/main" val="417458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A6D428-EBDE-D700-EA34-BD3D5D4CAA34}"/>
              </a:ext>
            </a:extLst>
          </p:cNvPr>
          <p:cNvSpPr txBox="1"/>
          <p:nvPr/>
        </p:nvSpPr>
        <p:spPr>
          <a:xfrm>
            <a:off x="3134766" y="231811"/>
            <a:ext cx="5966460" cy="584775"/>
          </a:xfrm>
          <a:prstGeom prst="rect">
            <a:avLst/>
          </a:prstGeom>
          <a:noFill/>
        </p:spPr>
        <p:txBody>
          <a:bodyPr wrap="square" rtlCol="0">
            <a:spAutoFit/>
          </a:bodyPr>
          <a:lstStyle/>
          <a:p>
            <a:pPr algn="ctr"/>
            <a:r>
              <a:rPr lang="en-US" sz="3200" b="1" dirty="0">
                <a:solidFill>
                  <a:srgbClr val="C00000"/>
                </a:solidFill>
              </a:rPr>
              <a:t>Research background</a:t>
            </a:r>
          </a:p>
        </p:txBody>
      </p:sp>
      <p:sp>
        <p:nvSpPr>
          <p:cNvPr id="2" name="TextBox 1">
            <a:extLst>
              <a:ext uri="{FF2B5EF4-FFF2-40B4-BE49-F238E27FC236}">
                <a16:creationId xmlns:a16="http://schemas.microsoft.com/office/drawing/2014/main" id="{00A9911A-498E-39CA-0BC4-38E950920C0C}"/>
              </a:ext>
            </a:extLst>
          </p:cNvPr>
          <p:cNvSpPr txBox="1"/>
          <p:nvPr/>
        </p:nvSpPr>
        <p:spPr>
          <a:xfrm>
            <a:off x="322728" y="897200"/>
            <a:ext cx="11489167" cy="1754326"/>
          </a:xfrm>
          <a:prstGeom prst="rect">
            <a:avLst/>
          </a:prstGeom>
          <a:noFill/>
        </p:spPr>
        <p:txBody>
          <a:bodyPr wrap="square" rtlCol="0">
            <a:spAutoFit/>
          </a:bodyPr>
          <a:lstStyle/>
          <a:p>
            <a:r>
              <a:rPr lang="en-GB" b="1" dirty="0"/>
              <a:t>Part of the continuous project studying the skills structure of the data analyst profession in Russia. </a:t>
            </a:r>
          </a:p>
          <a:p>
            <a:endParaRPr lang="en-GB" dirty="0"/>
          </a:p>
          <a:p>
            <a:pPr marL="285750" indent="-285750" algn="just">
              <a:buFont typeface="Wingdings" pitchFamily="2" charset="2"/>
              <a:buChar char="Ø"/>
            </a:pPr>
            <a:r>
              <a:rPr lang="en-GB" dirty="0" err="1">
                <a:effectLst/>
              </a:rPr>
              <a:t>Skhvediani</a:t>
            </a:r>
            <a:r>
              <a:rPr lang="en-GB" dirty="0">
                <a:effectLst/>
              </a:rPr>
              <a:t>, A., Sosnovskikh, S., </a:t>
            </a:r>
            <a:r>
              <a:rPr lang="en-GB" dirty="0" err="1">
                <a:effectLst/>
              </a:rPr>
              <a:t>Rudskaia</a:t>
            </a:r>
            <a:r>
              <a:rPr lang="en-GB" dirty="0">
                <a:effectLst/>
              </a:rPr>
              <a:t>, I., &amp; </a:t>
            </a:r>
            <a:r>
              <a:rPr lang="en-GB" dirty="0" err="1">
                <a:effectLst/>
              </a:rPr>
              <a:t>Kudryavtseva</a:t>
            </a:r>
            <a:r>
              <a:rPr lang="en-GB" dirty="0">
                <a:effectLst/>
              </a:rPr>
              <a:t>, T. (2022). Identification and comparative analysis of the skills structure of the data analyst profession in Russia. </a:t>
            </a:r>
            <a:r>
              <a:rPr lang="en-GB" i="1" dirty="0">
                <a:effectLst/>
              </a:rPr>
              <a:t>Journal of Education for Business</a:t>
            </a:r>
            <a:r>
              <a:rPr lang="en-GB" dirty="0">
                <a:effectLst/>
              </a:rPr>
              <a:t>, </a:t>
            </a:r>
            <a:r>
              <a:rPr lang="en-GB" i="1" dirty="0">
                <a:effectLst/>
              </a:rPr>
              <a:t>97</a:t>
            </a:r>
            <a:r>
              <a:rPr lang="en-GB" dirty="0">
                <a:effectLst/>
              </a:rPr>
              <a:t>(5), 295–304. </a:t>
            </a:r>
            <a:r>
              <a:rPr lang="en-GB" dirty="0">
                <a:effectLst/>
                <a:hlinkClick r:id="rId2"/>
              </a:rPr>
              <a:t>https://doi.org/10.1080/08832323.2021.1937018</a:t>
            </a:r>
            <a:endParaRPr lang="en-GB" dirty="0">
              <a:effectLst/>
            </a:endParaRPr>
          </a:p>
          <a:p>
            <a:r>
              <a:rPr lang="en-GB" dirty="0"/>
              <a:t> </a:t>
            </a:r>
            <a:endParaRPr lang="en-US" dirty="0"/>
          </a:p>
        </p:txBody>
      </p:sp>
      <p:pic>
        <p:nvPicPr>
          <p:cNvPr id="5" name="Picture 4" descr="A screenshot of a computer&#10;&#10;Description automatically generated">
            <a:extLst>
              <a:ext uri="{FF2B5EF4-FFF2-40B4-BE49-F238E27FC236}">
                <a16:creationId xmlns:a16="http://schemas.microsoft.com/office/drawing/2014/main" id="{DE43F9A5-0D61-DE4F-D10F-8BB3759E1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60" y="2426995"/>
            <a:ext cx="7089880" cy="4075718"/>
          </a:xfrm>
          <a:prstGeom prst="rect">
            <a:avLst/>
          </a:prstGeom>
        </p:spPr>
      </p:pic>
    </p:spTree>
    <p:extLst>
      <p:ext uri="{BB962C8B-B14F-4D97-AF65-F5344CB8AC3E}">
        <p14:creationId xmlns:p14="http://schemas.microsoft.com/office/powerpoint/2010/main" val="124589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7F1E5B-9162-0DB7-EB20-E14FD0BFB3ED}"/>
              </a:ext>
            </a:extLst>
          </p:cNvPr>
          <p:cNvSpPr txBox="1"/>
          <p:nvPr/>
        </p:nvSpPr>
        <p:spPr>
          <a:xfrm>
            <a:off x="528917" y="591671"/>
            <a:ext cx="11134165" cy="5188600"/>
          </a:xfrm>
          <a:prstGeom prst="rect">
            <a:avLst/>
          </a:prstGeom>
          <a:noFill/>
        </p:spPr>
        <p:txBody>
          <a:bodyPr wrap="square" rtlCol="0">
            <a:spAutoFit/>
          </a:bodyPr>
          <a:lstStyle/>
          <a:p>
            <a:pPr algn="ctr">
              <a:spcAft>
                <a:spcPts val="500"/>
              </a:spcAft>
            </a:pPr>
            <a:r>
              <a:rPr lang="en-US" sz="3200" b="1" dirty="0">
                <a:solidFill>
                  <a:srgbClr val="C00000"/>
                </a:solidFill>
              </a:rPr>
              <a:t>Conclusions</a:t>
            </a:r>
          </a:p>
          <a:p>
            <a:pPr marL="285750" indent="-285750" algn="just">
              <a:spcAft>
                <a:spcPts val="500"/>
              </a:spcAft>
              <a:buFont typeface="Wingdings" pitchFamily="2" charset="2"/>
              <a:buChar char="v"/>
            </a:pPr>
            <a:r>
              <a:rPr lang="en-GB" sz="1800" kern="0" dirty="0">
                <a:effectLst/>
                <a:ea typeface="Times New Roman" panose="02020603050405020304" pitchFamily="18" charset="0"/>
              </a:rPr>
              <a:t>This study meticulously delineates the distinct differences between these two professions. </a:t>
            </a:r>
          </a:p>
          <a:p>
            <a:pPr marL="285750" indent="-285750" algn="just">
              <a:spcAft>
                <a:spcPts val="500"/>
              </a:spcAft>
              <a:buFont typeface="Wingdings" pitchFamily="2" charset="2"/>
              <a:buChar char="v"/>
            </a:pPr>
            <a:r>
              <a:rPr lang="en-GB" sz="1800" kern="0" dirty="0">
                <a:effectLst/>
                <a:ea typeface="Times New Roman" panose="02020603050405020304" pitchFamily="18" charset="0"/>
              </a:rPr>
              <a:t>This suggests a shift towards recognising the importance of diverse skill sets within the data science field in Russia. </a:t>
            </a:r>
            <a:endParaRPr lang="en-US" dirty="0"/>
          </a:p>
          <a:p>
            <a:pPr marL="285750" indent="-285750" algn="just">
              <a:spcAft>
                <a:spcPts val="500"/>
              </a:spcAft>
              <a:buFont typeface="Wingdings" pitchFamily="2" charset="2"/>
              <a:buChar char="v"/>
            </a:pPr>
            <a:r>
              <a:rPr lang="en-GB" kern="0" dirty="0">
                <a:ea typeface="Times New Roman" panose="02020603050405020304" pitchFamily="18" charset="0"/>
              </a:rPr>
              <a:t>T</a:t>
            </a:r>
            <a:r>
              <a:rPr lang="en-GB" sz="1800" kern="0" dirty="0">
                <a:effectLst/>
                <a:ea typeface="Times New Roman" panose="02020603050405020304" pitchFamily="18" charset="0"/>
              </a:rPr>
              <a:t>he observed transformation in the skills framework and requisite competencies presents a fascinating dynamic in studies years: </a:t>
            </a:r>
            <a:r>
              <a:rPr lang="en-GB" sz="1800" b="1" kern="0" dirty="0">
                <a:effectLst/>
                <a:ea typeface="Times New Roman" panose="02020603050405020304" pitchFamily="18" charset="0"/>
              </a:rPr>
              <a:t>DAs are increasingly expected to exhibit soft skills, including management, communication, and teamwork capabilities, whereas BAs are more frequently required to possess hard skills, such as proficiency in data analysis, analytics, and specific language skills (coding). </a:t>
            </a:r>
          </a:p>
          <a:p>
            <a:pPr>
              <a:spcAft>
                <a:spcPts val="500"/>
              </a:spcAft>
            </a:pPr>
            <a:endParaRPr lang="en-GB" kern="0" dirty="0"/>
          </a:p>
          <a:p>
            <a:pPr marL="285750" indent="-285750">
              <a:spcAft>
                <a:spcPts val="500"/>
              </a:spcAft>
              <a:buFont typeface="Wingdings" pitchFamily="2" charset="2"/>
              <a:buChar char="v"/>
            </a:pPr>
            <a:r>
              <a:rPr lang="en-GB" sz="1800" dirty="0">
                <a:effectLst/>
                <a:ea typeface="Calibri" panose="020F0502020204030204" pitchFamily="34" charset="0"/>
              </a:rPr>
              <a:t>Comparing our results to  similar research about the skills structures in the USA (Halwani et al., 2022; </a:t>
            </a:r>
            <a:r>
              <a:rPr lang="en-GB" sz="1800" dirty="0" err="1">
                <a:effectLst/>
                <a:ea typeface="Calibri" panose="020F0502020204030204" pitchFamily="34" charset="0"/>
              </a:rPr>
              <a:t>Fareri</a:t>
            </a:r>
            <a:r>
              <a:rPr lang="en-GB" sz="1800" dirty="0">
                <a:effectLst/>
                <a:ea typeface="Calibri" panose="020F0502020204030204" pitchFamily="34" charset="0"/>
              </a:rPr>
              <a:t> et al., 2020; Sousa &amp; Rocha, 2019; Verma et al., 2019), we see that in both countries, most frequently mentioned skill categories coincide: </a:t>
            </a:r>
            <a:r>
              <a:rPr lang="en-GB" sz="1800" b="1" dirty="0">
                <a:effectLst/>
                <a:ea typeface="Calibri" panose="020F0502020204030204" pitchFamily="34" charset="0"/>
              </a:rPr>
              <a:t>statistical packages, structured data management, and decision making</a:t>
            </a:r>
            <a:r>
              <a:rPr lang="en-GB" sz="1800" dirty="0">
                <a:effectLst/>
                <a:ea typeface="Calibri" panose="020F0502020204030204" pitchFamily="34" charset="0"/>
              </a:rPr>
              <a:t>. However, they occupy different places in the ranked list. </a:t>
            </a:r>
          </a:p>
          <a:p>
            <a:pPr marL="285750" indent="-285750">
              <a:spcAft>
                <a:spcPts val="500"/>
              </a:spcAft>
              <a:buFont typeface="Wingdings" pitchFamily="2" charset="2"/>
              <a:buChar char="v"/>
            </a:pPr>
            <a:r>
              <a:rPr lang="en-GB" sz="1800" dirty="0">
                <a:effectLst/>
                <a:ea typeface="Calibri" panose="020F0502020204030204" pitchFamily="34" charset="0"/>
              </a:rPr>
              <a:t>In the US, </a:t>
            </a:r>
            <a:r>
              <a:rPr lang="en-GB" sz="1800" b="1" dirty="0">
                <a:effectLst/>
                <a:ea typeface="Calibri" panose="020F0502020204030204" pitchFamily="34" charset="0"/>
              </a:rPr>
              <a:t>the emphasis is given to soft skills represented by the decision making and organisation categories</a:t>
            </a:r>
            <a:r>
              <a:rPr lang="en-GB" sz="1800" dirty="0">
                <a:effectLst/>
                <a:ea typeface="Calibri" panose="020F0502020204030204" pitchFamily="34" charset="0"/>
              </a:rPr>
              <a:t>, while in Russia they are ranked lower, respectively. </a:t>
            </a:r>
          </a:p>
          <a:p>
            <a:pPr marL="285750" indent="-285750">
              <a:spcAft>
                <a:spcPts val="500"/>
              </a:spcAft>
              <a:buFont typeface="Wingdings" pitchFamily="2" charset="2"/>
              <a:buChar char="v"/>
            </a:pPr>
            <a:r>
              <a:rPr lang="en-GB" sz="1800" dirty="0">
                <a:effectLst/>
                <a:ea typeface="Calibri" panose="020F0502020204030204" pitchFamily="34" charset="0"/>
              </a:rPr>
              <a:t>On the other hand, </a:t>
            </a:r>
            <a:r>
              <a:rPr lang="en-GB" sz="1800" b="1" dirty="0">
                <a:effectLst/>
                <a:ea typeface="Calibri" panose="020F0502020204030204" pitchFamily="34" charset="0"/>
              </a:rPr>
              <a:t>programming skills are quite important in Russia</a:t>
            </a:r>
            <a:r>
              <a:rPr lang="en-GB" sz="1800" dirty="0">
                <a:effectLst/>
                <a:ea typeface="Calibri" panose="020F0502020204030204" pitchFamily="34" charset="0"/>
              </a:rPr>
              <a:t>, while in the USA, they are not included in the top most frequently cited skills in relevant vacancies. </a:t>
            </a:r>
            <a:endParaRPr lang="en-GB" kern="0" dirty="0"/>
          </a:p>
        </p:txBody>
      </p:sp>
    </p:spTree>
    <p:extLst>
      <p:ext uri="{BB962C8B-B14F-4D97-AF65-F5344CB8AC3E}">
        <p14:creationId xmlns:p14="http://schemas.microsoft.com/office/powerpoint/2010/main" val="341391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298B9E-3C93-4D70-D529-BC425D6720DF}"/>
              </a:ext>
            </a:extLst>
          </p:cNvPr>
          <p:cNvSpPr txBox="1"/>
          <p:nvPr/>
        </p:nvSpPr>
        <p:spPr>
          <a:xfrm>
            <a:off x="2810265" y="3075057"/>
            <a:ext cx="6996343" cy="707886"/>
          </a:xfrm>
          <a:prstGeom prst="rect">
            <a:avLst/>
          </a:prstGeom>
          <a:noFill/>
        </p:spPr>
        <p:txBody>
          <a:bodyPr wrap="square" rtlCol="0">
            <a:spAutoFit/>
          </a:bodyPr>
          <a:lstStyle/>
          <a:p>
            <a:pPr algn="ctr"/>
            <a:r>
              <a:rPr lang="en-GB" sz="4000" b="1" dirty="0">
                <a:solidFill>
                  <a:srgbClr val="C00000"/>
                </a:solidFill>
              </a:rPr>
              <a:t>Thank you for your attention! </a:t>
            </a:r>
          </a:p>
        </p:txBody>
      </p:sp>
      <p:pic>
        <p:nvPicPr>
          <p:cNvPr id="2" name="Picture 1" descr="A logo of a university&#10;&#10;Description automatically generated">
            <a:extLst>
              <a:ext uri="{FF2B5EF4-FFF2-40B4-BE49-F238E27FC236}">
                <a16:creationId xmlns:a16="http://schemas.microsoft.com/office/drawing/2014/main" id="{2EA984C5-A6DA-B3E5-449D-43FA301FD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0" y="233501"/>
            <a:ext cx="4273212" cy="2403682"/>
          </a:xfrm>
          <a:prstGeom prst="rect">
            <a:avLst/>
          </a:prstGeom>
        </p:spPr>
      </p:pic>
      <p:sp>
        <p:nvSpPr>
          <p:cNvPr id="3" name="TextBox 2">
            <a:extLst>
              <a:ext uri="{FF2B5EF4-FFF2-40B4-BE49-F238E27FC236}">
                <a16:creationId xmlns:a16="http://schemas.microsoft.com/office/drawing/2014/main" id="{61F8BDFC-B508-3D4A-85EF-19526A3F7944}"/>
              </a:ext>
            </a:extLst>
          </p:cNvPr>
          <p:cNvSpPr txBox="1"/>
          <p:nvPr/>
        </p:nvSpPr>
        <p:spPr>
          <a:xfrm>
            <a:off x="7459669" y="5223361"/>
            <a:ext cx="4496614" cy="1015663"/>
          </a:xfrm>
          <a:prstGeom prst="rect">
            <a:avLst/>
          </a:prstGeom>
          <a:noFill/>
        </p:spPr>
        <p:txBody>
          <a:bodyPr wrap="square">
            <a:spAutoFit/>
          </a:bodyPr>
          <a:lstStyle/>
          <a:p>
            <a:pPr algn="r"/>
            <a:r>
              <a:rPr lang="en-US" sz="2400" b="1" dirty="0"/>
              <a:t>Sergey Sosnovskikh, PhD</a:t>
            </a:r>
          </a:p>
          <a:p>
            <a:pPr algn="r"/>
            <a:r>
              <a:rPr lang="en-US" dirty="0"/>
              <a:t>Manchester Metropolitan University (UK)</a:t>
            </a:r>
          </a:p>
          <a:p>
            <a:pPr algn="r"/>
            <a:r>
              <a:rPr lang="en-US" dirty="0">
                <a:hlinkClick r:id="rId3"/>
              </a:rPr>
              <a:t>s.sosnovskikh@mmu.ac.uk</a:t>
            </a:r>
            <a:r>
              <a:rPr lang="en-US" dirty="0"/>
              <a:t> </a:t>
            </a:r>
          </a:p>
        </p:txBody>
      </p:sp>
      <p:pic>
        <p:nvPicPr>
          <p:cNvPr id="1026" name="Picture 2" descr="Data Analyst and Scientist in Singapore: Key Roles and Skills - Singapore  Computer Society">
            <a:extLst>
              <a:ext uri="{FF2B5EF4-FFF2-40B4-BE49-F238E27FC236}">
                <a16:creationId xmlns:a16="http://schemas.microsoft.com/office/drawing/2014/main" id="{3B35B2E9-9656-4A6F-A16D-5C431CEFF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061" y="233502"/>
            <a:ext cx="4056752" cy="2704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the Role of an IT Business Analyst &amp; How to Become One">
            <a:extLst>
              <a:ext uri="{FF2B5EF4-FFF2-40B4-BE49-F238E27FC236}">
                <a16:creationId xmlns:a16="http://schemas.microsoft.com/office/drawing/2014/main" id="{832934E0-EAC2-9B79-F076-9F2EDAE7F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17" y="4097750"/>
            <a:ext cx="4628640" cy="260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6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F257C3-0360-262A-10E5-B45BFAB9D17B}"/>
              </a:ext>
            </a:extLst>
          </p:cNvPr>
          <p:cNvSpPr txBox="1"/>
          <p:nvPr/>
        </p:nvSpPr>
        <p:spPr>
          <a:xfrm>
            <a:off x="4735157" y="448660"/>
            <a:ext cx="2721685" cy="584775"/>
          </a:xfrm>
          <a:prstGeom prst="rect">
            <a:avLst/>
          </a:prstGeom>
          <a:noFill/>
        </p:spPr>
        <p:txBody>
          <a:bodyPr wrap="square" rtlCol="0">
            <a:spAutoFit/>
          </a:bodyPr>
          <a:lstStyle/>
          <a:p>
            <a:pPr algn="ctr"/>
            <a:r>
              <a:rPr lang="en-US" sz="3200" b="1" dirty="0">
                <a:solidFill>
                  <a:srgbClr val="C00000"/>
                </a:solidFill>
              </a:rPr>
              <a:t>Introduction</a:t>
            </a:r>
            <a:r>
              <a:rPr lang="en-US" dirty="0">
                <a:solidFill>
                  <a:srgbClr val="C00000"/>
                </a:solidFill>
              </a:rPr>
              <a:t> </a:t>
            </a:r>
          </a:p>
        </p:txBody>
      </p:sp>
      <p:sp>
        <p:nvSpPr>
          <p:cNvPr id="3" name="TextBox 2">
            <a:extLst>
              <a:ext uri="{FF2B5EF4-FFF2-40B4-BE49-F238E27FC236}">
                <a16:creationId xmlns:a16="http://schemas.microsoft.com/office/drawing/2014/main" id="{100DA6D6-E83C-CF4A-F661-268FEBE22BB5}"/>
              </a:ext>
            </a:extLst>
          </p:cNvPr>
          <p:cNvSpPr txBox="1"/>
          <p:nvPr/>
        </p:nvSpPr>
        <p:spPr>
          <a:xfrm>
            <a:off x="459473" y="1312412"/>
            <a:ext cx="11317045" cy="4247317"/>
          </a:xfrm>
          <a:prstGeom prst="rect">
            <a:avLst/>
          </a:prstGeom>
          <a:noFill/>
        </p:spPr>
        <p:txBody>
          <a:bodyPr wrap="square" rtlCol="0">
            <a:spAutoFit/>
          </a:bodyPr>
          <a:lstStyle/>
          <a:p>
            <a:pPr marL="285750" indent="-285750" algn="just">
              <a:buFont typeface="Wingdings" pitchFamily="2" charset="2"/>
              <a:buChar char="Ø"/>
            </a:pPr>
            <a:r>
              <a:rPr lang="en-GB" sz="1800" kern="0" dirty="0">
                <a:effectLst/>
                <a:ea typeface="Times New Roman" panose="02020603050405020304" pitchFamily="18" charset="0"/>
              </a:rPr>
              <a:t>Businesses have acknowledged the strategic benefits and potential value derivable from integrating big data capabilities into their structural framework (Wang et al., 2015).</a:t>
            </a:r>
          </a:p>
          <a:p>
            <a:pPr marL="285750" indent="-285750" algn="just">
              <a:buFont typeface="Wingdings" pitchFamily="2" charset="2"/>
              <a:buChar char="Ø"/>
            </a:pPr>
            <a:endParaRPr lang="en-GB" kern="0" dirty="0"/>
          </a:p>
          <a:p>
            <a:pPr marL="285750" indent="-285750" algn="just">
              <a:buFont typeface="Wingdings" pitchFamily="2" charset="2"/>
              <a:buChar char="Ø"/>
            </a:pPr>
            <a:r>
              <a:rPr lang="en-GB" sz="1800" kern="0" dirty="0">
                <a:effectLst/>
                <a:ea typeface="Times New Roman" panose="02020603050405020304" pitchFamily="18" charset="0"/>
              </a:rPr>
              <a:t>Viewing data as a quintessential business asset, these entities have concentrated on procuring the tools and developing the competencies essential for big data analytics (BDA) (Abbasi et al., 2016; Halwani et al., 2022).</a:t>
            </a:r>
          </a:p>
          <a:p>
            <a:pPr marL="285750" indent="-285750" algn="just">
              <a:buFont typeface="Wingdings" pitchFamily="2" charset="2"/>
              <a:buChar char="Ø"/>
            </a:pPr>
            <a:endParaRPr lang="en-GB" kern="0" dirty="0"/>
          </a:p>
          <a:p>
            <a:pPr marL="285750" indent="-285750" algn="just">
              <a:buFont typeface="Wingdings" pitchFamily="2" charset="2"/>
              <a:buChar char="Ø"/>
            </a:pPr>
            <a:r>
              <a:rPr lang="en-GB" sz="1800" kern="0" dirty="0">
                <a:effectLst/>
                <a:ea typeface="Times New Roman" panose="02020603050405020304" pitchFamily="18" charset="0"/>
              </a:rPr>
              <a:t>BDA intersects with many disciplines: information science, engineering, computer science, mathematics, social sciences, systems science, psychology, management, business, and economics (</a:t>
            </a:r>
            <a:r>
              <a:rPr lang="en-GB" sz="1800" kern="0" dirty="0" err="1">
                <a:effectLst/>
                <a:ea typeface="Times New Roman" panose="02020603050405020304" pitchFamily="18" charset="0"/>
              </a:rPr>
              <a:t>Jin</a:t>
            </a:r>
            <a:r>
              <a:rPr lang="en-GB" sz="1800" kern="0" dirty="0">
                <a:effectLst/>
                <a:ea typeface="Times New Roman" panose="02020603050405020304" pitchFamily="18" charset="0"/>
              </a:rPr>
              <a:t> et al., 2015). </a:t>
            </a:r>
          </a:p>
          <a:p>
            <a:pPr marL="285750" indent="-285750" algn="just">
              <a:buFont typeface="Wingdings" pitchFamily="2" charset="2"/>
              <a:buChar char="Ø"/>
            </a:pPr>
            <a:endParaRPr lang="en-GB" kern="0" dirty="0"/>
          </a:p>
          <a:p>
            <a:pPr marL="285750" indent="-285750" algn="just">
              <a:buFont typeface="Wingdings" pitchFamily="2" charset="2"/>
              <a:buChar char="Ø"/>
            </a:pPr>
            <a:r>
              <a:rPr lang="en-GB" sz="1800" kern="0" dirty="0">
                <a:effectLst/>
                <a:ea typeface="Times New Roman" panose="02020603050405020304" pitchFamily="18" charset="0"/>
              </a:rPr>
              <a:t>This field leverages methodologies from diverse areas, including probability theory, machine learning, statistical learning, computer programming, data engineering, pattern recognition, data visualisation, data warehousing, and high-performance computing (</a:t>
            </a:r>
            <a:r>
              <a:rPr lang="en-GB" sz="1800" kern="0" dirty="0" err="1">
                <a:effectLst/>
                <a:ea typeface="Times New Roman" panose="02020603050405020304" pitchFamily="18" charset="0"/>
              </a:rPr>
              <a:t>Jin</a:t>
            </a:r>
            <a:r>
              <a:rPr lang="en-GB" sz="1800" kern="0" dirty="0">
                <a:effectLst/>
                <a:ea typeface="Times New Roman" panose="02020603050405020304" pitchFamily="18" charset="0"/>
              </a:rPr>
              <a:t> et al., 2015). </a:t>
            </a:r>
          </a:p>
          <a:p>
            <a:pPr marL="285750" indent="-285750" algn="just">
              <a:buFont typeface="Wingdings" pitchFamily="2" charset="2"/>
              <a:buChar char="Ø"/>
            </a:pPr>
            <a:endParaRPr lang="en-GB" kern="0" dirty="0">
              <a:ea typeface="Times New Roman" panose="02020603050405020304" pitchFamily="18" charset="0"/>
            </a:endParaRPr>
          </a:p>
          <a:p>
            <a:pPr marL="285750" indent="-285750" algn="just">
              <a:buFont typeface="Wingdings" pitchFamily="2" charset="2"/>
              <a:buChar char="Ø"/>
            </a:pPr>
            <a:r>
              <a:rPr lang="en-GB" sz="1800" kern="0" dirty="0">
                <a:effectLst/>
                <a:ea typeface="Times New Roman" panose="02020603050405020304" pitchFamily="18" charset="0"/>
              </a:rPr>
              <a:t>Additionally, it encompasses a broad spectrum of contemporary technological hardware, software applications, and services.</a:t>
            </a:r>
            <a:endParaRPr lang="en-US" dirty="0"/>
          </a:p>
        </p:txBody>
      </p:sp>
    </p:spTree>
    <p:extLst>
      <p:ext uri="{BB962C8B-B14F-4D97-AF65-F5344CB8AC3E}">
        <p14:creationId xmlns:p14="http://schemas.microsoft.com/office/powerpoint/2010/main" val="98920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822A74-0CFA-B265-D8E6-026D60F4F6FF}"/>
              </a:ext>
            </a:extLst>
          </p:cNvPr>
          <p:cNvSpPr txBox="1"/>
          <p:nvPr/>
        </p:nvSpPr>
        <p:spPr>
          <a:xfrm>
            <a:off x="432580" y="484094"/>
            <a:ext cx="11370832" cy="5232202"/>
          </a:xfrm>
          <a:prstGeom prst="rect">
            <a:avLst/>
          </a:prstGeom>
          <a:noFill/>
        </p:spPr>
        <p:txBody>
          <a:bodyPr wrap="square" rtlCol="0">
            <a:spAutoFit/>
          </a:bodyPr>
          <a:lstStyle/>
          <a:p>
            <a:pPr algn="ctr"/>
            <a:r>
              <a:rPr lang="en-GB" sz="2800" b="1" kern="0" dirty="0">
                <a:solidFill>
                  <a:srgbClr val="C00000"/>
                </a:solidFill>
                <a:effectLst/>
                <a:ea typeface="Times New Roman" panose="02020603050405020304" pitchFamily="18" charset="0"/>
              </a:rPr>
              <a:t>Research context and aim </a:t>
            </a:r>
          </a:p>
          <a:p>
            <a:endParaRPr lang="en-GB" kern="0" dirty="0">
              <a:ea typeface="Times New Roman" panose="02020603050405020304" pitchFamily="18" charset="0"/>
            </a:endParaRPr>
          </a:p>
          <a:p>
            <a:pPr marL="285750" indent="-285750" algn="just">
              <a:buFont typeface="Wingdings" pitchFamily="2" charset="2"/>
              <a:buChar char="Ø"/>
            </a:pPr>
            <a:r>
              <a:rPr lang="en-GB" sz="1800" kern="0" dirty="0">
                <a:effectLst/>
                <a:ea typeface="Times New Roman" panose="02020603050405020304" pitchFamily="18" charset="0"/>
              </a:rPr>
              <a:t>This issue is particularly pronounced in Russia, where there is a notable demand for IT managers (Anisimova et al., 2023; </a:t>
            </a:r>
            <a:r>
              <a:rPr lang="en-GB" sz="1800" kern="0" dirty="0" err="1">
                <a:effectLst/>
                <a:ea typeface="Times New Roman" panose="02020603050405020304" pitchFamily="18" charset="0"/>
              </a:rPr>
              <a:t>Matraeva</a:t>
            </a:r>
            <a:r>
              <a:rPr lang="en-GB" sz="1800" kern="0" dirty="0">
                <a:effectLst/>
                <a:ea typeface="Times New Roman" panose="02020603050405020304" pitchFamily="18" charset="0"/>
              </a:rPr>
              <a:t> et al., 2020), yet there exists a marked lack of clarity in delineating the distinctions between data analysts (DAs) and business analysts (BAs). </a:t>
            </a:r>
          </a:p>
          <a:p>
            <a:pPr marL="285750" indent="-285750" algn="just">
              <a:buFont typeface="Wingdings" pitchFamily="2" charset="2"/>
              <a:buChar char="Ø"/>
            </a:pPr>
            <a:endParaRPr lang="en-GB" kern="0" dirty="0">
              <a:ea typeface="Times New Roman" panose="02020603050405020304" pitchFamily="18" charset="0"/>
            </a:endParaRPr>
          </a:p>
          <a:p>
            <a:pPr marL="285750" indent="-285750" algn="just">
              <a:buFont typeface="Wingdings" pitchFamily="2" charset="2"/>
              <a:buChar char="Ø"/>
            </a:pPr>
            <a:r>
              <a:rPr lang="en-GB" b="1" kern="0" dirty="0">
                <a:ea typeface="Times New Roman" panose="02020603050405020304" pitchFamily="18" charset="0"/>
              </a:rPr>
              <a:t>T</a:t>
            </a:r>
            <a:r>
              <a:rPr lang="en-GB" sz="1800" b="1" kern="0" dirty="0">
                <a:effectLst/>
                <a:ea typeface="Times New Roman" panose="02020603050405020304" pitchFamily="18" charset="0"/>
              </a:rPr>
              <a:t>his study aims to bridge the existing knowledge gap by systematically collecting and analysing job descriptions for two professions situated at the intersection of big data and data science. </a:t>
            </a:r>
          </a:p>
          <a:p>
            <a:pPr marL="285750" indent="-285750" algn="just">
              <a:buFont typeface="Wingdings" pitchFamily="2" charset="2"/>
              <a:buChar char="Ø"/>
            </a:pPr>
            <a:endParaRPr lang="en-GB" kern="0" dirty="0">
              <a:ea typeface="Times New Roman" panose="02020603050405020304" pitchFamily="18" charset="0"/>
            </a:endParaRPr>
          </a:p>
          <a:p>
            <a:pPr marL="285750" indent="-285750" algn="just">
              <a:buFont typeface="Wingdings" pitchFamily="2" charset="2"/>
              <a:buChar char="Ø"/>
            </a:pPr>
            <a:r>
              <a:rPr lang="en-GB" sz="1800" kern="0" dirty="0">
                <a:effectLst/>
                <a:ea typeface="Times New Roman" panose="02020603050405020304" pitchFamily="18" charset="0"/>
              </a:rPr>
              <a:t>This investigation is contextualised within the COVID period and subsequent start of the military conflict between Russia and Ukraine in February 2022—a period marked by a heightened demand for highly-skilled professionals in digital analysis in Russia (</a:t>
            </a:r>
            <a:r>
              <a:rPr lang="en-GB" sz="1800" kern="0" dirty="0" err="1">
                <a:effectLst/>
                <a:ea typeface="Times New Roman" panose="02020603050405020304" pitchFamily="18" charset="0"/>
              </a:rPr>
              <a:t>Basu</a:t>
            </a:r>
            <a:r>
              <a:rPr lang="en-GB" sz="1800" kern="0" dirty="0">
                <a:effectLst/>
                <a:ea typeface="Times New Roman" panose="02020603050405020304" pitchFamily="18" charset="0"/>
              </a:rPr>
              <a:t>, 2023; </a:t>
            </a:r>
            <a:r>
              <a:rPr lang="en-GB" sz="1800" kern="0" dirty="0" err="1">
                <a:effectLst/>
                <a:ea typeface="Times New Roman" panose="02020603050405020304" pitchFamily="18" charset="0"/>
              </a:rPr>
              <a:t>Grizovski</a:t>
            </a:r>
            <a:r>
              <a:rPr lang="en-GB" sz="1800" kern="0" dirty="0">
                <a:effectLst/>
                <a:ea typeface="Times New Roman" panose="02020603050405020304" pitchFamily="18" charset="0"/>
              </a:rPr>
              <a:t>, 2022; </a:t>
            </a:r>
            <a:r>
              <a:rPr lang="en-GB" sz="1800" kern="0" dirty="0" err="1">
                <a:effectLst/>
                <a:ea typeface="Times New Roman" panose="02020603050405020304" pitchFamily="18" charset="0"/>
              </a:rPr>
              <a:t>Skhvediani</a:t>
            </a:r>
            <a:r>
              <a:rPr lang="en-GB" sz="1800" kern="0" dirty="0">
                <a:effectLst/>
                <a:ea typeface="Times New Roman" panose="02020603050405020304" pitchFamily="18" charset="0"/>
              </a:rPr>
              <a:t> et al., 2022).</a:t>
            </a:r>
          </a:p>
          <a:p>
            <a:pPr marL="285750" indent="-285750" algn="just">
              <a:buFont typeface="Wingdings" pitchFamily="2" charset="2"/>
              <a:buChar char="Ø"/>
            </a:pPr>
            <a:endParaRPr lang="en-GB" kern="0" dirty="0"/>
          </a:p>
          <a:p>
            <a:pPr marL="285750" indent="-285750" algn="just">
              <a:buFont typeface="Wingdings" pitchFamily="2" charset="2"/>
              <a:buChar char="Ø"/>
            </a:pPr>
            <a:r>
              <a:rPr lang="en-GB" b="1" kern="0" dirty="0">
                <a:ea typeface="Times New Roman" panose="02020603050405020304" pitchFamily="18" charset="0"/>
              </a:rPr>
              <a:t>O</a:t>
            </a:r>
            <a:r>
              <a:rPr lang="en-GB" sz="1800" b="1" kern="0" dirty="0">
                <a:effectLst/>
                <a:ea typeface="Times New Roman" panose="02020603050405020304" pitchFamily="18" charset="0"/>
              </a:rPr>
              <a:t>ur research aims to examine the dynamics and evolving skillset structures associated with these two roles. </a:t>
            </a:r>
          </a:p>
          <a:p>
            <a:pPr marL="285750" indent="-285750" algn="just">
              <a:buFont typeface="Wingdings" pitchFamily="2" charset="2"/>
              <a:buChar char="Ø"/>
            </a:pPr>
            <a:endParaRPr lang="en-GB" kern="0" dirty="0">
              <a:ea typeface="Times New Roman" panose="02020603050405020304" pitchFamily="18" charset="0"/>
            </a:endParaRPr>
          </a:p>
          <a:p>
            <a:pPr marL="285750" indent="-285750" algn="just">
              <a:buFont typeface="Wingdings" pitchFamily="2" charset="2"/>
              <a:buChar char="Ø"/>
            </a:pPr>
            <a:r>
              <a:rPr lang="en-GB" sz="1800" kern="0" dirty="0">
                <a:effectLst/>
                <a:ea typeface="Times New Roman" panose="02020603050405020304" pitchFamily="18" charset="0"/>
              </a:rPr>
              <a:t>The selection of these professions for our study is predicated on their frequent co-mentioning within industry job descriptions, as well as the observation by several scholars that these roles often cluster together in discussions regarding job preparedness offered by existing curricula (Halwani et al., 2022; Persaud, 2020; Verma et al., 2019).</a:t>
            </a:r>
            <a:endParaRPr lang="en-US" dirty="0"/>
          </a:p>
        </p:txBody>
      </p:sp>
    </p:spTree>
    <p:extLst>
      <p:ext uri="{BB962C8B-B14F-4D97-AF65-F5344CB8AC3E}">
        <p14:creationId xmlns:p14="http://schemas.microsoft.com/office/powerpoint/2010/main" val="224820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26EDB9-962A-8F1C-6A53-AF9687085FAF}"/>
              </a:ext>
            </a:extLst>
          </p:cNvPr>
          <p:cNvSpPr txBox="1"/>
          <p:nvPr/>
        </p:nvSpPr>
        <p:spPr>
          <a:xfrm>
            <a:off x="469750" y="892885"/>
            <a:ext cx="11252499" cy="4401205"/>
          </a:xfrm>
          <a:prstGeom prst="rect">
            <a:avLst/>
          </a:prstGeom>
          <a:noFill/>
        </p:spPr>
        <p:txBody>
          <a:bodyPr wrap="square" rtlCol="0">
            <a:spAutoFit/>
          </a:bodyPr>
          <a:lstStyle/>
          <a:p>
            <a:pPr algn="ctr"/>
            <a:r>
              <a:rPr lang="en-US" sz="2800" b="1" dirty="0">
                <a:solidFill>
                  <a:srgbClr val="002060"/>
                </a:solidFill>
              </a:rPr>
              <a:t>BDA paradigm </a:t>
            </a:r>
          </a:p>
          <a:p>
            <a:pPr marL="285750" indent="-285750">
              <a:buFont typeface="Wingdings" pitchFamily="2" charset="2"/>
              <a:buChar char="v"/>
            </a:pPr>
            <a:endParaRPr lang="en-US" dirty="0"/>
          </a:p>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In the realm of computing professions, data science is commonly conceptualised as an interdisciplinary amalgamation encompassing statistics, business intelligence, sociology, computer science, and communication (Sajid et al., 2021).</a:t>
            </a:r>
            <a:endParaRPr lang="en-US" sz="1800" kern="0" dirty="0">
              <a:solidFill>
                <a:srgbClr val="000000"/>
              </a:solidFill>
              <a:effectLst/>
              <a:ea typeface="Times New Roman" panose="02020603050405020304" pitchFamily="18" charset="0"/>
            </a:endParaRPr>
          </a:p>
          <a:p>
            <a:pPr marL="285750" indent="-285750" algn="just">
              <a:buFont typeface="Wingdings" pitchFamily="2" charset="2"/>
              <a:buChar char="v"/>
            </a:pPr>
            <a:endParaRPr lang="en-US" kern="0" dirty="0">
              <a:solidFill>
                <a:srgbClr val="000000"/>
              </a:solidFill>
            </a:endParaRPr>
          </a:p>
          <a:p>
            <a:pPr marL="285750" indent="-285750" algn="just">
              <a:buFont typeface="Wingdings" pitchFamily="2" charset="2"/>
              <a:buChar char="v"/>
            </a:pPr>
            <a:r>
              <a:rPr lang="en-GB" kern="0" dirty="0">
                <a:solidFill>
                  <a:srgbClr val="000000"/>
                </a:solidFill>
                <a:ea typeface="Times New Roman" panose="02020603050405020304" pitchFamily="18" charset="0"/>
              </a:rPr>
              <a:t>D</a:t>
            </a:r>
            <a:r>
              <a:rPr lang="en-GB" sz="1800" kern="0" dirty="0">
                <a:solidFill>
                  <a:srgbClr val="000000"/>
                </a:solidFill>
                <a:effectLst/>
                <a:ea typeface="Times New Roman" panose="02020603050405020304" pitchFamily="18" charset="0"/>
              </a:rPr>
              <a:t>ata science is characterised as a discipline dedicated to discovering, extracting, and analysing data for informed decision-making and predictive analysis.</a:t>
            </a:r>
          </a:p>
          <a:p>
            <a:pPr marL="285750" indent="-285750" algn="just">
              <a:buFont typeface="Wingdings" pitchFamily="2" charset="2"/>
              <a:buChar char="v"/>
            </a:pPr>
            <a:endParaRPr lang="en-GB" kern="0" dirty="0">
              <a:solidFill>
                <a:srgbClr val="000000"/>
              </a:solidFill>
            </a:endParaRPr>
          </a:p>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A more exhaustive inventory of tools and competencies expected of data scientists might encompass a wide array of elements, including knowledge of data management and storage tools like SQL, contemporary computing and manipulation tools capable of merging, aggregating, and iteratively processing data, proficiency in data visualisation and the principles of visual perception, understanding of confidence intervals through bootstrap methods, simulation, regression, variable selection, data mining/machine learning, classification, cross-validation, text mining, mapping, regular expressions, network science, MapReduce, among other subjects (Hardin et al., 2015). </a:t>
            </a:r>
          </a:p>
        </p:txBody>
      </p:sp>
    </p:spTree>
    <p:extLst>
      <p:ext uri="{BB962C8B-B14F-4D97-AF65-F5344CB8AC3E}">
        <p14:creationId xmlns:p14="http://schemas.microsoft.com/office/powerpoint/2010/main" val="211307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5822ED-C40A-777B-B4D4-BDFCCA3DACB6}"/>
              </a:ext>
            </a:extLst>
          </p:cNvPr>
          <p:cNvSpPr txBox="1"/>
          <p:nvPr/>
        </p:nvSpPr>
        <p:spPr>
          <a:xfrm>
            <a:off x="505610" y="1090178"/>
            <a:ext cx="10865224" cy="3970318"/>
          </a:xfrm>
          <a:prstGeom prst="rect">
            <a:avLst/>
          </a:prstGeom>
          <a:noFill/>
        </p:spPr>
        <p:txBody>
          <a:bodyPr wrap="square">
            <a:spAutoFit/>
          </a:bodyPr>
          <a:lstStyle/>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Differentiating DAs from data scientists presents a challenge. The academic groundwork for DAs begins with obtaining a degree in statistics, mathematics, computer science, management science, biological sciences, economics, information management, or business information systems (Abbott, 2014).</a:t>
            </a:r>
            <a:endParaRPr lang="en-US" dirty="0"/>
          </a:p>
          <a:p>
            <a:pPr marL="285750" indent="-285750" algn="just">
              <a:buFont typeface="Wingdings" pitchFamily="2" charset="2"/>
              <a:buChar char="v"/>
            </a:pPr>
            <a:endParaRPr lang="en-GB" kern="0" dirty="0">
              <a:solidFill>
                <a:srgbClr val="000000"/>
              </a:solidFill>
              <a:ea typeface="Times New Roman" panose="02020603050405020304" pitchFamily="18" charset="0"/>
            </a:endParaRPr>
          </a:p>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The designation of a BAs professional traditionally refers to an individual who primarily examines existing business processes and the formulation of technological solutions (</a:t>
            </a:r>
            <a:r>
              <a:rPr lang="en-GB" sz="1800" kern="0" dirty="0" err="1">
                <a:solidFill>
                  <a:srgbClr val="000000"/>
                </a:solidFill>
                <a:effectLst/>
                <a:ea typeface="Times New Roman" panose="02020603050405020304" pitchFamily="18" charset="0"/>
              </a:rPr>
              <a:t>Vidgen</a:t>
            </a:r>
            <a:r>
              <a:rPr lang="en-GB" sz="1800" kern="0" dirty="0">
                <a:solidFill>
                  <a:srgbClr val="000000"/>
                </a:solidFill>
                <a:effectLst/>
                <a:ea typeface="Times New Roman" panose="02020603050405020304" pitchFamily="18" charset="0"/>
              </a:rPr>
              <a:t> et al., 2017). </a:t>
            </a:r>
          </a:p>
          <a:p>
            <a:pPr marL="285750" indent="-285750" algn="just">
              <a:buFont typeface="Wingdings" pitchFamily="2" charset="2"/>
              <a:buChar char="v"/>
            </a:pPr>
            <a:endParaRPr lang="en-GB" kern="0" dirty="0">
              <a:solidFill>
                <a:srgbClr val="000000"/>
              </a:solidFill>
              <a:ea typeface="Times New Roman" panose="02020603050405020304" pitchFamily="18" charset="0"/>
            </a:endParaRPr>
          </a:p>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From an IT perspective, BA is delineated as an ensemble of solutions employed to construct analytical models and simulations for creating scenarios, comprehending realities, and projecting future states. At its core, business analytics represents a synthesis of business acumen and data science disciplines (</a:t>
            </a:r>
            <a:r>
              <a:rPr lang="en-GB" sz="1800" kern="0" dirty="0" err="1">
                <a:solidFill>
                  <a:srgbClr val="000000"/>
                </a:solidFill>
                <a:effectLst/>
                <a:ea typeface="Times New Roman" panose="02020603050405020304" pitchFamily="18" charset="0"/>
              </a:rPr>
              <a:t>Russom</a:t>
            </a:r>
            <a:r>
              <a:rPr lang="en-GB" sz="1800" kern="0" dirty="0">
                <a:solidFill>
                  <a:srgbClr val="000000"/>
                </a:solidFill>
                <a:effectLst/>
                <a:ea typeface="Times New Roman" panose="02020603050405020304" pitchFamily="18" charset="0"/>
              </a:rPr>
              <a:t>, 2013). </a:t>
            </a:r>
          </a:p>
          <a:p>
            <a:pPr marL="285750" indent="-285750" algn="just">
              <a:buFont typeface="Wingdings" pitchFamily="2" charset="2"/>
              <a:buChar char="v"/>
            </a:pPr>
            <a:endParaRPr lang="en-GB" kern="0" dirty="0">
              <a:solidFill>
                <a:srgbClr val="000000"/>
              </a:solidFill>
              <a:ea typeface="Times New Roman" panose="02020603050405020304" pitchFamily="18" charset="0"/>
            </a:endParaRPr>
          </a:p>
          <a:p>
            <a:pPr marL="285750" indent="-285750" algn="just">
              <a:buFont typeface="Wingdings" pitchFamily="2" charset="2"/>
              <a:buChar char="v"/>
            </a:pPr>
            <a:r>
              <a:rPr lang="en-GB" sz="1800" kern="0" dirty="0">
                <a:solidFill>
                  <a:srgbClr val="000000"/>
                </a:solidFill>
                <a:effectLst/>
                <a:ea typeface="Times New Roman" panose="02020603050405020304" pitchFamily="18" charset="0"/>
              </a:rPr>
              <a:t>Professionals in business analytics are tasked with generating novel business insights and formulating recommendations predicated on data analysis. They are expected to possess a background in IT and statistical knowledge, augmented by relevant business experience. </a:t>
            </a:r>
            <a:endParaRPr lang="en-US" dirty="0"/>
          </a:p>
        </p:txBody>
      </p:sp>
    </p:spTree>
    <p:extLst>
      <p:ext uri="{BB962C8B-B14F-4D97-AF65-F5344CB8AC3E}">
        <p14:creationId xmlns:p14="http://schemas.microsoft.com/office/powerpoint/2010/main" val="305461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C7E973-B85D-FA79-C64A-9E0A448C7AF9}"/>
              </a:ext>
            </a:extLst>
          </p:cNvPr>
          <p:cNvSpPr txBox="1"/>
          <p:nvPr/>
        </p:nvSpPr>
        <p:spPr>
          <a:xfrm>
            <a:off x="427200" y="493107"/>
            <a:ext cx="11381591" cy="5232202"/>
          </a:xfrm>
          <a:prstGeom prst="rect">
            <a:avLst/>
          </a:prstGeom>
          <a:noFill/>
        </p:spPr>
        <p:txBody>
          <a:bodyPr wrap="square">
            <a:spAutoFit/>
          </a:bodyPr>
          <a:lstStyle/>
          <a:p>
            <a:pPr algn="ctr"/>
            <a:r>
              <a:rPr lang="en-US" sz="2800" b="1" dirty="0">
                <a:solidFill>
                  <a:srgbClr val="002060"/>
                </a:solidFill>
              </a:rPr>
              <a:t>Theoretical Framework</a:t>
            </a:r>
          </a:p>
          <a:p>
            <a:pPr algn="just"/>
            <a:endParaRPr lang="en-GB" kern="0" dirty="0">
              <a:solidFill>
                <a:srgbClr val="000000"/>
              </a:solidFill>
              <a:ea typeface="Times New Roman" panose="02020603050405020304" pitchFamily="18" charset="0"/>
            </a:endParaRPr>
          </a:p>
          <a:p>
            <a:pPr marL="285750" indent="-285750" algn="just">
              <a:buFont typeface="Wingdings" pitchFamily="2" charset="2"/>
              <a:buChar char="Ø"/>
            </a:pPr>
            <a:r>
              <a:rPr lang="en-GB" sz="1800" kern="0" dirty="0">
                <a:solidFill>
                  <a:srgbClr val="000000"/>
                </a:solidFill>
                <a:effectLst/>
                <a:ea typeface="Times New Roman" panose="02020603050405020304" pitchFamily="18" charset="0"/>
              </a:rPr>
              <a:t>A competency framework is conventionally regarded as an analytical instrument that delineates the requisite skills, knowledge, personal attributes, and behaviours essential for the efficacious execution of a role within an organisation (Le Deist &amp; Winterton, 2005; Lucia &amp; </a:t>
            </a:r>
            <a:r>
              <a:rPr lang="en-GB" sz="1800" kern="0" dirty="0" err="1">
                <a:solidFill>
                  <a:srgbClr val="000000"/>
                </a:solidFill>
                <a:effectLst/>
                <a:ea typeface="Times New Roman" panose="02020603050405020304" pitchFamily="18" charset="0"/>
              </a:rPr>
              <a:t>Lepsinger</a:t>
            </a:r>
            <a:r>
              <a:rPr lang="en-GB" sz="1800" kern="0" dirty="0">
                <a:solidFill>
                  <a:srgbClr val="000000"/>
                </a:solidFill>
                <a:effectLst/>
                <a:ea typeface="Times New Roman" panose="02020603050405020304" pitchFamily="18" charset="0"/>
              </a:rPr>
              <a:t>, 1999). </a:t>
            </a:r>
          </a:p>
          <a:p>
            <a:pPr algn="just"/>
            <a:endParaRPr lang="en-GB" sz="1800" kern="0" dirty="0">
              <a:solidFill>
                <a:srgbClr val="000000"/>
              </a:solidFill>
              <a:effectLst/>
              <a:ea typeface="Times New Roman" panose="02020603050405020304" pitchFamily="18" charset="0"/>
            </a:endParaRPr>
          </a:p>
          <a:p>
            <a:pPr marL="285750" indent="-285750" algn="just">
              <a:buFont typeface="Wingdings" pitchFamily="2" charset="2"/>
              <a:buChar char="Ø"/>
            </a:pPr>
            <a:r>
              <a:rPr lang="en-GB" sz="1800" kern="0" dirty="0">
                <a:solidFill>
                  <a:srgbClr val="000000"/>
                </a:solidFill>
                <a:effectLst/>
                <a:ea typeface="Times New Roman" panose="02020603050405020304" pitchFamily="18" charset="0"/>
              </a:rPr>
              <a:t>Moreover, Le Deist &amp; Winterton (2005) observe that competency models have been extensively utilised to synchronise individual capabilities with an organisation's core competencies (Rothwell &amp; Lindholm, 1999). </a:t>
            </a:r>
            <a:endParaRPr lang="en-GB" kern="0" dirty="0">
              <a:solidFill>
                <a:srgbClr val="000000"/>
              </a:solidFill>
              <a:ea typeface="Times New Roman" panose="02020603050405020304" pitchFamily="18" charset="0"/>
            </a:endParaRPr>
          </a:p>
          <a:p>
            <a:pPr marL="285750" indent="-285750" algn="just">
              <a:buFont typeface="Wingdings" pitchFamily="2" charset="2"/>
              <a:buChar char="Ø"/>
            </a:pPr>
            <a:endParaRPr lang="en-GB" sz="1800" kern="0" dirty="0">
              <a:solidFill>
                <a:srgbClr val="000000"/>
              </a:solidFill>
              <a:effectLst/>
              <a:ea typeface="Times New Roman" panose="02020603050405020304" pitchFamily="18" charset="0"/>
            </a:endParaRPr>
          </a:p>
          <a:p>
            <a:pPr marL="285750" indent="-285750" algn="just">
              <a:buFont typeface="Wingdings" pitchFamily="2" charset="2"/>
              <a:buChar char="Ø"/>
            </a:pPr>
            <a:r>
              <a:rPr lang="en-GB" sz="1800" kern="0" dirty="0">
                <a:solidFill>
                  <a:srgbClr val="000000"/>
                </a:solidFill>
                <a:effectLst/>
                <a:ea typeface="Times New Roman" panose="02020603050405020304" pitchFamily="18" charset="0"/>
              </a:rPr>
              <a:t>Competency transcends mere knowledge and skills to encompass attitudes, behaviours, work habits, abilities, and personal characteristics (</a:t>
            </a:r>
            <a:r>
              <a:rPr lang="en-GB" sz="1800" kern="0" dirty="0" err="1">
                <a:solidFill>
                  <a:srgbClr val="000000"/>
                </a:solidFill>
                <a:effectLst/>
                <a:ea typeface="Times New Roman" panose="02020603050405020304" pitchFamily="18" charset="0"/>
              </a:rPr>
              <a:t>Gangani</a:t>
            </a:r>
            <a:r>
              <a:rPr lang="en-GB" sz="1800" kern="0" dirty="0">
                <a:solidFill>
                  <a:srgbClr val="000000"/>
                </a:solidFill>
                <a:effectLst/>
                <a:ea typeface="Times New Roman" panose="02020603050405020304" pitchFamily="18" charset="0"/>
              </a:rPr>
              <a:t> et al., 2006; Le Deist &amp; Winterton, 2005; Russ-Eft, 1995), and is manifested not in isolation but within contexts pivotal to professional practice (Hager &amp; </a:t>
            </a:r>
            <a:r>
              <a:rPr lang="en-GB" sz="1800" kern="0" dirty="0" err="1">
                <a:solidFill>
                  <a:srgbClr val="000000"/>
                </a:solidFill>
                <a:effectLst/>
                <a:ea typeface="Times New Roman" panose="02020603050405020304" pitchFamily="18" charset="0"/>
              </a:rPr>
              <a:t>Gonczi</a:t>
            </a:r>
            <a:r>
              <a:rPr lang="en-GB" sz="1800" kern="0" dirty="0">
                <a:solidFill>
                  <a:srgbClr val="000000"/>
                </a:solidFill>
                <a:effectLst/>
                <a:ea typeface="Times New Roman" panose="02020603050405020304" pitchFamily="18" charset="0"/>
              </a:rPr>
              <a:t>, 1996; Russ-Eft, 1995). </a:t>
            </a:r>
          </a:p>
          <a:p>
            <a:pPr algn="just"/>
            <a:endParaRPr lang="en-GB" sz="1800" kern="0" dirty="0">
              <a:solidFill>
                <a:srgbClr val="000000"/>
              </a:solidFill>
              <a:effectLst/>
              <a:ea typeface="Times New Roman" panose="02020603050405020304" pitchFamily="18" charset="0"/>
            </a:endParaRPr>
          </a:p>
          <a:p>
            <a:pPr marL="285750" indent="-285750" algn="just">
              <a:buFont typeface="Wingdings" pitchFamily="2" charset="2"/>
              <a:buChar char="Ø"/>
            </a:pPr>
            <a:r>
              <a:rPr lang="en-GB" sz="1800" kern="0" dirty="0">
                <a:solidFill>
                  <a:srgbClr val="000000"/>
                </a:solidFill>
                <a:effectLst/>
                <a:ea typeface="Times New Roman" panose="02020603050405020304" pitchFamily="18" charset="0"/>
              </a:rPr>
              <a:t>The adoption of a competency approach is motivated by its potential to signal labour market demands, assist individuals in navigating career mobility (Le Deist &amp; Winterton, 2005), enhance the capacity of educational providers to more effectively bridge education and training with labour market requirements (Hager &amp; </a:t>
            </a:r>
            <a:r>
              <a:rPr lang="en-GB" sz="1800" kern="0" dirty="0" err="1">
                <a:solidFill>
                  <a:srgbClr val="000000"/>
                </a:solidFill>
                <a:effectLst/>
                <a:ea typeface="Times New Roman" panose="02020603050405020304" pitchFamily="18" charset="0"/>
              </a:rPr>
              <a:t>Gonczi</a:t>
            </a:r>
            <a:r>
              <a:rPr lang="en-GB" sz="1800" kern="0" dirty="0">
                <a:solidFill>
                  <a:srgbClr val="000000"/>
                </a:solidFill>
                <a:effectLst/>
                <a:ea typeface="Times New Roman" panose="02020603050405020304" pitchFamily="18" charset="0"/>
              </a:rPr>
              <a:t>, 1996), and demonstrate the convergence between formal education and experiential learning in the cultivation of professional competence (Cheetham &amp; </a:t>
            </a:r>
            <a:r>
              <a:rPr lang="en-GB" sz="1800" kern="0" dirty="0" err="1">
                <a:solidFill>
                  <a:srgbClr val="000000"/>
                </a:solidFill>
                <a:effectLst/>
                <a:ea typeface="Times New Roman" panose="02020603050405020304" pitchFamily="18" charset="0"/>
              </a:rPr>
              <a:t>Chivers</a:t>
            </a:r>
            <a:r>
              <a:rPr lang="en-GB" sz="1800" kern="0" dirty="0">
                <a:solidFill>
                  <a:srgbClr val="000000"/>
                </a:solidFill>
                <a:effectLst/>
                <a:ea typeface="Times New Roman" panose="02020603050405020304" pitchFamily="18" charset="0"/>
              </a:rPr>
              <a:t>, 1996).</a:t>
            </a:r>
            <a:endParaRPr lang="en-US" dirty="0"/>
          </a:p>
        </p:txBody>
      </p:sp>
    </p:spTree>
    <p:extLst>
      <p:ext uri="{BB962C8B-B14F-4D97-AF65-F5344CB8AC3E}">
        <p14:creationId xmlns:p14="http://schemas.microsoft.com/office/powerpoint/2010/main" val="222904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zzle with a word on it&#10;&#10;Description automatically generated">
            <a:extLst>
              <a:ext uri="{FF2B5EF4-FFF2-40B4-BE49-F238E27FC236}">
                <a16:creationId xmlns:a16="http://schemas.microsoft.com/office/drawing/2014/main" id="{598F4923-0E50-25F9-0B00-65251B4DC26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2D456A4-B2B9-A8F1-0988-B3334748D337}"/>
              </a:ext>
            </a:extLst>
          </p:cNvPr>
          <p:cNvSpPr>
            <a:spLocks noGrp="1"/>
          </p:cNvSpPr>
          <p:nvPr>
            <p:ph type="title"/>
          </p:nvPr>
        </p:nvSpPr>
        <p:spPr>
          <a:xfrm>
            <a:off x="1524000" y="1678193"/>
            <a:ext cx="9144000" cy="1107558"/>
          </a:xfrm>
        </p:spPr>
        <p:txBody>
          <a:bodyPr vert="horz" lIns="91440" tIns="45720" rIns="91440" bIns="45720" rtlCol="0" anchor="b">
            <a:normAutofit/>
          </a:bodyPr>
          <a:lstStyle/>
          <a:p>
            <a:pPr algn="ctr"/>
            <a:r>
              <a:rPr lang="en-US" b="1" dirty="0">
                <a:solidFill>
                  <a:srgbClr val="FFFFFF"/>
                </a:solidFill>
                <a:latin typeface="+mn-lt"/>
              </a:rPr>
              <a:t>Methodology</a:t>
            </a:r>
          </a:p>
        </p:txBody>
      </p:sp>
    </p:spTree>
    <p:extLst>
      <p:ext uri="{BB962C8B-B14F-4D97-AF65-F5344CB8AC3E}">
        <p14:creationId xmlns:p14="http://schemas.microsoft.com/office/powerpoint/2010/main" val="12486220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process&#10;&#10;Description automatically generated">
            <a:extLst>
              <a:ext uri="{FF2B5EF4-FFF2-40B4-BE49-F238E27FC236}">
                <a16:creationId xmlns:a16="http://schemas.microsoft.com/office/drawing/2014/main" id="{EF26ABE8-D097-C671-D65C-19FA71960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526" y="1241860"/>
            <a:ext cx="9262334" cy="5209934"/>
          </a:xfrm>
          <a:prstGeom prst="rect">
            <a:avLst/>
          </a:prstGeom>
        </p:spPr>
      </p:pic>
      <p:sp>
        <p:nvSpPr>
          <p:cNvPr id="4" name="TextBox 3">
            <a:extLst>
              <a:ext uri="{FF2B5EF4-FFF2-40B4-BE49-F238E27FC236}">
                <a16:creationId xmlns:a16="http://schemas.microsoft.com/office/drawing/2014/main" id="{CA7276EF-2109-ACA7-0B47-47462BDA1A5F}"/>
              </a:ext>
            </a:extLst>
          </p:cNvPr>
          <p:cNvSpPr txBox="1"/>
          <p:nvPr/>
        </p:nvSpPr>
        <p:spPr>
          <a:xfrm>
            <a:off x="462579" y="575696"/>
            <a:ext cx="10962042" cy="830997"/>
          </a:xfrm>
          <a:prstGeom prst="rect">
            <a:avLst/>
          </a:prstGeom>
          <a:noFill/>
        </p:spPr>
        <p:txBody>
          <a:bodyPr wrap="square">
            <a:spAutoFit/>
          </a:bodyPr>
          <a:lstStyle/>
          <a:p>
            <a:pPr algn="ctr"/>
            <a:r>
              <a:rPr lang="en-GB" sz="2400" b="1" kern="0" dirty="0">
                <a:effectLst/>
                <a:ea typeface="Times New Roman" panose="02020603050405020304" pitchFamily="18" charset="0"/>
              </a:rPr>
              <a:t>Algorithm and tools for identification, statistical and graph analysis of key competencies presented in vacancies from the online job postings.</a:t>
            </a:r>
            <a:r>
              <a:rPr lang="en-GB" sz="2400" dirty="0">
                <a:effectLst/>
              </a:rPr>
              <a:t> </a:t>
            </a:r>
            <a:endParaRPr lang="en-US" sz="2400" dirty="0"/>
          </a:p>
        </p:txBody>
      </p:sp>
    </p:spTree>
    <p:extLst>
      <p:ext uri="{BB962C8B-B14F-4D97-AF65-F5344CB8AC3E}">
        <p14:creationId xmlns:p14="http://schemas.microsoft.com/office/powerpoint/2010/main" val="351523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23284</TotalTime>
  <Words>1689</Words>
  <Application>Microsoft Macintosh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Monaghan</dc:creator>
  <cp:lastModifiedBy>Sergey Sosnovskikh</cp:lastModifiedBy>
  <cp:revision>688</cp:revision>
  <dcterms:created xsi:type="dcterms:W3CDTF">2020-12-18T10:43:10Z</dcterms:created>
  <dcterms:modified xsi:type="dcterms:W3CDTF">2024-04-06T07:54:19Z</dcterms:modified>
</cp:coreProperties>
</file>