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0" r:id="rId3"/>
    <p:sldId id="394" r:id="rId4"/>
    <p:sldId id="403" r:id="rId5"/>
    <p:sldId id="392" r:id="rId6"/>
    <p:sldId id="393" r:id="rId7"/>
    <p:sldId id="259" r:id="rId8"/>
    <p:sldId id="400" r:id="rId9"/>
    <p:sldId id="397" r:id="rId10"/>
    <p:sldId id="395" r:id="rId11"/>
    <p:sldId id="396" r:id="rId12"/>
    <p:sldId id="402" r:id="rId13"/>
    <p:sldId id="398" r:id="rId14"/>
    <p:sldId id="399" r:id="rId15"/>
    <p:sldId id="406" r:id="rId16"/>
    <p:sldId id="366" r:id="rId17"/>
    <p:sldId id="298"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A3D8-81EB-4D30-895C-574DC44E3145}" v="4" dt="2023-09-05T10:49:5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87" autoAdjust="0"/>
    <p:restoredTop sz="95055"/>
  </p:normalViewPr>
  <p:slideViewPr>
    <p:cSldViewPr snapToGrid="0">
      <p:cViewPr varScale="1">
        <p:scale>
          <a:sx n="67" d="100"/>
          <a:sy n="67"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B64B9-6E90-4905-AF92-FA74AAAE94BD}" type="datetimeFigureOut">
              <a:rPr lang="en-GB" smtClean="0"/>
              <a:t>14/05/2024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5C8BA-766B-4899-92DE-C1182E9B1C1A}" type="slidenum">
              <a:rPr lang="en-GB" smtClean="0"/>
              <a:t>‹#›</a:t>
            </a:fld>
            <a:endParaRPr lang="en-GB"/>
          </a:p>
        </p:txBody>
      </p:sp>
    </p:spTree>
    <p:extLst>
      <p:ext uri="{BB962C8B-B14F-4D97-AF65-F5344CB8AC3E}">
        <p14:creationId xmlns:p14="http://schemas.microsoft.com/office/powerpoint/2010/main" val="234378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B461-B514-489D-9BF8-641F78E7E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0A2CF8-1D51-4373-8AB7-6CC0E012E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CA051-B012-4F66-9FF4-B0EC1E3505BA}"/>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4D32EF5A-B0DB-4B56-BB0A-B291055B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AA259-2E07-466A-B2D5-62849CE167C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26643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BA5D8-9CC0-45E7-B4BC-9E6068114B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E88CD8-3C8B-47FE-BA65-1F9EF7CAAA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CEB4B-A912-490A-9F1F-4D3D12D3D517}"/>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06BB91B3-BC0F-40A9-9934-97A486C87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C122B-AB0C-48D5-8F51-9635F8019FF3}"/>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83241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D242B2-DCEE-4B25-9C15-F1F2FE3DB0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6D92DE-A503-43AF-A443-2AE81ACD55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B5D79-5CE6-4FAA-A00D-36E89B61253F}"/>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72217403-28D3-48BE-A354-DCA4029DBF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87663E-F0C2-40AE-AB2F-336A04CD50C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93469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2042-8E5E-4C69-B35D-264839A92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3EE41-3E3C-42B4-A0AB-9003A8E48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DBCD4-FCE0-465A-BD0A-B1FC060FD58B}"/>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6D8DF11D-AE03-45C6-B376-9F0C664C3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B7423-6024-4332-B27E-C53DD6766F84}"/>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816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1AA4-0747-4586-800A-3DCB7057E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C7B278-E5BB-47B1-A36D-C528C1D28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3250F-A9D5-4D46-9170-C7CB749A45E9}"/>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874DBC80-A752-405C-99B3-2EF18EEDBC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12CDA-319F-43A4-8E59-03C6BE7EB005}"/>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6145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BE0B-25E9-4C6F-943D-13408D3ED5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BDADA-81C0-428B-A301-6E7DF9B36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316227-06E2-4E23-B029-327C12626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828430-CDBD-4F3B-BA56-B5C428D57C99}"/>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6" name="Footer Placeholder 5">
            <a:extLst>
              <a:ext uri="{FF2B5EF4-FFF2-40B4-BE49-F238E27FC236}">
                <a16:creationId xmlns:a16="http://schemas.microsoft.com/office/drawing/2014/main" id="{DE77EC42-62C4-43FA-9E27-38B19E5332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3ACE68-A0F4-4A30-B326-BCEC4795AD4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53667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218B-E782-4F38-99CA-F8A8EDC743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8A8A52-8D47-42F8-8137-41932CA2A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76157-DA4F-457B-AA1F-CADEE6FE5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08ECC-E428-45F0-AC3E-46277C759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30265-2B6F-4C8A-B96E-2BE18ECA0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8A68C7-4726-47EF-A94B-FF80D2DAA333}"/>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8" name="Footer Placeholder 7">
            <a:extLst>
              <a:ext uri="{FF2B5EF4-FFF2-40B4-BE49-F238E27FC236}">
                <a16:creationId xmlns:a16="http://schemas.microsoft.com/office/drawing/2014/main" id="{6CAD152F-8793-4DDD-BEA9-576DF658EB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DD5008-61B3-45BC-A348-EBF9CE2B3862}"/>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45093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8FFA-2F41-42A8-9881-636CB9E373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8F1B88-E3DD-41EC-B90C-A2A07E7C798F}"/>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4" name="Footer Placeholder 3">
            <a:extLst>
              <a:ext uri="{FF2B5EF4-FFF2-40B4-BE49-F238E27FC236}">
                <a16:creationId xmlns:a16="http://schemas.microsoft.com/office/drawing/2014/main" id="{4E1362AD-CF2D-4452-9FBD-E6AEEFBC42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1740-A789-474D-B5C3-B75ECDCCF1ED}"/>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19950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235A3-2AB6-4597-8F40-EC4939126279}"/>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3" name="Footer Placeholder 2">
            <a:extLst>
              <a:ext uri="{FF2B5EF4-FFF2-40B4-BE49-F238E27FC236}">
                <a16:creationId xmlns:a16="http://schemas.microsoft.com/office/drawing/2014/main" id="{6B674D94-1BF4-435D-BD62-C0F387A7F1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DFB466-B9F5-46B3-B364-E7E8FD643D16}"/>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382620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7AE7-CF37-4B09-87D8-0A753795C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37F100-17B8-44CA-B458-3A59B1902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10C2D9-0424-4B89-A453-F1015B14B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225121-AE91-4721-AD4F-CD20DBA3FFB7}"/>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6" name="Footer Placeholder 5">
            <a:extLst>
              <a:ext uri="{FF2B5EF4-FFF2-40B4-BE49-F238E27FC236}">
                <a16:creationId xmlns:a16="http://schemas.microsoft.com/office/drawing/2014/main" id="{3E46580B-B6D1-4810-B005-202B7A268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E9692-58AB-4CCC-B643-E0B43776371C}"/>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107469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6AB0-22E0-46DA-9AEE-6BD0265EE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8D4B3B-23FB-4FB8-BD57-A96C04593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1CABCD-122E-4C40-902C-5C3C7611E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DA105-2C60-46A0-8822-EFCCF1906F3F}"/>
              </a:ext>
            </a:extLst>
          </p:cNvPr>
          <p:cNvSpPr>
            <a:spLocks noGrp="1"/>
          </p:cNvSpPr>
          <p:nvPr>
            <p:ph type="dt" sz="half" idx="10"/>
          </p:nvPr>
        </p:nvSpPr>
        <p:spPr/>
        <p:txBody>
          <a:bodyPr/>
          <a:lstStyle/>
          <a:p>
            <a:fld id="{6A731150-EF22-4FCD-B62F-0A993E07A0FF}" type="datetimeFigureOut">
              <a:rPr lang="en-GB" smtClean="0"/>
              <a:t>14/05/2024</a:t>
            </a:fld>
            <a:endParaRPr lang="en-GB"/>
          </a:p>
        </p:txBody>
      </p:sp>
      <p:sp>
        <p:nvSpPr>
          <p:cNvPr id="6" name="Footer Placeholder 5">
            <a:extLst>
              <a:ext uri="{FF2B5EF4-FFF2-40B4-BE49-F238E27FC236}">
                <a16:creationId xmlns:a16="http://schemas.microsoft.com/office/drawing/2014/main" id="{A5F34D16-275E-4849-B6BB-DCD829297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157E59-3802-494F-AFAB-1714EB7BDD0A}"/>
              </a:ext>
            </a:extLst>
          </p:cNvPr>
          <p:cNvSpPr>
            <a:spLocks noGrp="1"/>
          </p:cNvSpPr>
          <p:nvPr>
            <p:ph type="sldNum" sz="quarter" idx="12"/>
          </p:nvPr>
        </p:nvSpPr>
        <p:spPr/>
        <p:txBody>
          <a:bodyPr/>
          <a:lstStyle/>
          <a:p>
            <a:fld id="{30E7D219-ABC4-4FB8-BD14-61C07F57FDFC}" type="slidenum">
              <a:rPr lang="en-GB" smtClean="0"/>
              <a:t>‹#›</a:t>
            </a:fld>
            <a:endParaRPr lang="en-GB"/>
          </a:p>
        </p:txBody>
      </p:sp>
    </p:spTree>
    <p:extLst>
      <p:ext uri="{BB962C8B-B14F-4D97-AF65-F5344CB8AC3E}">
        <p14:creationId xmlns:p14="http://schemas.microsoft.com/office/powerpoint/2010/main" val="253173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3DD14E-3294-4EE3-9EEB-6CB47B7C0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91597A-6587-4FF2-BCFA-D2FFE8443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FAACB8-0BAC-4A1F-BCD1-8A739FF7B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31150-EF22-4FCD-B62F-0A993E07A0FF}" type="datetimeFigureOut">
              <a:rPr lang="en-GB" smtClean="0"/>
              <a:t>14/05/2024</a:t>
            </a:fld>
            <a:endParaRPr lang="en-GB"/>
          </a:p>
        </p:txBody>
      </p:sp>
      <p:sp>
        <p:nvSpPr>
          <p:cNvPr id="5" name="Footer Placeholder 4">
            <a:extLst>
              <a:ext uri="{FF2B5EF4-FFF2-40B4-BE49-F238E27FC236}">
                <a16:creationId xmlns:a16="http://schemas.microsoft.com/office/drawing/2014/main" id="{80B4C1C2-3200-47E3-B309-CCECF8031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DAA3A8-D765-4E9E-928B-E65995BA9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7D219-ABC4-4FB8-BD14-61C07F57FDFC}" type="slidenum">
              <a:rPr lang="en-GB" smtClean="0"/>
              <a:t>‹#›</a:t>
            </a:fld>
            <a:endParaRPr lang="en-GB"/>
          </a:p>
        </p:txBody>
      </p:sp>
    </p:spTree>
    <p:extLst>
      <p:ext uri="{BB962C8B-B14F-4D97-AF65-F5344CB8AC3E}">
        <p14:creationId xmlns:p14="http://schemas.microsoft.com/office/powerpoint/2010/main" val="919830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osnovskikh@mmu.ac.u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doi.org/10.4324/978100320619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s.sosnovskikh@mmu.ac.uk"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ogo of a university&#10;&#10;Description automatically generated">
            <a:extLst>
              <a:ext uri="{FF2B5EF4-FFF2-40B4-BE49-F238E27FC236}">
                <a16:creationId xmlns:a16="http://schemas.microsoft.com/office/drawing/2014/main" id="{6A8E5676-2D2F-937A-C056-0C6D6DF94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791" y="240631"/>
            <a:ext cx="2937687" cy="1652449"/>
          </a:xfrm>
          <a:prstGeom prst="rect">
            <a:avLst/>
          </a:prstGeom>
        </p:spPr>
      </p:pic>
      <p:sp>
        <p:nvSpPr>
          <p:cNvPr id="6" name="Rectangle 5">
            <a:extLst>
              <a:ext uri="{FF2B5EF4-FFF2-40B4-BE49-F238E27FC236}">
                <a16:creationId xmlns:a16="http://schemas.microsoft.com/office/drawing/2014/main" id="{A8E0EE3A-880D-8942-85F6-5A1151EC68B7}"/>
              </a:ext>
            </a:extLst>
          </p:cNvPr>
          <p:cNvSpPr/>
          <p:nvPr/>
        </p:nvSpPr>
        <p:spPr>
          <a:xfrm>
            <a:off x="325522" y="240631"/>
            <a:ext cx="11540958" cy="635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F49B9B-AEF6-964A-AE0D-2103B53F9A2E}"/>
              </a:ext>
            </a:extLst>
          </p:cNvPr>
          <p:cNvSpPr txBox="1"/>
          <p:nvPr/>
        </p:nvSpPr>
        <p:spPr>
          <a:xfrm>
            <a:off x="666750" y="1764432"/>
            <a:ext cx="10858500" cy="1015663"/>
          </a:xfrm>
          <a:prstGeom prst="rect">
            <a:avLst/>
          </a:prstGeom>
          <a:noFill/>
        </p:spPr>
        <p:txBody>
          <a:bodyPr wrap="square" rtlCol="0">
            <a:spAutoFit/>
          </a:bodyPr>
          <a:lstStyle/>
          <a:p>
            <a:pPr algn="ctr"/>
            <a:r>
              <a:rPr lang="en-GB" sz="3000" b="1" dirty="0">
                <a:solidFill>
                  <a:srgbClr val="C00000"/>
                </a:solidFill>
              </a:rPr>
              <a:t>Environmental Investments and State Funding as Mechanisms of Corruption: The Case of Russia</a:t>
            </a:r>
          </a:p>
        </p:txBody>
      </p:sp>
      <p:sp>
        <p:nvSpPr>
          <p:cNvPr id="16" name="TextBox 15">
            <a:extLst>
              <a:ext uri="{FF2B5EF4-FFF2-40B4-BE49-F238E27FC236}">
                <a16:creationId xmlns:a16="http://schemas.microsoft.com/office/drawing/2014/main" id="{4EC7D6BA-4BF0-0223-5F49-72CA6EAC25F0}"/>
              </a:ext>
            </a:extLst>
          </p:cNvPr>
          <p:cNvSpPr txBox="1"/>
          <p:nvPr/>
        </p:nvSpPr>
        <p:spPr>
          <a:xfrm>
            <a:off x="3507105" y="6116794"/>
            <a:ext cx="5177790" cy="369332"/>
          </a:xfrm>
          <a:prstGeom prst="rect">
            <a:avLst/>
          </a:prstGeom>
          <a:noFill/>
        </p:spPr>
        <p:txBody>
          <a:bodyPr wrap="square" rtlCol="0">
            <a:spAutoFit/>
          </a:bodyPr>
          <a:lstStyle/>
          <a:p>
            <a:pPr algn="ctr"/>
            <a:r>
              <a:rPr lang="en-US" b="1" i="1" dirty="0"/>
              <a:t>BASEES (April 2024)</a:t>
            </a:r>
          </a:p>
        </p:txBody>
      </p:sp>
      <p:sp>
        <p:nvSpPr>
          <p:cNvPr id="18" name="TextBox 17">
            <a:extLst>
              <a:ext uri="{FF2B5EF4-FFF2-40B4-BE49-F238E27FC236}">
                <a16:creationId xmlns:a16="http://schemas.microsoft.com/office/drawing/2014/main" id="{79D0E8E8-8F80-26C3-3A58-8F73AAA944B7}"/>
              </a:ext>
            </a:extLst>
          </p:cNvPr>
          <p:cNvSpPr txBox="1"/>
          <p:nvPr/>
        </p:nvSpPr>
        <p:spPr>
          <a:xfrm>
            <a:off x="7200228" y="4993751"/>
            <a:ext cx="4496614" cy="1015663"/>
          </a:xfrm>
          <a:prstGeom prst="rect">
            <a:avLst/>
          </a:prstGeom>
          <a:noFill/>
        </p:spPr>
        <p:txBody>
          <a:bodyPr wrap="square">
            <a:spAutoFit/>
          </a:bodyPr>
          <a:lstStyle/>
          <a:p>
            <a:pPr algn="r"/>
            <a:r>
              <a:rPr lang="en-US" sz="2400" b="1" dirty="0"/>
              <a:t>Sergey Sosnovskikh, PhD</a:t>
            </a:r>
          </a:p>
          <a:p>
            <a:pPr algn="r"/>
            <a:r>
              <a:rPr lang="en-US" dirty="0"/>
              <a:t>Manchester Metropolitan University (UK)</a:t>
            </a:r>
          </a:p>
          <a:p>
            <a:pPr algn="r"/>
            <a:r>
              <a:rPr lang="en-US" dirty="0">
                <a:hlinkClick r:id="rId3"/>
              </a:rPr>
              <a:t>s.sosnovskikh@mmu.ac.uk</a:t>
            </a:r>
            <a:r>
              <a:rPr lang="en-US" dirty="0"/>
              <a:t> </a:t>
            </a:r>
          </a:p>
        </p:txBody>
      </p:sp>
      <p:pic>
        <p:nvPicPr>
          <p:cNvPr id="1026" name="Picture 2" descr="Oligarchs' Feud Erupts at Norilsk Nickel - The New York Times">
            <a:extLst>
              <a:ext uri="{FF2B5EF4-FFF2-40B4-BE49-F238E27FC236}">
                <a16:creationId xmlns:a16="http://schemas.microsoft.com/office/drawing/2014/main" id="{12B9C0AE-E0A9-9910-E498-1861110C7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67" y="3008993"/>
            <a:ext cx="5177789" cy="284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6DC929-E5E6-F1F7-704A-DEC8E0F14C61}"/>
              </a:ext>
            </a:extLst>
          </p:cNvPr>
          <p:cNvSpPr txBox="1"/>
          <p:nvPr/>
        </p:nvSpPr>
        <p:spPr>
          <a:xfrm>
            <a:off x="448716" y="169683"/>
            <a:ext cx="11338560" cy="2528897"/>
          </a:xfrm>
          <a:prstGeom prst="rect">
            <a:avLst/>
          </a:prstGeom>
          <a:noFill/>
        </p:spPr>
        <p:txBody>
          <a:bodyPr wrap="square" rtlCol="0">
            <a:spAutoFit/>
          </a:bodyPr>
          <a:lstStyle/>
          <a:p>
            <a:pPr algn="ctr"/>
            <a:r>
              <a:rPr lang="en-GB" sz="2400" b="1" dirty="0">
                <a:solidFill>
                  <a:srgbClr val="0070C0"/>
                </a:solidFill>
                <a:latin typeface="Calibri" panose="020F0502020204030204" pitchFamily="34" charset="0"/>
                <a:cs typeface="Times New Roman" panose="02020603050405020304" pitchFamily="18" charset="0"/>
              </a:rPr>
              <a:t>Transition to green technologies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500"/>
              </a:spcAft>
              <a:buFont typeface="Wingdings"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t is estimated that the implementation of the best available technologies requires the funding of 4–8 trillion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rubles</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up to $86 billion)</a:t>
            </a:r>
          </a:p>
          <a:p>
            <a:pPr marL="285750" indent="-285750" algn="just">
              <a:spcAft>
                <a:spcPts val="500"/>
              </a:spcAft>
              <a:buFont typeface="Wingdings"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estimated potential of Russia in terms of investments, taking into account climatic factors in selected industries, is approximately US$313 billion for the period from 2016 to 2030. </a:t>
            </a:r>
          </a:p>
          <a:p>
            <a:pPr marL="285750" indent="-285750" algn="just">
              <a:spcAft>
                <a:spcPts val="50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 funding from the public and private sectors will be required to support the transition to green infrastructure. </a:t>
            </a:r>
            <a:endParaRPr lang="en-GB"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8EACDB-FD86-C2B3-4706-8DF168A6E75B}"/>
              </a:ext>
            </a:extLst>
          </p:cNvPr>
          <p:cNvSpPr txBox="1"/>
          <p:nvPr/>
        </p:nvSpPr>
        <p:spPr>
          <a:xfrm>
            <a:off x="448716" y="3956401"/>
            <a:ext cx="6147756" cy="2628925"/>
          </a:xfrm>
          <a:prstGeom prst="rect">
            <a:avLst/>
          </a:prstGeom>
          <a:noFill/>
        </p:spPr>
        <p:txBody>
          <a:bodyPr wrap="square">
            <a:spAutoFit/>
          </a:bodyPr>
          <a:lstStyle/>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elimination of all unauthorised landfills identified in 2018 within the city boundaries</a:t>
            </a:r>
          </a:p>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a dramatic reduction in the level of air pollution in large industrial centres</a:t>
            </a:r>
          </a:p>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a reduction of at least 20% of the total volume of emissions of pollutants into the air in the most polluted cities, </a:t>
            </a:r>
          </a:p>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improve the quality of drinking water</a:t>
            </a:r>
          </a:p>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ecologically improve the water bodies</a:t>
            </a:r>
          </a:p>
          <a:p>
            <a:pPr marL="742950" lvl="1" indent="-285750">
              <a:spcAft>
                <a:spcPts val="500"/>
              </a:spcAft>
              <a:buFont typeface="Wingdings" pitchFamily="2"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conserve biological diversity. </a:t>
            </a:r>
            <a:endParaRPr lang="en-US" sz="1600" dirty="0"/>
          </a:p>
        </p:txBody>
      </p:sp>
      <p:pic>
        <p:nvPicPr>
          <p:cNvPr id="5122" name="Picture 2" descr="Национальный проект «Экология» 2019-2024. Паспорт проекта, цели и задачи">
            <a:extLst>
              <a:ext uri="{FF2B5EF4-FFF2-40B4-BE49-F238E27FC236}">
                <a16:creationId xmlns:a16="http://schemas.microsoft.com/office/drawing/2014/main" id="{458F1C2B-C43F-74AE-DF7A-C68E1A0D3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424" y="4075879"/>
            <a:ext cx="5124226" cy="23899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7ABA04-82F4-0182-5AA6-FEE1BC5CEA76}"/>
              </a:ext>
            </a:extLst>
          </p:cNvPr>
          <p:cNvSpPr txBox="1"/>
          <p:nvPr/>
        </p:nvSpPr>
        <p:spPr>
          <a:xfrm>
            <a:off x="448716" y="2968951"/>
            <a:ext cx="11338560" cy="987450"/>
          </a:xfrm>
          <a:prstGeom prst="rect">
            <a:avLst/>
          </a:prstGeom>
          <a:noFill/>
        </p:spPr>
        <p:txBody>
          <a:bodyPr wrap="square">
            <a:spAutoFit/>
          </a:bodyPr>
          <a:lstStyle/>
          <a:p>
            <a:pPr marL="285750" indent="-285750">
              <a:spcAft>
                <a:spcPts val="500"/>
              </a:spcAft>
              <a:buFont typeface="Wingdings"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Currently, the transition to a green economy in Russia is regulated by the national project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“Ecology”, </a:t>
            </a:r>
            <a:r>
              <a:rPr lang="en-GB" sz="1800" dirty="0">
                <a:effectLst/>
                <a:latin typeface="Calibri" panose="020F0502020204030204" pitchFamily="34" charset="0"/>
                <a:ea typeface="Calibri" panose="020F0502020204030204" pitchFamily="34" charset="0"/>
                <a:cs typeface="Times New Roman" panose="02020603050405020304" pitchFamily="18" charset="0"/>
              </a:rPr>
              <a:t>which was introduced in 2019</a:t>
            </a:r>
            <a:r>
              <a:rPr lang="en-GB" dirty="0">
                <a:latin typeface="Calibri" panose="020F0502020204030204" pitchFamily="34" charset="0"/>
                <a:ea typeface="Calibri" panose="020F0502020204030204" pitchFamily="34" charset="0"/>
                <a:cs typeface="Times New Roman" panose="02020603050405020304" pitchFamily="18" charset="0"/>
              </a:rPr>
              <a:t> and running until 2024. </a:t>
            </a:r>
            <a:endParaRPr lang="en-US" dirty="0"/>
          </a:p>
          <a:p>
            <a:pPr marL="285750" indent="-285750">
              <a:spcAft>
                <a:spcPts val="500"/>
              </a:spcAft>
              <a:buFont typeface="Wingdings" pitchFamily="2" charset="2"/>
              <a:buChar char="Ø"/>
            </a:pPr>
            <a:r>
              <a:rPr lang="en-GB" sz="1800" dirty="0">
                <a:effectLst/>
                <a:latin typeface="Calibri" panose="020F0502020204030204" pitchFamily="34" charset="0"/>
                <a:ea typeface="Calibri" panose="020F0502020204030204" pitchFamily="34" charset="0"/>
                <a:cs typeface="Times New Roman" panose="02020603050405020304" pitchFamily="18" charset="0"/>
              </a:rPr>
              <a:t>It proposes to ensure the effective management of production and consumption waste, including: </a:t>
            </a:r>
          </a:p>
        </p:txBody>
      </p:sp>
    </p:spTree>
    <p:extLst>
      <p:ext uri="{BB962C8B-B14F-4D97-AF65-F5344CB8AC3E}">
        <p14:creationId xmlns:p14="http://schemas.microsoft.com/office/powerpoint/2010/main" val="250217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6783D5A-7DF4-F42A-6546-F797AB683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944" y="788970"/>
            <a:ext cx="10002112" cy="5654861"/>
          </a:xfrm>
          <a:prstGeom prst="rect">
            <a:avLst/>
          </a:prstGeom>
        </p:spPr>
      </p:pic>
      <p:sp>
        <p:nvSpPr>
          <p:cNvPr id="5" name="TextBox 4">
            <a:extLst>
              <a:ext uri="{FF2B5EF4-FFF2-40B4-BE49-F238E27FC236}">
                <a16:creationId xmlns:a16="http://schemas.microsoft.com/office/drawing/2014/main" id="{321E5054-3164-F61A-C841-913BEB147564}"/>
              </a:ext>
            </a:extLst>
          </p:cNvPr>
          <p:cNvSpPr txBox="1"/>
          <p:nvPr/>
        </p:nvSpPr>
        <p:spPr>
          <a:xfrm>
            <a:off x="3068203" y="248494"/>
            <a:ext cx="6099586" cy="461665"/>
          </a:xfrm>
          <a:prstGeom prst="rect">
            <a:avLst/>
          </a:prstGeom>
          <a:noFill/>
        </p:spPr>
        <p:txBody>
          <a:bodyPr wrap="square">
            <a:spAutoFit/>
          </a:bodyPr>
          <a:lstStyle/>
          <a:p>
            <a:pPr algn="ctr"/>
            <a:r>
              <a:rPr lang="en-GB" sz="2400" b="1" dirty="0">
                <a:solidFill>
                  <a:srgbClr val="0070C0"/>
                </a:solidFill>
                <a:effectLst/>
                <a:ea typeface="Calibri" panose="020F0502020204030204" pitchFamily="34" charset="0"/>
              </a:rPr>
              <a:t>Structure of the national project “Ecology”</a:t>
            </a:r>
            <a:r>
              <a:rPr lang="en-GB" sz="2400" b="1" dirty="0">
                <a:solidFill>
                  <a:srgbClr val="0070C0"/>
                </a:solidFill>
                <a:effectLst/>
              </a:rPr>
              <a:t> </a:t>
            </a:r>
            <a:endParaRPr lang="en-US" sz="2400" b="1" dirty="0">
              <a:solidFill>
                <a:srgbClr val="0070C0"/>
              </a:solidFill>
            </a:endParaRPr>
          </a:p>
        </p:txBody>
      </p:sp>
    </p:spTree>
    <p:extLst>
      <p:ext uri="{BB962C8B-B14F-4D97-AF65-F5344CB8AC3E}">
        <p14:creationId xmlns:p14="http://schemas.microsoft.com/office/powerpoint/2010/main" val="319886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59FC5A-D702-000B-FEF5-1E1F4C9103A2}"/>
              </a:ext>
            </a:extLst>
          </p:cNvPr>
          <p:cNvSpPr txBox="1"/>
          <p:nvPr/>
        </p:nvSpPr>
        <p:spPr>
          <a:xfrm>
            <a:off x="491746" y="565795"/>
            <a:ext cx="11416969" cy="4893647"/>
          </a:xfrm>
          <a:prstGeom prst="rect">
            <a:avLst/>
          </a:prstGeom>
          <a:noFill/>
        </p:spPr>
        <p:txBody>
          <a:bodyPr wrap="square">
            <a:spAutoFit/>
          </a:bodyPr>
          <a:lstStyle/>
          <a:p>
            <a:pPr algn="ctr"/>
            <a:r>
              <a:rPr lang="en-GB" sz="2400" b="1" dirty="0">
                <a:solidFill>
                  <a:srgbClr val="0070C0"/>
                </a:solidFill>
              </a:rPr>
              <a:t>Infrastructural projects (2023) </a:t>
            </a:r>
            <a:endParaRPr lang="ru-RU" sz="2400" b="1" dirty="0">
              <a:solidFill>
                <a:srgbClr val="0070C0"/>
              </a:solidFill>
            </a:endParaRPr>
          </a:p>
          <a:p>
            <a:endParaRPr lang="en-US" dirty="0"/>
          </a:p>
          <a:p>
            <a:r>
              <a:rPr lang="en-US" b="1" dirty="0"/>
              <a:t>Federal project “Clean Country”:</a:t>
            </a:r>
          </a:p>
          <a:p>
            <a:pPr marL="285750" indent="-285750">
              <a:buFont typeface="Wingdings" pitchFamily="2" charset="2"/>
              <a:buChar char="§"/>
            </a:pPr>
            <a:r>
              <a:rPr lang="en-US" dirty="0"/>
              <a:t>77 of the most dangerous objects with accumulated environmental damage were eliminated;</a:t>
            </a:r>
          </a:p>
          <a:p>
            <a:pPr marL="285750" indent="-285750">
              <a:buFont typeface="Wingdings" pitchFamily="2" charset="2"/>
              <a:buChar char="§"/>
            </a:pPr>
            <a:r>
              <a:rPr lang="en-US" dirty="0"/>
              <a:t>19 Municipal solid waste landfills were reclaimed in the Moscow region;</a:t>
            </a:r>
          </a:p>
          <a:p>
            <a:pPr marL="285750" indent="-285750">
              <a:buFont typeface="Wingdings" pitchFamily="2" charset="2"/>
              <a:buChar char="§"/>
            </a:pPr>
            <a:r>
              <a:rPr lang="en-US" dirty="0"/>
              <a:t>66 landfills have been eliminated (however, new ones are appearing in both cases)</a:t>
            </a:r>
          </a:p>
          <a:p>
            <a:endParaRPr lang="en-US" dirty="0"/>
          </a:p>
          <a:p>
            <a:r>
              <a:rPr lang="en-US" b="1" dirty="0"/>
              <a:t>Federal project “Integrated municipal solid waste management system”:</a:t>
            </a:r>
          </a:p>
          <a:p>
            <a:pPr marL="285750" indent="-285750">
              <a:buFont typeface="Wingdings" pitchFamily="2" charset="2"/>
              <a:buChar char="§"/>
            </a:pPr>
            <a:r>
              <a:rPr lang="en-US" dirty="0"/>
              <a:t>238 infrastructure facilities in the field of MSW management were put into operation with a total capacity of 19.493 million tons/year for processing, 5.743 million tons/year for recycling and 4.152 million tons/year for disposal (disposal).</a:t>
            </a:r>
          </a:p>
          <a:p>
            <a:endParaRPr lang="en-US" dirty="0"/>
          </a:p>
          <a:p>
            <a:r>
              <a:rPr lang="en-US" b="1" dirty="0"/>
              <a:t>Federal project “Infrastructure for waste management of I-II hazard classes”:</a:t>
            </a:r>
          </a:p>
          <a:p>
            <a:pPr marL="285750" indent="-285750">
              <a:buFont typeface="Wingdings" pitchFamily="2" charset="2"/>
              <a:buChar char="§"/>
            </a:pPr>
            <a:r>
              <a:rPr lang="en-US" dirty="0"/>
              <a:t>4 production and technical complexes for processing, recycling and neutralization of waste of hazard classes I and II are being created on the basis of property complexes of chemical weapons destruction facilities in the Saratov, Kurgan, Kirov regions and the Udmurt Republic;</a:t>
            </a:r>
          </a:p>
          <a:p>
            <a:pPr marL="285750" indent="-285750">
              <a:buFont typeface="Wingdings" pitchFamily="2" charset="2"/>
              <a:buChar char="§"/>
            </a:pPr>
            <a:r>
              <a:rPr lang="en-US" dirty="0"/>
              <a:t>2 production and technical complexes are being created “from scratch” in the Irkutsk and Tomsk regions.</a:t>
            </a:r>
          </a:p>
        </p:txBody>
      </p:sp>
    </p:spTree>
    <p:extLst>
      <p:ext uri="{BB962C8B-B14F-4D97-AF65-F5344CB8AC3E}">
        <p14:creationId xmlns:p14="http://schemas.microsoft.com/office/powerpoint/2010/main" val="154875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F40DEB-3856-7A3D-230A-BA3A50AC8EC6}"/>
              </a:ext>
            </a:extLst>
          </p:cNvPr>
          <p:cNvSpPr txBox="1"/>
          <p:nvPr/>
        </p:nvSpPr>
        <p:spPr>
          <a:xfrm>
            <a:off x="448878" y="449178"/>
            <a:ext cx="11294241" cy="3098284"/>
          </a:xfrm>
          <a:prstGeom prst="rect">
            <a:avLst/>
          </a:prstGeom>
          <a:noFill/>
        </p:spPr>
        <p:txBody>
          <a:bodyPr wrap="square">
            <a:spAutoFit/>
          </a:bodyPr>
          <a:lstStyle/>
          <a:p>
            <a:pPr marL="285750" indent="-285750" algn="just">
              <a:spcAft>
                <a:spcPts val="800"/>
              </a:spcAft>
              <a:buFont typeface="Wingdings" pitchFamily="2" charset="2"/>
              <a:buChar char="Ø"/>
            </a:pPr>
            <a:r>
              <a:rPr lang="en-US" dirty="0"/>
              <a:t>Russian government conducts these projects through public procurement projects </a:t>
            </a:r>
          </a:p>
          <a:p>
            <a:pPr marL="285750" indent="-285750" algn="just">
              <a:spcAft>
                <a:spcPts val="800"/>
              </a:spcAft>
              <a:buFont typeface="Wingdings" pitchFamily="2" charset="2"/>
              <a:buChar char="Ø"/>
            </a:pPr>
            <a:r>
              <a:rPr lang="en-US" dirty="0"/>
              <a:t>This is arranged in cooperation with state-owned or state-affiliated organizations or with private companies but with individuals affiliated with organizations </a:t>
            </a:r>
          </a:p>
          <a:p>
            <a:pPr marL="285750" indent="-285750" algn="just">
              <a:spcAft>
                <a:spcPts val="800"/>
              </a:spcAft>
              <a:buFont typeface="Wingdings" pitchFamily="2" charset="2"/>
              <a:buChar char="Ø"/>
            </a:pPr>
            <a:r>
              <a:rPr lang="en-US" dirty="0"/>
              <a:t>This also occurs due to nepotism, kickbacks </a:t>
            </a:r>
            <a:r>
              <a:rPr lang="en-US" i="1" dirty="0"/>
              <a:t>(</a:t>
            </a:r>
            <a:r>
              <a:rPr lang="ru-RU" i="1" dirty="0"/>
              <a:t>откат)</a:t>
            </a:r>
            <a:r>
              <a:rPr lang="en-US" i="1" dirty="0"/>
              <a:t>,</a:t>
            </a:r>
            <a:r>
              <a:rPr lang="en-US" dirty="0"/>
              <a:t> tax evasion</a:t>
            </a:r>
            <a:r>
              <a:rPr lang="ru-RU" dirty="0"/>
              <a:t> (</a:t>
            </a:r>
            <a:r>
              <a:rPr lang="ru-RU" i="1" dirty="0"/>
              <a:t>обналичка</a:t>
            </a:r>
            <a:r>
              <a:rPr lang="ru-RU" dirty="0"/>
              <a:t>)</a:t>
            </a:r>
            <a:r>
              <a:rPr lang="en-US" dirty="0"/>
              <a:t>, and money-laundering. </a:t>
            </a:r>
          </a:p>
          <a:p>
            <a:pPr marL="285750" indent="-285750" algn="just">
              <a:spcAft>
                <a:spcPts val="800"/>
              </a:spcAft>
              <a:buFont typeface="Wingdings" pitchFamily="2" charset="2"/>
              <a:buChar char="Ø"/>
            </a:pPr>
            <a:r>
              <a:rPr lang="en-GB" dirty="0">
                <a:ea typeface="Calibri" panose="020F0502020204030204" pitchFamily="34" charset="0"/>
                <a:cs typeface="Times New Roman" panose="02020603050405020304" pitchFamily="18" charset="0"/>
              </a:rPr>
              <a:t>T</a:t>
            </a:r>
            <a:r>
              <a:rPr lang="en-GB" sz="1800" dirty="0">
                <a:effectLst/>
                <a:ea typeface="Calibri" panose="020F0502020204030204" pitchFamily="34" charset="0"/>
                <a:cs typeface="Times New Roman" panose="02020603050405020304" pitchFamily="18" charset="0"/>
              </a:rPr>
              <a:t>he national strategy for financing sustainable development is currently not formed as a single document. It is characterised by an unclear structure, incomplete coverage, and an unsystematic approach. </a:t>
            </a:r>
          </a:p>
          <a:p>
            <a:pPr marL="285750" indent="-285750" algn="just">
              <a:spcAft>
                <a:spcPts val="800"/>
              </a:spcAft>
              <a:buFont typeface="Wingdings" pitchFamily="2" charset="2"/>
              <a:buChar char="Ø"/>
            </a:pPr>
            <a:r>
              <a:rPr lang="en-GB" dirty="0">
                <a:cs typeface="Times New Roman" panose="02020603050405020304" pitchFamily="18" charset="0"/>
              </a:rPr>
              <a:t>There are no specific and approved indicators on the federal level to measure the effectiveness of environmental policies and project implementation: hence, it’s difficult to regulate it further and form other national mechanisms</a:t>
            </a:r>
          </a:p>
          <a:p>
            <a:pPr marL="285750" indent="-285750" algn="just">
              <a:spcAft>
                <a:spcPts val="800"/>
              </a:spcAft>
              <a:buFont typeface="Wingdings" pitchFamily="2" charset="2"/>
              <a:buChar char="Ø"/>
            </a:pPr>
            <a:r>
              <a:rPr lang="en-GB" dirty="0">
                <a:cs typeface="Times New Roman" panose="02020603050405020304" pitchFamily="18" charset="0"/>
              </a:rPr>
              <a:t>Various ‘national programs’ are implemented with no purpose or to gain profits from construction procedures </a:t>
            </a:r>
            <a:endParaRPr lang="en-US" dirty="0"/>
          </a:p>
        </p:txBody>
      </p:sp>
      <p:pic>
        <p:nvPicPr>
          <p:cNvPr id="6146" name="Picture 2" descr="The environmental cost of corruption | AGCS">
            <a:extLst>
              <a:ext uri="{FF2B5EF4-FFF2-40B4-BE49-F238E27FC236}">
                <a16:creationId xmlns:a16="http://schemas.microsoft.com/office/drawing/2014/main" id="{9CA3830C-526C-1212-0537-94796E61A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795" y="3826957"/>
            <a:ext cx="9244405" cy="251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81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FB116F-15AD-B981-9953-62FA56B66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61" y="960940"/>
            <a:ext cx="8106120" cy="5419946"/>
          </a:xfrm>
          <a:prstGeom prst="rect">
            <a:avLst/>
          </a:prstGeom>
        </p:spPr>
      </p:pic>
      <p:sp>
        <p:nvSpPr>
          <p:cNvPr id="6" name="TextBox 5">
            <a:extLst>
              <a:ext uri="{FF2B5EF4-FFF2-40B4-BE49-F238E27FC236}">
                <a16:creationId xmlns:a16="http://schemas.microsoft.com/office/drawing/2014/main" id="{41AC0367-CC3B-F06B-4F50-2DCCF47BD833}"/>
              </a:ext>
            </a:extLst>
          </p:cNvPr>
          <p:cNvSpPr txBox="1"/>
          <p:nvPr/>
        </p:nvSpPr>
        <p:spPr>
          <a:xfrm>
            <a:off x="1739153" y="334479"/>
            <a:ext cx="8713694" cy="461665"/>
          </a:xfrm>
          <a:prstGeom prst="rect">
            <a:avLst/>
          </a:prstGeom>
          <a:noFill/>
        </p:spPr>
        <p:txBody>
          <a:bodyPr wrap="square">
            <a:spAutoFit/>
          </a:bodyPr>
          <a:lstStyle/>
          <a:p>
            <a:pPr algn="ctr"/>
            <a:r>
              <a:rPr lang="en-US" sz="2400" b="1" kern="0" dirty="0">
                <a:solidFill>
                  <a:srgbClr val="0070C0"/>
                </a:solidFill>
                <a:effectLst/>
                <a:ea typeface="Calibri" panose="020F0502020204030204" pitchFamily="34" charset="0"/>
              </a:rPr>
              <a:t>Cashing-out scheme within public procurement tender in Russia</a:t>
            </a:r>
            <a:r>
              <a:rPr lang="en-GB" sz="2400" b="1" dirty="0">
                <a:solidFill>
                  <a:srgbClr val="0070C0"/>
                </a:solidFill>
                <a:effectLst/>
              </a:rPr>
              <a:t> </a:t>
            </a:r>
            <a:endParaRPr lang="en-US" sz="2400" b="1" dirty="0">
              <a:solidFill>
                <a:srgbClr val="0070C0"/>
              </a:solidFill>
            </a:endParaRPr>
          </a:p>
        </p:txBody>
      </p:sp>
    </p:spTree>
    <p:extLst>
      <p:ext uri="{BB962C8B-B14F-4D97-AF65-F5344CB8AC3E}">
        <p14:creationId xmlns:p14="http://schemas.microsoft.com/office/powerpoint/2010/main" val="407486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B68D31-2FE2-AAB3-66F4-75454FCFAE07}"/>
              </a:ext>
            </a:extLst>
          </p:cNvPr>
          <p:cNvSpPr txBox="1"/>
          <p:nvPr/>
        </p:nvSpPr>
        <p:spPr>
          <a:xfrm>
            <a:off x="411064" y="356364"/>
            <a:ext cx="11413863" cy="6060633"/>
          </a:xfrm>
          <a:prstGeom prst="rect">
            <a:avLst/>
          </a:prstGeom>
          <a:noFill/>
        </p:spPr>
        <p:txBody>
          <a:bodyPr wrap="square" rtlCol="0">
            <a:spAutoFit/>
          </a:bodyPr>
          <a:lstStyle/>
          <a:p>
            <a:pPr algn="ctr"/>
            <a:r>
              <a:rPr lang="en-US" sz="3200" b="1" dirty="0">
                <a:solidFill>
                  <a:srgbClr val="C00000"/>
                </a:solidFill>
              </a:rPr>
              <a:t>Conclusions</a:t>
            </a:r>
          </a:p>
          <a:p>
            <a:pPr algn="ctr"/>
            <a:endParaRPr lang="en-US" dirty="0"/>
          </a:p>
          <a:p>
            <a:pPr algn="just">
              <a:spcAft>
                <a:spcPts val="500"/>
              </a:spcAft>
            </a:pPr>
            <a:r>
              <a:rPr lang="en-US" sz="2000" b="1" dirty="0"/>
              <a:t>Market liberal vs. social green views</a:t>
            </a:r>
          </a:p>
          <a:p>
            <a:pPr marL="285750" indent="-285750" algn="just">
              <a:spcAft>
                <a:spcPts val="500"/>
              </a:spcAft>
              <a:buFont typeface="Wingdings" pitchFamily="2" charset="2"/>
              <a:buChar char="Ø"/>
            </a:pPr>
            <a:r>
              <a:rPr lang="en-US" dirty="0"/>
              <a:t>Russia is known as an authoritarian regime or ’Interventionist Entrepreneurial State’ (Wright et al., 2021)</a:t>
            </a:r>
          </a:p>
          <a:p>
            <a:pPr marL="285750" indent="-285750" algn="just">
              <a:spcAft>
                <a:spcPts val="500"/>
              </a:spcAft>
              <a:buFont typeface="Wingdings" pitchFamily="2" charset="2"/>
              <a:buChar char="Ø"/>
            </a:pPr>
            <a:r>
              <a:rPr lang="en-US" dirty="0"/>
              <a:t>State intervention and involvement are significant and seen as a necessity  </a:t>
            </a:r>
          </a:p>
          <a:p>
            <a:pPr marL="285750" indent="-285750" algn="just">
              <a:spcAft>
                <a:spcPts val="500"/>
              </a:spcAft>
              <a:buFont typeface="Wingdings" pitchFamily="2" charset="2"/>
              <a:buChar char="Ø"/>
            </a:pPr>
            <a:r>
              <a:rPr lang="en-US" dirty="0"/>
              <a:t>Environmental projects are expected to be </a:t>
            </a:r>
            <a:r>
              <a:rPr lang="en-GB" dirty="0"/>
              <a:t>and</a:t>
            </a:r>
            <a:r>
              <a:rPr lang="en-US" dirty="0"/>
              <a:t> are being financed, supported and regulated by the government at all levels </a:t>
            </a:r>
          </a:p>
          <a:p>
            <a:pPr algn="just">
              <a:spcAft>
                <a:spcPts val="500"/>
              </a:spcAft>
            </a:pPr>
            <a:endParaRPr lang="en-US" dirty="0"/>
          </a:p>
          <a:p>
            <a:pPr algn="just">
              <a:spcAft>
                <a:spcPts val="500"/>
              </a:spcAft>
            </a:pPr>
            <a:r>
              <a:rPr lang="en-US" sz="2000" b="1" dirty="0"/>
              <a:t>Institution-based view</a:t>
            </a:r>
          </a:p>
          <a:p>
            <a:pPr marL="285750" indent="-285750" algn="just">
              <a:spcAft>
                <a:spcPts val="500"/>
              </a:spcAft>
              <a:buFont typeface="Wingdings" pitchFamily="2" charset="2"/>
              <a:buChar char="Ø"/>
            </a:pPr>
            <a:r>
              <a:rPr lang="en-US" dirty="0"/>
              <a:t>We can observe an </a:t>
            </a:r>
            <a:r>
              <a:rPr lang="en-US" u="sng" dirty="0"/>
              <a:t>institutional asymmetry </a:t>
            </a:r>
          </a:p>
          <a:p>
            <a:pPr marL="742950" lvl="1" indent="-285750" algn="just">
              <a:spcAft>
                <a:spcPts val="500"/>
              </a:spcAft>
              <a:buFont typeface="Wingdings" pitchFamily="2" charset="2"/>
              <a:buChar char="§"/>
            </a:pPr>
            <a:r>
              <a:rPr lang="en-US" dirty="0"/>
              <a:t>The economy is reliant on polluting industries</a:t>
            </a:r>
          </a:p>
          <a:p>
            <a:pPr marL="742950" lvl="1" indent="-285750" algn="just">
              <a:spcAft>
                <a:spcPts val="500"/>
              </a:spcAft>
              <a:buFont typeface="Wingdings" pitchFamily="2" charset="2"/>
              <a:buChar char="§"/>
            </a:pPr>
            <a:r>
              <a:rPr lang="en-US" dirty="0"/>
              <a:t>One part of the society is ready for the ecological agenda, another part is not (majority) </a:t>
            </a:r>
          </a:p>
          <a:p>
            <a:pPr marL="742950" lvl="1" indent="-285750" algn="just">
              <a:spcAft>
                <a:spcPts val="500"/>
              </a:spcAft>
              <a:buFont typeface="Wingdings" pitchFamily="2" charset="2"/>
              <a:buChar char="§"/>
            </a:pPr>
            <a:r>
              <a:rPr lang="en-US" dirty="0"/>
              <a:t>Some businesses participate in the ecological programs with direct positive impact, others imitate that participation and involvement (majority) </a:t>
            </a:r>
          </a:p>
          <a:p>
            <a:pPr marL="285750" indent="-285750" algn="just">
              <a:spcAft>
                <a:spcPts val="500"/>
              </a:spcAft>
              <a:buFont typeface="Wingdings" pitchFamily="2" charset="2"/>
              <a:buChar char="Ø"/>
            </a:pPr>
            <a:r>
              <a:rPr lang="en-US" dirty="0"/>
              <a:t>For the government, it is a challenge to balance the interests of different stakeholders also considering internal issues (corruption and opportunist behavior among state officials) </a:t>
            </a:r>
          </a:p>
          <a:p>
            <a:pPr marL="285750" indent="-285750" algn="just">
              <a:spcAft>
                <a:spcPts val="500"/>
              </a:spcAft>
              <a:buFont typeface="Wingdings" pitchFamily="2" charset="2"/>
              <a:buChar char="Ø"/>
            </a:pPr>
            <a:r>
              <a:rPr lang="en-US" dirty="0"/>
              <a:t>The government uses environmental infrastructural projects as mechanisms for self-enrichment and maintaining power</a:t>
            </a:r>
          </a:p>
        </p:txBody>
      </p:sp>
    </p:spTree>
    <p:extLst>
      <p:ext uri="{BB962C8B-B14F-4D97-AF65-F5344CB8AC3E}">
        <p14:creationId xmlns:p14="http://schemas.microsoft.com/office/powerpoint/2010/main" val="276662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ocument with text on it&#10;&#10;Description automatically generated">
            <a:extLst>
              <a:ext uri="{FF2B5EF4-FFF2-40B4-BE49-F238E27FC236}">
                <a16:creationId xmlns:a16="http://schemas.microsoft.com/office/drawing/2014/main" id="{ACF7F823-16EB-43AF-83B6-737131821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101" y="1050188"/>
            <a:ext cx="3458085" cy="5494080"/>
          </a:xfrm>
          <a:prstGeom prst="rect">
            <a:avLst/>
          </a:prstGeom>
        </p:spPr>
      </p:pic>
      <p:pic>
        <p:nvPicPr>
          <p:cNvPr id="7" name="Picture 6">
            <a:extLst>
              <a:ext uri="{FF2B5EF4-FFF2-40B4-BE49-F238E27FC236}">
                <a16:creationId xmlns:a16="http://schemas.microsoft.com/office/drawing/2014/main" id="{7B99240C-B9BF-E4AB-7630-5EEC4D291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6313" y="1050188"/>
            <a:ext cx="3659486" cy="5489228"/>
          </a:xfrm>
          <a:prstGeom prst="rect">
            <a:avLst/>
          </a:prstGeom>
        </p:spPr>
      </p:pic>
      <p:sp>
        <p:nvSpPr>
          <p:cNvPr id="11" name="TextBox 10">
            <a:extLst>
              <a:ext uri="{FF2B5EF4-FFF2-40B4-BE49-F238E27FC236}">
                <a16:creationId xmlns:a16="http://schemas.microsoft.com/office/drawing/2014/main" id="{DE9EFAC0-114B-CF00-25A3-D577062EF8FC}"/>
              </a:ext>
            </a:extLst>
          </p:cNvPr>
          <p:cNvSpPr txBox="1"/>
          <p:nvPr/>
        </p:nvSpPr>
        <p:spPr>
          <a:xfrm>
            <a:off x="386379" y="286770"/>
            <a:ext cx="11419242" cy="646331"/>
          </a:xfrm>
          <a:prstGeom prst="rect">
            <a:avLst/>
          </a:prstGeom>
          <a:noFill/>
        </p:spPr>
        <p:txBody>
          <a:bodyPr wrap="square">
            <a:spAutoFit/>
          </a:bodyPr>
          <a:lstStyle/>
          <a:p>
            <a:r>
              <a:rPr lang="en-GB" dirty="0">
                <a:effectLst/>
              </a:rPr>
              <a:t>Sosnovskikh, S., &amp; </a:t>
            </a:r>
            <a:r>
              <a:rPr lang="en-GB" dirty="0" err="1">
                <a:effectLst/>
              </a:rPr>
              <a:t>Samsul</a:t>
            </a:r>
            <a:r>
              <a:rPr lang="en-GB" dirty="0">
                <a:effectLst/>
              </a:rPr>
              <a:t>, A. (Eds.). (2023). </a:t>
            </a:r>
            <a:r>
              <a:rPr lang="en-GB" i="1" dirty="0">
                <a:effectLst/>
              </a:rPr>
              <a:t>Environmental Finance and Green Banking: Contemporary and Emerging Issues</a:t>
            </a:r>
            <a:r>
              <a:rPr lang="en-GB" dirty="0">
                <a:effectLst/>
              </a:rPr>
              <a:t>. Routledge. </a:t>
            </a:r>
            <a:r>
              <a:rPr lang="en-GB" dirty="0">
                <a:effectLst/>
                <a:hlinkClick r:id="rId4"/>
              </a:rPr>
              <a:t>https://doi.org/10.4324/9781003206194</a:t>
            </a:r>
            <a:endParaRPr lang="en-GB" dirty="0">
              <a:effectLst/>
            </a:endParaRPr>
          </a:p>
        </p:txBody>
      </p:sp>
    </p:spTree>
    <p:extLst>
      <p:ext uri="{BB962C8B-B14F-4D97-AF65-F5344CB8AC3E}">
        <p14:creationId xmlns:p14="http://schemas.microsoft.com/office/powerpoint/2010/main" val="250613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298B9E-3C93-4D70-D529-BC425D6720DF}"/>
              </a:ext>
            </a:extLst>
          </p:cNvPr>
          <p:cNvSpPr txBox="1"/>
          <p:nvPr/>
        </p:nvSpPr>
        <p:spPr>
          <a:xfrm>
            <a:off x="2446576" y="2782491"/>
            <a:ext cx="7726442" cy="707886"/>
          </a:xfrm>
          <a:prstGeom prst="rect">
            <a:avLst/>
          </a:prstGeom>
          <a:noFill/>
        </p:spPr>
        <p:txBody>
          <a:bodyPr wrap="square" rtlCol="0">
            <a:spAutoFit/>
          </a:bodyPr>
          <a:lstStyle/>
          <a:p>
            <a:pPr algn="ctr"/>
            <a:r>
              <a:rPr lang="en-GB" sz="4000" b="1" dirty="0">
                <a:solidFill>
                  <a:srgbClr val="C00000"/>
                </a:solidFill>
              </a:rPr>
              <a:t>Thank you for your attention! </a:t>
            </a:r>
          </a:p>
        </p:txBody>
      </p:sp>
      <p:pic>
        <p:nvPicPr>
          <p:cNvPr id="2" name="Picture 1" descr="A logo of a university&#10;&#10;Description automatically generated">
            <a:extLst>
              <a:ext uri="{FF2B5EF4-FFF2-40B4-BE49-F238E27FC236}">
                <a16:creationId xmlns:a16="http://schemas.microsoft.com/office/drawing/2014/main" id="{2EA984C5-A6DA-B3E5-449D-43FA301FD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20" y="233501"/>
            <a:ext cx="4547694" cy="2558078"/>
          </a:xfrm>
          <a:prstGeom prst="rect">
            <a:avLst/>
          </a:prstGeom>
        </p:spPr>
      </p:pic>
      <p:sp>
        <p:nvSpPr>
          <p:cNvPr id="5" name="TextBox 4">
            <a:extLst>
              <a:ext uri="{FF2B5EF4-FFF2-40B4-BE49-F238E27FC236}">
                <a16:creationId xmlns:a16="http://schemas.microsoft.com/office/drawing/2014/main" id="{F33C22FD-9DDB-27BB-4C64-D379C5552B15}"/>
              </a:ext>
            </a:extLst>
          </p:cNvPr>
          <p:cNvSpPr txBox="1"/>
          <p:nvPr/>
        </p:nvSpPr>
        <p:spPr>
          <a:xfrm>
            <a:off x="7544473" y="5499360"/>
            <a:ext cx="4496614" cy="1015663"/>
          </a:xfrm>
          <a:prstGeom prst="rect">
            <a:avLst/>
          </a:prstGeom>
          <a:noFill/>
        </p:spPr>
        <p:txBody>
          <a:bodyPr wrap="square">
            <a:spAutoFit/>
          </a:bodyPr>
          <a:lstStyle/>
          <a:p>
            <a:pPr algn="r"/>
            <a:r>
              <a:rPr lang="en-US" sz="2400" b="1" dirty="0"/>
              <a:t>Sergey Sosnovskikh, PhD</a:t>
            </a:r>
          </a:p>
          <a:p>
            <a:pPr algn="r"/>
            <a:r>
              <a:rPr lang="en-US" dirty="0"/>
              <a:t>Manchester Metropolitan University (UK)</a:t>
            </a:r>
          </a:p>
          <a:p>
            <a:pPr algn="r"/>
            <a:r>
              <a:rPr lang="en-US" dirty="0">
                <a:hlinkClick r:id="rId3"/>
              </a:rPr>
              <a:t>s.sosnovskikh@mmu.ac.uk</a:t>
            </a:r>
            <a:r>
              <a:rPr lang="en-US" dirty="0"/>
              <a:t> </a:t>
            </a:r>
          </a:p>
        </p:txBody>
      </p:sp>
      <p:pic>
        <p:nvPicPr>
          <p:cNvPr id="7172" name="Picture 4" descr="Места в россии экологические. Ближе к центру. Экологические маршруты по  Европейской России">
            <a:extLst>
              <a:ext uri="{FF2B5EF4-FFF2-40B4-BE49-F238E27FC236}">
                <a16:creationId xmlns:a16="http://schemas.microsoft.com/office/drawing/2014/main" id="{53428B92-3CA9-CD30-BC49-54256A650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20" y="3675728"/>
            <a:ext cx="4848908" cy="29093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Темные воды. 6 крупнейших загрязнений российских рек и морей за последние  полгода">
            <a:extLst>
              <a:ext uri="{FF2B5EF4-FFF2-40B4-BE49-F238E27FC236}">
                <a16:creationId xmlns:a16="http://schemas.microsoft.com/office/drawing/2014/main" id="{0249B25A-FC33-BDBC-F80E-AA1DC679B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236" y="158622"/>
            <a:ext cx="4000852" cy="2598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2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A6D428-EBDE-D700-EA34-BD3D5D4CAA34}"/>
              </a:ext>
            </a:extLst>
          </p:cNvPr>
          <p:cNvSpPr txBox="1"/>
          <p:nvPr/>
        </p:nvSpPr>
        <p:spPr>
          <a:xfrm>
            <a:off x="605643" y="244987"/>
            <a:ext cx="5966460" cy="584775"/>
          </a:xfrm>
          <a:prstGeom prst="rect">
            <a:avLst/>
          </a:prstGeom>
          <a:noFill/>
        </p:spPr>
        <p:txBody>
          <a:bodyPr wrap="square" rtlCol="0">
            <a:spAutoFit/>
          </a:bodyPr>
          <a:lstStyle/>
          <a:p>
            <a:pPr algn="ctr"/>
            <a:r>
              <a:rPr lang="en-US" sz="3200" b="1" dirty="0">
                <a:solidFill>
                  <a:srgbClr val="C00000"/>
                </a:solidFill>
              </a:rPr>
              <a:t>Research context</a:t>
            </a:r>
          </a:p>
        </p:txBody>
      </p:sp>
      <p:pic>
        <p:nvPicPr>
          <p:cNvPr id="2050" name="Picture 2" descr="Фото: Freepik">
            <a:extLst>
              <a:ext uri="{FF2B5EF4-FFF2-40B4-BE49-F238E27FC236}">
                <a16:creationId xmlns:a16="http://schemas.microsoft.com/office/drawing/2014/main" id="{55592227-DAD4-3619-A007-CC76F836B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0356" y="330074"/>
            <a:ext cx="4964737" cy="3098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3DEF28-BEDE-CEA5-89BB-674D00DE8ADD}"/>
              </a:ext>
            </a:extLst>
          </p:cNvPr>
          <p:cNvSpPr txBox="1"/>
          <p:nvPr/>
        </p:nvSpPr>
        <p:spPr>
          <a:xfrm>
            <a:off x="303074" y="784207"/>
            <a:ext cx="6571598" cy="3672800"/>
          </a:xfrm>
          <a:prstGeom prst="rect">
            <a:avLst/>
          </a:prstGeom>
          <a:noFill/>
        </p:spPr>
        <p:txBody>
          <a:bodyPr wrap="square" rtlCol="0">
            <a:spAutoFit/>
          </a:bodyPr>
          <a:lstStyle/>
          <a:p>
            <a:pPr marL="285750" indent="-285750" algn="just">
              <a:spcAft>
                <a:spcPts val="500"/>
              </a:spcAft>
              <a:buFont typeface="Wingdings" pitchFamily="2" charset="2"/>
              <a:buChar char="§"/>
            </a:pPr>
            <a:r>
              <a:rPr lang="en-US" dirty="0"/>
              <a:t>Russia has always paid little attention to environmental problems</a:t>
            </a:r>
          </a:p>
          <a:p>
            <a:pPr marL="285750" indent="-285750" algn="just">
              <a:spcAft>
                <a:spcPts val="500"/>
              </a:spcAft>
              <a:buFont typeface="Wingdings" pitchFamily="2" charset="2"/>
              <a:buChar char="§"/>
            </a:pPr>
            <a:r>
              <a:rPr lang="en-US" dirty="0"/>
              <a:t>USSR has made some ‘recycling’ programs </a:t>
            </a:r>
            <a:r>
              <a:rPr lang="en-GB" dirty="0"/>
              <a:t>in</a:t>
            </a:r>
            <a:r>
              <a:rPr lang="en-US" dirty="0"/>
              <a:t> the 70s </a:t>
            </a:r>
          </a:p>
          <a:p>
            <a:pPr marL="285750" indent="-285750" algn="just">
              <a:spcAft>
                <a:spcPts val="500"/>
              </a:spcAft>
              <a:buFont typeface="Wingdings" pitchFamily="2" charset="2"/>
              <a:buChar char="§"/>
            </a:pPr>
            <a:r>
              <a:rPr lang="en-US" dirty="0"/>
              <a:t>However, the economy has been over reliant on polluting industries such </a:t>
            </a:r>
            <a:r>
              <a:rPr lang="en-US" b="1" dirty="0"/>
              <a:t>oil, gas, heavy metallurgy, mining, nuclear industry and recycling, </a:t>
            </a:r>
            <a:r>
              <a:rPr lang="en-US" dirty="0"/>
              <a:t>etc. (Peterson, 2019)</a:t>
            </a:r>
          </a:p>
          <a:p>
            <a:pPr marL="285750" indent="-285750" algn="just">
              <a:spcAft>
                <a:spcPts val="500"/>
              </a:spcAft>
              <a:buFont typeface="Wingdings" pitchFamily="2" charset="2"/>
              <a:buChar char="§"/>
            </a:pPr>
            <a:endParaRPr lang="en-US" dirty="0"/>
          </a:p>
          <a:p>
            <a:pPr marL="285750" indent="-285750" algn="just">
              <a:spcAft>
                <a:spcPts val="500"/>
              </a:spcAft>
              <a:buFont typeface="Wingdings" pitchFamily="2" charset="2"/>
              <a:buChar char="§"/>
            </a:pPr>
            <a:r>
              <a:rPr lang="en-GB" sz="1800" dirty="0">
                <a:effectLst/>
                <a:ea typeface="Calibri" panose="020F0502020204030204" pitchFamily="34" charset="0"/>
                <a:cs typeface="Times New Roman" panose="02020603050405020304" pitchFamily="18" charset="0"/>
              </a:rPr>
              <a:t>In 1956, the XX Congress of the Communist Party of the Soviet Union (CPSU) passed a resolution to develop productive forces and increase the population’s well-being: resolving environmental issues and the violation of the ecological balance in the country’s industrially developed and developing regions by modernising production (</a:t>
            </a:r>
            <a:r>
              <a:rPr lang="en-GB" sz="1800" dirty="0" err="1">
                <a:effectLst/>
                <a:ea typeface="Calibri" panose="020F0502020204030204" pitchFamily="34" charset="0"/>
                <a:cs typeface="Times New Roman" panose="02020603050405020304" pitchFamily="18" charset="0"/>
              </a:rPr>
              <a:t>Pryde</a:t>
            </a:r>
            <a:r>
              <a:rPr lang="en-GB" sz="1800" dirty="0">
                <a:effectLst/>
                <a:ea typeface="Calibri" panose="020F0502020204030204" pitchFamily="34" charset="0"/>
                <a:cs typeface="Times New Roman" panose="02020603050405020304" pitchFamily="18" charset="0"/>
              </a:rPr>
              <a:t> &amp; </a:t>
            </a:r>
            <a:r>
              <a:rPr lang="en-GB" sz="1800" dirty="0" err="1">
                <a:effectLst/>
                <a:ea typeface="Calibri" panose="020F0502020204030204" pitchFamily="34" charset="0"/>
                <a:cs typeface="Times New Roman" panose="02020603050405020304" pitchFamily="18" charset="0"/>
              </a:rPr>
              <a:t>Mcauley</a:t>
            </a:r>
            <a:r>
              <a:rPr lang="en-GB" sz="1800" dirty="0">
                <a:effectLst/>
                <a:ea typeface="Calibri" panose="020F0502020204030204" pitchFamily="34" charset="0"/>
                <a:cs typeface="Times New Roman" panose="02020603050405020304" pitchFamily="18" charset="0"/>
              </a:rPr>
              <a:t>, 1991). </a:t>
            </a:r>
          </a:p>
        </p:txBody>
      </p:sp>
      <p:sp>
        <p:nvSpPr>
          <p:cNvPr id="5" name="TextBox 4">
            <a:extLst>
              <a:ext uri="{FF2B5EF4-FFF2-40B4-BE49-F238E27FC236}">
                <a16:creationId xmlns:a16="http://schemas.microsoft.com/office/drawing/2014/main" id="{C3A5D383-A9AE-90A4-992A-C1D8987F0398}"/>
              </a:ext>
            </a:extLst>
          </p:cNvPr>
          <p:cNvSpPr txBox="1"/>
          <p:nvPr/>
        </p:nvSpPr>
        <p:spPr>
          <a:xfrm>
            <a:off x="303074" y="4457007"/>
            <a:ext cx="11581502" cy="1541448"/>
          </a:xfrm>
          <a:prstGeom prst="rect">
            <a:avLst/>
          </a:prstGeom>
          <a:noFill/>
        </p:spPr>
        <p:txBody>
          <a:bodyPr wrap="square">
            <a:spAutoFit/>
          </a:bodyPr>
          <a:lstStyle/>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collapse of the USSR exacerbated transboundary and interregional environmental problems. During 1991–1995, there was a decline in industrial production.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1996, under the influence of the main declarations of the 1992 United Nations Conference on Environment and Development Forum “Earth Summit”, the “Concept of the Russian Federation’s transition to sustainable development” was developed and approved as a national environmental policy</a:t>
            </a:r>
            <a:r>
              <a:rPr lang="en-GB" dirty="0">
                <a:effectLst/>
                <a:latin typeface="Calibri" panose="020F0502020204030204" pitchFamily="34" charset="0"/>
                <a:ea typeface="Calibri" panose="020F0502020204030204" pitchFamily="34" charset="0"/>
                <a:cs typeface="Times New Roman" panose="02020603050405020304" pitchFamily="18" charset="0"/>
              </a:rPr>
              <a:t> (Crotty</a:t>
            </a:r>
            <a:r>
              <a:rPr lang="en-GB" dirty="0">
                <a:latin typeface="Calibri" panose="020F0502020204030204" pitchFamily="34" charset="0"/>
                <a:ea typeface="Calibri" panose="020F0502020204030204" pitchFamily="34" charset="0"/>
                <a:cs typeface="Times New Roman" panose="02020603050405020304" pitchFamily="18" charset="0"/>
              </a:rPr>
              <a:t>, 2003). </a:t>
            </a:r>
            <a:r>
              <a:rPr lang="en-GB" sz="18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24589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904B28-9358-4FF3-95B1-49EEDAFD031A}"/>
              </a:ext>
            </a:extLst>
          </p:cNvPr>
          <p:cNvSpPr txBox="1"/>
          <p:nvPr/>
        </p:nvSpPr>
        <p:spPr>
          <a:xfrm>
            <a:off x="362654" y="508782"/>
            <a:ext cx="11416970" cy="2223686"/>
          </a:xfrm>
          <a:prstGeom prst="rect">
            <a:avLst/>
          </a:prstGeom>
          <a:noFill/>
        </p:spPr>
        <p:txBody>
          <a:bodyPr wrap="square">
            <a:spAutoFit/>
          </a:bodyPr>
          <a:lstStyle/>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1996, President Yeltsin downgraded the Ministry of the Environment to the State Committee for Environmental Protection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Госкомэкология</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2000, it was liquidated by President Putin.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the arguments was that mitigating environmental barriers to economic development would lead to faster economic growth and increased investment in the real sector of the economy.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was an urgent move after the financial crisis in 1998 (Crotty, 2003).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Later, the Environmental Doctrine of the Russian Federation (2002) and the Fundamentals of State Policy in the Field of Environmental Development of the Russian Federation (2012) were implemented. </a:t>
            </a:r>
          </a:p>
        </p:txBody>
      </p:sp>
      <p:sp>
        <p:nvSpPr>
          <p:cNvPr id="8" name="TextBox 7">
            <a:extLst>
              <a:ext uri="{FF2B5EF4-FFF2-40B4-BE49-F238E27FC236}">
                <a16:creationId xmlns:a16="http://schemas.microsoft.com/office/drawing/2014/main" id="{745489FB-B35C-13D4-E01A-F55E1305FB7F}"/>
              </a:ext>
            </a:extLst>
          </p:cNvPr>
          <p:cNvSpPr txBox="1"/>
          <p:nvPr/>
        </p:nvSpPr>
        <p:spPr>
          <a:xfrm>
            <a:off x="362654" y="3071567"/>
            <a:ext cx="11330908" cy="3118803"/>
          </a:xfrm>
          <a:prstGeom prst="rect">
            <a:avLst/>
          </a:prstGeom>
          <a:noFill/>
        </p:spPr>
        <p:txBody>
          <a:bodyPr wrap="square">
            <a:spAutoFit/>
          </a:bodyPr>
          <a:lstStyle/>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Russia participated in the implementation of the United Nations Framework Convention on Climate Change (hereinafter - the Convention), the Kyoto Protocol of December 11, 1997, and the Paris Agreement of December 12, 2015.</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Large enterprises in Russia employ a few environmental management specialists. Small and most medium-sized enterprises (SMEs) do not have such specialists (Middleton, 2015).</a:t>
            </a:r>
            <a:r>
              <a:rPr lang="en-GB" dirty="0">
                <a:effectLst/>
              </a:rPr>
              <a:t>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2019, the green theme was actively discussed at government and expert meetings, and new issuers of green bonds appeared. </a:t>
            </a:r>
          </a:p>
          <a:p>
            <a:pPr marL="285750" indent="-285750" algn="just">
              <a:spcAft>
                <a:spcPts val="500"/>
              </a:spcAft>
              <a:buFont typeface="Wingdings"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first time in Russia, an expert platform on sustainable development and green finance was created: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the Centre of Competencies and Green Expertise. </a:t>
            </a:r>
          </a:p>
          <a:p>
            <a:pPr marL="285750" indent="-285750" algn="just">
              <a:spcAft>
                <a:spcPts val="500"/>
              </a:spcAft>
              <a:buFont typeface="Wingdings" pitchFamily="2" charset="2"/>
              <a:buChar char="§"/>
            </a:pPr>
            <a:r>
              <a:rPr lang="en-GB" dirty="0">
                <a:latin typeface="Calibri" panose="020F0502020204030204" pitchFamily="34" charset="0"/>
                <a:cs typeface="Times New Roman" panose="02020603050405020304" pitchFamily="18" charset="0"/>
              </a:rPr>
              <a:t>After 2022, many environmental projects are still operating but with some specifics… </a:t>
            </a:r>
            <a:endParaRPr lang="en-US" dirty="0"/>
          </a:p>
        </p:txBody>
      </p:sp>
    </p:spTree>
    <p:extLst>
      <p:ext uri="{BB962C8B-B14F-4D97-AF65-F5344CB8AC3E}">
        <p14:creationId xmlns:p14="http://schemas.microsoft.com/office/powerpoint/2010/main" val="422379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A6D428-EBDE-D700-EA34-BD3D5D4CAA34}"/>
              </a:ext>
            </a:extLst>
          </p:cNvPr>
          <p:cNvSpPr txBox="1"/>
          <p:nvPr/>
        </p:nvSpPr>
        <p:spPr>
          <a:xfrm>
            <a:off x="3134766" y="360903"/>
            <a:ext cx="5966460" cy="584775"/>
          </a:xfrm>
          <a:prstGeom prst="rect">
            <a:avLst/>
          </a:prstGeom>
          <a:noFill/>
        </p:spPr>
        <p:txBody>
          <a:bodyPr wrap="square" rtlCol="0">
            <a:spAutoFit/>
          </a:bodyPr>
          <a:lstStyle/>
          <a:p>
            <a:pPr algn="ctr"/>
            <a:r>
              <a:rPr lang="en-US" sz="3200" b="1" dirty="0">
                <a:solidFill>
                  <a:srgbClr val="C00000"/>
                </a:solidFill>
              </a:rPr>
              <a:t>Theorizing corruption</a:t>
            </a:r>
          </a:p>
        </p:txBody>
      </p:sp>
      <p:sp>
        <p:nvSpPr>
          <p:cNvPr id="3" name="TextBox 2">
            <a:extLst>
              <a:ext uri="{FF2B5EF4-FFF2-40B4-BE49-F238E27FC236}">
                <a16:creationId xmlns:a16="http://schemas.microsoft.com/office/drawing/2014/main" id="{84EEE417-746C-467F-F610-76A7C2D82A51}"/>
              </a:ext>
            </a:extLst>
          </p:cNvPr>
          <p:cNvSpPr txBox="1"/>
          <p:nvPr/>
        </p:nvSpPr>
        <p:spPr>
          <a:xfrm>
            <a:off x="367553" y="1053254"/>
            <a:ext cx="11456894" cy="2126864"/>
          </a:xfrm>
          <a:prstGeom prst="rect">
            <a:avLst/>
          </a:prstGeom>
          <a:noFill/>
        </p:spPr>
        <p:txBody>
          <a:bodyPr wrap="square">
            <a:spAutoFit/>
          </a:bodyPr>
          <a:lstStyle/>
          <a:p>
            <a:pPr marL="285750" indent="-285750" algn="just">
              <a:lnSpc>
                <a:spcPct val="150000"/>
              </a:lnSpc>
              <a:buFont typeface="Wingdings" pitchFamily="2" charset="2"/>
              <a:buChar char="Ø"/>
            </a:pPr>
            <a:r>
              <a:rPr lang="en-GB" b="0" i="0" u="none" strike="noStrike" dirty="0">
                <a:solidFill>
                  <a:srgbClr val="0D0D0D"/>
                </a:solidFill>
                <a:effectLst/>
                <a:latin typeface="Söhne"/>
              </a:rPr>
              <a:t>Corruption refers to the abuse of entrusted power for private gain. </a:t>
            </a:r>
            <a:endParaRPr lang="en-GB" dirty="0">
              <a:solidFill>
                <a:srgbClr val="0D0D0D"/>
              </a:solidFill>
              <a:latin typeface="Söhne"/>
            </a:endParaRPr>
          </a:p>
          <a:p>
            <a:pPr marL="285750" indent="-285750" algn="just">
              <a:lnSpc>
                <a:spcPct val="150000"/>
              </a:lnSpc>
              <a:buFont typeface="Wingdings" pitchFamily="2" charset="2"/>
              <a:buChar char="Ø"/>
            </a:pPr>
            <a:r>
              <a:rPr lang="en-GB" b="0" i="0" u="none" strike="noStrike" dirty="0">
                <a:solidFill>
                  <a:srgbClr val="0D0D0D"/>
                </a:solidFill>
                <a:effectLst/>
                <a:latin typeface="Söhne"/>
              </a:rPr>
              <a:t>It can manifest in various forms, including </a:t>
            </a:r>
            <a:r>
              <a:rPr lang="en-GB" b="1" i="0" u="none" strike="noStrike" dirty="0">
                <a:solidFill>
                  <a:srgbClr val="0D0D0D"/>
                </a:solidFill>
                <a:effectLst/>
                <a:latin typeface="Söhne"/>
              </a:rPr>
              <a:t>bribery</a:t>
            </a:r>
            <a:r>
              <a:rPr lang="en-GB" b="0" i="0" u="none" strike="noStrike" dirty="0">
                <a:solidFill>
                  <a:srgbClr val="0D0D0D"/>
                </a:solidFill>
                <a:effectLst/>
                <a:latin typeface="Söhne"/>
              </a:rPr>
              <a:t>, </a:t>
            </a:r>
            <a:r>
              <a:rPr lang="en-GB" b="1" i="0" u="none" strike="noStrike" dirty="0">
                <a:solidFill>
                  <a:srgbClr val="0D0D0D"/>
                </a:solidFill>
                <a:effectLst/>
                <a:latin typeface="Söhne"/>
              </a:rPr>
              <a:t>embezzlement</a:t>
            </a:r>
            <a:r>
              <a:rPr lang="en-GB" b="0" i="0" u="none" strike="noStrike" dirty="0">
                <a:solidFill>
                  <a:srgbClr val="0D0D0D"/>
                </a:solidFill>
                <a:effectLst/>
                <a:latin typeface="Söhne"/>
              </a:rPr>
              <a:t>, </a:t>
            </a:r>
            <a:r>
              <a:rPr lang="en-GB" b="1" i="0" u="none" strike="noStrike" dirty="0">
                <a:solidFill>
                  <a:srgbClr val="0D0D0D"/>
                </a:solidFill>
                <a:effectLst/>
                <a:latin typeface="Söhne"/>
              </a:rPr>
              <a:t>nepotism</a:t>
            </a:r>
            <a:r>
              <a:rPr lang="en-GB" b="0" i="0" u="none" strike="noStrike" dirty="0">
                <a:solidFill>
                  <a:srgbClr val="0D0D0D"/>
                </a:solidFill>
                <a:effectLst/>
                <a:latin typeface="Söhne"/>
              </a:rPr>
              <a:t>, and </a:t>
            </a:r>
            <a:r>
              <a:rPr lang="en-GB" b="1" i="0" u="none" strike="noStrike" dirty="0">
                <a:solidFill>
                  <a:srgbClr val="0D0D0D"/>
                </a:solidFill>
                <a:effectLst/>
                <a:latin typeface="Söhne"/>
              </a:rPr>
              <a:t>fraud</a:t>
            </a:r>
            <a:r>
              <a:rPr lang="en-GB" b="0" i="0" u="none" strike="noStrike" dirty="0">
                <a:solidFill>
                  <a:srgbClr val="0D0D0D"/>
                </a:solidFill>
                <a:effectLst/>
                <a:latin typeface="Söhne"/>
              </a:rPr>
              <a:t>. </a:t>
            </a:r>
            <a:endParaRPr lang="en-GB" dirty="0">
              <a:solidFill>
                <a:srgbClr val="0D0D0D"/>
              </a:solidFill>
              <a:latin typeface="Söhne"/>
            </a:endParaRPr>
          </a:p>
          <a:p>
            <a:pPr marL="285750" indent="-285750" algn="just">
              <a:lnSpc>
                <a:spcPct val="150000"/>
              </a:lnSpc>
              <a:buFont typeface="Wingdings" pitchFamily="2" charset="2"/>
              <a:buChar char="Ø"/>
            </a:pPr>
            <a:r>
              <a:rPr lang="en-GB" b="0" i="0" u="none" strike="noStrike" dirty="0">
                <a:solidFill>
                  <a:srgbClr val="0D0D0D"/>
                </a:solidFill>
                <a:effectLst/>
                <a:latin typeface="Söhne"/>
              </a:rPr>
              <a:t>Corruption undermines legal and ethical standards, erodes public trust in institutions, distorts markets, and hampers economic development and democracy. (Wu et al., 2023) </a:t>
            </a:r>
            <a:endParaRPr lang="en-GB" dirty="0">
              <a:solidFill>
                <a:srgbClr val="0D0D0D"/>
              </a:solidFill>
              <a:latin typeface="Söhne"/>
            </a:endParaRPr>
          </a:p>
          <a:p>
            <a:pPr marL="285750" indent="-285750" algn="just">
              <a:lnSpc>
                <a:spcPct val="150000"/>
              </a:lnSpc>
              <a:buFont typeface="Wingdings" pitchFamily="2" charset="2"/>
              <a:buChar char="Ø"/>
            </a:pPr>
            <a:r>
              <a:rPr lang="en-GB" b="0" i="0" u="none" strike="noStrike" dirty="0">
                <a:solidFill>
                  <a:srgbClr val="0D0D0D"/>
                </a:solidFill>
                <a:effectLst/>
                <a:latin typeface="Söhne"/>
              </a:rPr>
              <a:t>It affects all levels of society, from local to global, and can have profound social, economic, and political consequences.</a:t>
            </a:r>
            <a:endParaRPr lang="en-US" dirty="0"/>
          </a:p>
        </p:txBody>
      </p:sp>
      <p:sp>
        <p:nvSpPr>
          <p:cNvPr id="7" name="TextBox 6">
            <a:extLst>
              <a:ext uri="{FF2B5EF4-FFF2-40B4-BE49-F238E27FC236}">
                <a16:creationId xmlns:a16="http://schemas.microsoft.com/office/drawing/2014/main" id="{585F096F-27E1-4C20-6653-B95C7DCC8DD1}"/>
              </a:ext>
            </a:extLst>
          </p:cNvPr>
          <p:cNvSpPr txBox="1"/>
          <p:nvPr/>
        </p:nvSpPr>
        <p:spPr>
          <a:xfrm>
            <a:off x="367553" y="3416638"/>
            <a:ext cx="11369040" cy="2957861"/>
          </a:xfrm>
          <a:prstGeom prst="rect">
            <a:avLst/>
          </a:prstGeom>
          <a:noFill/>
        </p:spPr>
        <p:txBody>
          <a:bodyPr wrap="square">
            <a:spAutoFit/>
          </a:bodyPr>
          <a:lstStyle/>
          <a:p>
            <a:pPr marL="285750" indent="-285750" algn="just">
              <a:lnSpc>
                <a:spcPct val="150000"/>
              </a:lnSpc>
              <a:buFont typeface="Wingdings" pitchFamily="2" charset="2"/>
              <a:buChar char="v"/>
            </a:pPr>
            <a:r>
              <a:rPr lang="en-US" b="1" dirty="0">
                <a:solidFill>
                  <a:srgbClr val="7030A0"/>
                </a:solidFill>
              </a:rPr>
              <a:t>Institution-based view </a:t>
            </a:r>
            <a:r>
              <a:rPr lang="en-US" dirty="0"/>
              <a:t>suggests that the strength, efficiency, and integrity of institutions play a crucial role in either curbing or facilitating corruption. </a:t>
            </a:r>
          </a:p>
          <a:p>
            <a:pPr marL="285750" indent="-285750" algn="just">
              <a:lnSpc>
                <a:spcPct val="150000"/>
              </a:lnSpc>
              <a:buFont typeface="Wingdings" pitchFamily="2" charset="2"/>
              <a:buChar char="v"/>
            </a:pPr>
            <a:r>
              <a:rPr lang="en-US" dirty="0"/>
              <a:t>It underscores the importance of legal frameworks, regulatory bodies, and governance mechanisms in shaping the incentives for corrupt behavior. </a:t>
            </a:r>
          </a:p>
          <a:p>
            <a:pPr marL="285750" indent="-285750" algn="just">
              <a:lnSpc>
                <a:spcPct val="150000"/>
              </a:lnSpc>
              <a:buFont typeface="Wingdings" pitchFamily="2" charset="2"/>
              <a:buChar char="v"/>
            </a:pPr>
            <a:r>
              <a:rPr lang="en-US" dirty="0"/>
              <a:t>By focusing on reforming and strengthening institutions, strategies can be developed to reduce opportunities for corruption, enhance accountability, and promote transparency, thereby creating an environment where ethical conduct is encouraged, and corruption is less likely to thrive. (</a:t>
            </a:r>
            <a:r>
              <a:rPr lang="en-US" dirty="0" err="1"/>
              <a:t>Jepperson</a:t>
            </a:r>
            <a:r>
              <a:rPr lang="en-US" dirty="0"/>
              <a:t> &amp; Meyer, 2021) </a:t>
            </a:r>
          </a:p>
        </p:txBody>
      </p:sp>
    </p:spTree>
    <p:extLst>
      <p:ext uri="{BB962C8B-B14F-4D97-AF65-F5344CB8AC3E}">
        <p14:creationId xmlns:p14="http://schemas.microsoft.com/office/powerpoint/2010/main" val="141425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09AA424-6B04-B7CA-B423-10B80618ED4F}"/>
              </a:ext>
            </a:extLst>
          </p:cNvPr>
          <p:cNvGraphicFramePr>
            <a:graphicFrameLocks noGrp="1"/>
          </p:cNvGraphicFramePr>
          <p:nvPr>
            <p:extLst>
              <p:ext uri="{D42A27DB-BD31-4B8C-83A1-F6EECF244321}">
                <p14:modId xmlns:p14="http://schemas.microsoft.com/office/powerpoint/2010/main" val="1040509345"/>
              </p:ext>
            </p:extLst>
          </p:nvPr>
        </p:nvGraphicFramePr>
        <p:xfrm>
          <a:off x="442856" y="375421"/>
          <a:ext cx="11306288" cy="3395980"/>
        </p:xfrm>
        <a:graphic>
          <a:graphicData uri="http://schemas.openxmlformats.org/drawingml/2006/table">
            <a:tbl>
              <a:tblPr firstRow="1" bandRow="1">
                <a:tableStyleId>{6E25E649-3F16-4E02-A733-19D2CDBF48F0}</a:tableStyleId>
              </a:tblPr>
              <a:tblGrid>
                <a:gridCol w="5653144">
                  <a:extLst>
                    <a:ext uri="{9D8B030D-6E8A-4147-A177-3AD203B41FA5}">
                      <a16:colId xmlns:a16="http://schemas.microsoft.com/office/drawing/2014/main" val="2702103760"/>
                    </a:ext>
                  </a:extLst>
                </a:gridCol>
                <a:gridCol w="5653144">
                  <a:extLst>
                    <a:ext uri="{9D8B030D-6E8A-4147-A177-3AD203B41FA5}">
                      <a16:colId xmlns:a16="http://schemas.microsoft.com/office/drawing/2014/main" val="4114012014"/>
                    </a:ext>
                  </a:extLst>
                </a:gridCol>
              </a:tblGrid>
              <a:tr h="370840">
                <a:tc>
                  <a:txBody>
                    <a:bodyPr/>
                    <a:lstStyle/>
                    <a:p>
                      <a:pPr algn="ctr">
                        <a:spcAft>
                          <a:spcPts val="500"/>
                        </a:spcAft>
                      </a:pPr>
                      <a:r>
                        <a:rPr lang="en-GB" sz="1800" b="1" i="0" u="none" strike="noStrike" kern="1200" dirty="0">
                          <a:solidFill>
                            <a:schemeClr val="bg1"/>
                          </a:solidFill>
                          <a:effectLst/>
                          <a:latin typeface="+mn-lt"/>
                          <a:ea typeface="+mn-ea"/>
                          <a:cs typeface="+mn-cs"/>
                        </a:rPr>
                        <a:t>Formal institutions </a:t>
                      </a:r>
                      <a:endParaRPr lang="en-US" b="1" dirty="0">
                        <a:solidFill>
                          <a:schemeClr val="bg1"/>
                        </a:solidFill>
                      </a:endParaRPr>
                    </a:p>
                  </a:txBody>
                  <a:tcPr/>
                </a:tc>
                <a:tc>
                  <a:txBody>
                    <a:bodyPr/>
                    <a:lstStyle/>
                    <a:p>
                      <a:pPr algn="ctr">
                        <a:spcAft>
                          <a:spcPts val="500"/>
                        </a:spcAft>
                      </a:pPr>
                      <a:r>
                        <a:rPr lang="en-GB" sz="1800" b="1" i="0" u="none" strike="noStrike" kern="1200" dirty="0">
                          <a:solidFill>
                            <a:schemeClr val="bg1"/>
                          </a:solidFill>
                          <a:effectLst/>
                          <a:latin typeface="+mn-lt"/>
                          <a:ea typeface="+mn-ea"/>
                          <a:cs typeface="+mn-cs"/>
                        </a:rPr>
                        <a:t>Informal institutions </a:t>
                      </a:r>
                      <a:endParaRPr lang="en-US" b="1" dirty="0">
                        <a:solidFill>
                          <a:schemeClr val="bg1"/>
                        </a:solidFill>
                      </a:endParaRPr>
                    </a:p>
                  </a:txBody>
                  <a:tcPr/>
                </a:tc>
                <a:extLst>
                  <a:ext uri="{0D108BD9-81ED-4DB2-BD59-A6C34878D82A}">
                    <a16:rowId xmlns:a16="http://schemas.microsoft.com/office/drawing/2014/main" val="1736535865"/>
                  </a:ext>
                </a:extLst>
              </a:tr>
              <a:tr h="370840">
                <a:tc>
                  <a:txBody>
                    <a:bodyPr/>
                    <a:lstStyle/>
                    <a:p>
                      <a:pPr marL="285750" indent="-285750">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Codified laws and regulations designed to prevent and punish corruption or keep corruption</a:t>
                      </a:r>
                    </a:p>
                    <a:p>
                      <a:pPr marL="285750" indent="-285750">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Strengthening these through robust legal systems and transparent regulatory mechanisms can deter corrupt activities. </a:t>
                      </a:r>
                    </a:p>
                    <a:p>
                      <a:pPr marL="285750" indent="-285750">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However, there are policies that help to evade or corruption, or make it legal (i.e., donations) </a:t>
                      </a:r>
                    </a:p>
                    <a:p>
                      <a:pPr marL="285750" indent="-285750">
                        <a:lnSpc>
                          <a:spcPct val="100000"/>
                        </a:lnSpc>
                        <a:spcAft>
                          <a:spcPts val="500"/>
                        </a:spcAft>
                        <a:buFont typeface="Wingdings" pitchFamily="2" charset="2"/>
                        <a:buChar char="§"/>
                      </a:pPr>
                      <a:endParaRPr lang="en-GB" sz="1800" b="0" i="0" u="none" strike="noStrike" kern="1200" dirty="0">
                        <a:solidFill>
                          <a:schemeClr val="dk1"/>
                        </a:solidFill>
                        <a:effectLst/>
                        <a:latin typeface="+mn-lt"/>
                        <a:ea typeface="+mn-ea"/>
                        <a:cs typeface="+mn-cs"/>
                      </a:endParaRPr>
                    </a:p>
                    <a:p>
                      <a:pPr marL="0" indent="0" algn="r">
                        <a:lnSpc>
                          <a:spcPct val="100000"/>
                        </a:lnSpc>
                        <a:spcAft>
                          <a:spcPts val="500"/>
                        </a:spcAft>
                        <a:buFont typeface="Wingdings" pitchFamily="2" charset="2"/>
                        <a:buNone/>
                      </a:pPr>
                      <a:r>
                        <a:rPr lang="en-US" i="1" dirty="0"/>
                        <a:t>(</a:t>
                      </a:r>
                      <a:r>
                        <a:rPr lang="en-US" i="1" dirty="0" err="1"/>
                        <a:t>Jepperson</a:t>
                      </a:r>
                      <a:r>
                        <a:rPr lang="en-US" i="1" dirty="0"/>
                        <a:t> &amp; Meyer, 2021) </a:t>
                      </a:r>
                      <a:endParaRPr lang="en-GB" sz="1800" b="0" i="1" u="none" strike="noStrike" kern="1200" dirty="0">
                        <a:solidFill>
                          <a:schemeClr val="dk1"/>
                        </a:solidFill>
                        <a:effectLst/>
                        <a:latin typeface="+mn-lt"/>
                        <a:ea typeface="+mn-ea"/>
                        <a:cs typeface="+mn-cs"/>
                      </a:endParaRPr>
                    </a:p>
                  </a:txBody>
                  <a:tcPr/>
                </a:tc>
                <a:tc>
                  <a:txBody>
                    <a:bodyPr/>
                    <a:lstStyle/>
                    <a:p>
                      <a:pPr marL="285750" indent="-285750" algn="just">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Societal norms, cultures, and unwritten rules that influence corruption. </a:t>
                      </a:r>
                    </a:p>
                    <a:p>
                      <a:pPr marL="285750" indent="-285750" algn="just">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Tackling corruption effectively requires improving informal aspects, such as changing cultural attitudes towards corruption, to foster an environment where integrity and ethical behaviour are valued and reinforced</a:t>
                      </a:r>
                    </a:p>
                    <a:p>
                      <a:pPr marL="285750" indent="-285750" algn="just">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Reinforcing corruption due to lack of trust in the governing bodies </a:t>
                      </a:r>
                    </a:p>
                    <a:p>
                      <a:pPr marL="285750" indent="-285750" algn="just">
                        <a:lnSpc>
                          <a:spcPct val="100000"/>
                        </a:lnSpc>
                        <a:spcAft>
                          <a:spcPts val="500"/>
                        </a:spcAft>
                        <a:buFont typeface="Wingdings" pitchFamily="2" charset="2"/>
                        <a:buChar char="§"/>
                      </a:pPr>
                      <a:r>
                        <a:rPr lang="en-GB" sz="1800" b="0" i="0" u="none" strike="noStrike" kern="1200" dirty="0">
                          <a:solidFill>
                            <a:schemeClr val="dk1"/>
                          </a:solidFill>
                          <a:effectLst/>
                          <a:latin typeface="+mn-lt"/>
                          <a:ea typeface="+mn-ea"/>
                          <a:cs typeface="+mn-cs"/>
                        </a:rPr>
                        <a:t>Insufficient formal institutions </a:t>
                      </a:r>
                      <a:endParaRPr lang="en-US" dirty="0"/>
                    </a:p>
                  </a:txBody>
                  <a:tcPr/>
                </a:tc>
                <a:extLst>
                  <a:ext uri="{0D108BD9-81ED-4DB2-BD59-A6C34878D82A}">
                    <a16:rowId xmlns:a16="http://schemas.microsoft.com/office/drawing/2014/main" val="2527529858"/>
                  </a:ext>
                </a:extLst>
              </a:tr>
            </a:tbl>
          </a:graphicData>
        </a:graphic>
      </p:graphicFrame>
      <p:sp>
        <p:nvSpPr>
          <p:cNvPr id="5" name="TextBox 4">
            <a:extLst>
              <a:ext uri="{FF2B5EF4-FFF2-40B4-BE49-F238E27FC236}">
                <a16:creationId xmlns:a16="http://schemas.microsoft.com/office/drawing/2014/main" id="{2A74F650-8012-AF7C-887F-804D4762A025}"/>
              </a:ext>
            </a:extLst>
          </p:cNvPr>
          <p:cNvSpPr txBox="1"/>
          <p:nvPr/>
        </p:nvSpPr>
        <p:spPr>
          <a:xfrm>
            <a:off x="442856" y="3880320"/>
            <a:ext cx="11306288" cy="2352952"/>
          </a:xfrm>
          <a:prstGeom prst="rect">
            <a:avLst/>
          </a:prstGeom>
          <a:noFill/>
        </p:spPr>
        <p:txBody>
          <a:bodyPr wrap="square" rtlCol="0">
            <a:spAutoFit/>
          </a:bodyPr>
          <a:lstStyle/>
          <a:p>
            <a:pPr algn="just">
              <a:lnSpc>
                <a:spcPct val="150000"/>
              </a:lnSpc>
            </a:pPr>
            <a:r>
              <a:rPr lang="en-GB" sz="2000" b="1" dirty="0">
                <a:solidFill>
                  <a:srgbClr val="0D0D0D"/>
                </a:solidFill>
              </a:rPr>
              <a:t>I</a:t>
            </a:r>
            <a:r>
              <a:rPr lang="en-GB" sz="2000" b="1" i="0" u="none" strike="noStrike" dirty="0">
                <a:solidFill>
                  <a:srgbClr val="0D0D0D"/>
                </a:solidFill>
                <a:effectLst/>
              </a:rPr>
              <a:t>nstitutional asymmetry - </a:t>
            </a:r>
            <a:r>
              <a:rPr lang="en-GB" sz="2000" b="0" i="0" u="none" strike="noStrike" dirty="0">
                <a:solidFill>
                  <a:srgbClr val="0D0D0D"/>
                </a:solidFill>
                <a:effectLst/>
              </a:rPr>
              <a:t>disparities between and within formal and informal institutions: effectiveness, enforcement, or ethical standards across different institutional frameworks. (Ostapenko &amp; Williams, 2016) </a:t>
            </a:r>
          </a:p>
          <a:p>
            <a:pPr algn="just">
              <a:lnSpc>
                <a:spcPct val="150000"/>
              </a:lnSpc>
            </a:pPr>
            <a:r>
              <a:rPr lang="en-GB" sz="2000" dirty="0">
                <a:solidFill>
                  <a:srgbClr val="0D0D0D"/>
                </a:solidFill>
              </a:rPr>
              <a:t>H</a:t>
            </a:r>
            <a:r>
              <a:rPr lang="en-GB" sz="2000" b="0" i="0" u="none" strike="noStrike" dirty="0">
                <a:solidFill>
                  <a:srgbClr val="0D0D0D"/>
                </a:solidFill>
                <a:effectLst/>
              </a:rPr>
              <a:t>armonizing laws, regulations, and societal norms </a:t>
            </a:r>
            <a:r>
              <a:rPr lang="en-GB" sz="2000" dirty="0">
                <a:solidFill>
                  <a:srgbClr val="0D0D0D"/>
                </a:solidFill>
              </a:rPr>
              <a:t>can fail due to:</a:t>
            </a:r>
          </a:p>
          <a:p>
            <a:pPr marL="342900" indent="-342900" algn="just">
              <a:lnSpc>
                <a:spcPct val="150000"/>
              </a:lnSpc>
              <a:buAutoNum type="arabicParenR"/>
            </a:pPr>
            <a:r>
              <a:rPr lang="en-GB" sz="2000" i="1" dirty="0">
                <a:solidFill>
                  <a:srgbClr val="0D0D0D"/>
                </a:solidFill>
              </a:rPr>
              <a:t>Government officials resist to change </a:t>
            </a:r>
          </a:p>
          <a:p>
            <a:pPr marL="342900" indent="-342900" algn="just">
              <a:lnSpc>
                <a:spcPct val="150000"/>
              </a:lnSpc>
              <a:buAutoNum type="arabicParenR"/>
            </a:pPr>
            <a:r>
              <a:rPr lang="en-GB" sz="2000" i="1" dirty="0">
                <a:solidFill>
                  <a:srgbClr val="0D0D0D"/>
                </a:solidFill>
              </a:rPr>
              <a:t>Population resist to change </a:t>
            </a:r>
          </a:p>
        </p:txBody>
      </p:sp>
    </p:spTree>
    <p:extLst>
      <p:ext uri="{BB962C8B-B14F-4D97-AF65-F5344CB8AC3E}">
        <p14:creationId xmlns:p14="http://schemas.microsoft.com/office/powerpoint/2010/main" val="56750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B918C44-4ACE-A735-4EC9-54D1AAE84DDD}"/>
              </a:ext>
            </a:extLst>
          </p:cNvPr>
          <p:cNvSpPr txBox="1"/>
          <p:nvPr/>
        </p:nvSpPr>
        <p:spPr>
          <a:xfrm>
            <a:off x="394446" y="345392"/>
            <a:ext cx="11403107" cy="1849865"/>
          </a:xfrm>
          <a:prstGeom prst="rect">
            <a:avLst/>
          </a:prstGeom>
          <a:noFill/>
        </p:spPr>
        <p:txBody>
          <a:bodyPr wrap="square" rtlCol="0">
            <a:spAutoFit/>
          </a:bodyPr>
          <a:lstStyle/>
          <a:p>
            <a:pPr algn="just">
              <a:lnSpc>
                <a:spcPct val="150000"/>
              </a:lnSpc>
            </a:pPr>
            <a:r>
              <a:rPr lang="en-US" sz="2400" b="1" dirty="0">
                <a:solidFill>
                  <a:srgbClr val="0070C0"/>
                </a:solidFill>
              </a:rPr>
              <a:t>Another focus… </a:t>
            </a:r>
          </a:p>
          <a:p>
            <a:pPr algn="just">
              <a:lnSpc>
                <a:spcPct val="150000"/>
              </a:lnSpc>
            </a:pPr>
            <a:r>
              <a:rPr lang="en-US" b="1" dirty="0"/>
              <a:t>Market liberalists </a:t>
            </a:r>
            <a:r>
              <a:rPr lang="en-US" dirty="0"/>
              <a:t>suggest that markets are capable of regulating themselves, through innovation, customers’ expectations, competition and innovation. Further regulations can be achieved through market-based policies such as carbon credits, green bonds and other financial mechanisms  </a:t>
            </a:r>
          </a:p>
        </p:txBody>
      </p:sp>
      <p:pic>
        <p:nvPicPr>
          <p:cNvPr id="3074" name="Picture 2" descr="Green bonds: more transparency, no greenwashing | Topics | European  Parliament">
            <a:extLst>
              <a:ext uri="{FF2B5EF4-FFF2-40B4-BE49-F238E27FC236}">
                <a16:creationId xmlns:a16="http://schemas.microsoft.com/office/drawing/2014/main" id="{2C9F8A5F-F427-8718-A85F-F2AEE1CA0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398" y="3055171"/>
            <a:ext cx="5186155" cy="3457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F08F41-8F97-4798-50D9-9E01F5267928}"/>
              </a:ext>
            </a:extLst>
          </p:cNvPr>
          <p:cNvSpPr txBox="1"/>
          <p:nvPr/>
        </p:nvSpPr>
        <p:spPr>
          <a:xfrm>
            <a:off x="394446" y="2370966"/>
            <a:ext cx="5898778" cy="1295868"/>
          </a:xfrm>
          <a:prstGeom prst="rect">
            <a:avLst/>
          </a:prstGeom>
          <a:noFill/>
        </p:spPr>
        <p:txBody>
          <a:bodyPr wrap="square">
            <a:spAutoFit/>
          </a:bodyPr>
          <a:lstStyle/>
          <a:p>
            <a:pPr algn="just">
              <a:lnSpc>
                <a:spcPct val="150000"/>
              </a:lnSpc>
            </a:pPr>
            <a:r>
              <a:rPr lang="en-US" b="1" dirty="0"/>
              <a:t>Green socialists </a:t>
            </a:r>
            <a:r>
              <a:rPr lang="en-US" dirty="0"/>
              <a:t>support institution-based view and advocate for state intervention and non-market policies such as taxes, green infrastructural projects, subsidiaries, and total bans. </a:t>
            </a:r>
          </a:p>
        </p:txBody>
      </p:sp>
      <p:sp>
        <p:nvSpPr>
          <p:cNvPr id="6" name="TextBox 5">
            <a:extLst>
              <a:ext uri="{FF2B5EF4-FFF2-40B4-BE49-F238E27FC236}">
                <a16:creationId xmlns:a16="http://schemas.microsoft.com/office/drawing/2014/main" id="{BD5E7E01-F27A-0B3A-5F4D-4A693DB111A9}"/>
              </a:ext>
            </a:extLst>
          </p:cNvPr>
          <p:cNvSpPr txBox="1"/>
          <p:nvPr/>
        </p:nvSpPr>
        <p:spPr>
          <a:xfrm>
            <a:off x="394446" y="4549414"/>
            <a:ext cx="5898778" cy="1015663"/>
          </a:xfrm>
          <a:prstGeom prst="rect">
            <a:avLst/>
          </a:prstGeom>
          <a:noFill/>
        </p:spPr>
        <p:txBody>
          <a:bodyPr wrap="square" rtlCol="0">
            <a:spAutoFit/>
          </a:bodyPr>
          <a:lstStyle/>
          <a:p>
            <a:pPr algn="just"/>
            <a:r>
              <a:rPr lang="en-US" sz="2000" b="1" u="sng" dirty="0"/>
              <a:t>The focus of this research is public procurement and state investments in green projects as mechanisms of corruption.  </a:t>
            </a:r>
          </a:p>
        </p:txBody>
      </p:sp>
      <p:sp>
        <p:nvSpPr>
          <p:cNvPr id="7" name="TextBox 6">
            <a:extLst>
              <a:ext uri="{FF2B5EF4-FFF2-40B4-BE49-F238E27FC236}">
                <a16:creationId xmlns:a16="http://schemas.microsoft.com/office/drawing/2014/main" id="{C4A1786E-F17D-E23A-D678-FA6C57908709}"/>
              </a:ext>
            </a:extLst>
          </p:cNvPr>
          <p:cNvSpPr txBox="1"/>
          <p:nvPr/>
        </p:nvSpPr>
        <p:spPr>
          <a:xfrm>
            <a:off x="1636227" y="3695501"/>
            <a:ext cx="4744122" cy="369332"/>
          </a:xfrm>
          <a:prstGeom prst="rect">
            <a:avLst/>
          </a:prstGeom>
          <a:noFill/>
        </p:spPr>
        <p:txBody>
          <a:bodyPr wrap="square" rtlCol="0">
            <a:spAutoFit/>
          </a:bodyPr>
          <a:lstStyle/>
          <a:p>
            <a:pPr algn="r"/>
            <a:r>
              <a:rPr lang="en-US" i="1" dirty="0" err="1"/>
              <a:t>Schoenmaker</a:t>
            </a:r>
            <a:r>
              <a:rPr lang="en-US" i="1" dirty="0"/>
              <a:t> &amp; </a:t>
            </a:r>
            <a:r>
              <a:rPr lang="en-US" i="1" dirty="0" err="1"/>
              <a:t>Schramade</a:t>
            </a:r>
            <a:r>
              <a:rPr lang="en-US" i="1" dirty="0"/>
              <a:t> (2018)  </a:t>
            </a:r>
          </a:p>
        </p:txBody>
      </p:sp>
    </p:spTree>
    <p:extLst>
      <p:ext uri="{BB962C8B-B14F-4D97-AF65-F5344CB8AC3E}">
        <p14:creationId xmlns:p14="http://schemas.microsoft.com/office/powerpoint/2010/main" val="35966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84AB52-49C7-2808-E42F-8F3E32303EF8}"/>
              </a:ext>
            </a:extLst>
          </p:cNvPr>
          <p:cNvSpPr txBox="1"/>
          <p:nvPr/>
        </p:nvSpPr>
        <p:spPr>
          <a:xfrm>
            <a:off x="421340" y="301214"/>
            <a:ext cx="11349319" cy="6340197"/>
          </a:xfrm>
          <a:prstGeom prst="rect">
            <a:avLst/>
          </a:prstGeom>
          <a:noFill/>
        </p:spPr>
        <p:txBody>
          <a:bodyPr wrap="square" rtlCol="0">
            <a:spAutoFit/>
          </a:bodyPr>
          <a:lstStyle/>
          <a:p>
            <a:pPr algn="ctr"/>
            <a:r>
              <a:rPr lang="en-US" sz="3200" b="1" dirty="0">
                <a:solidFill>
                  <a:srgbClr val="C00000"/>
                </a:solidFill>
              </a:rPr>
              <a:t>Methodology</a:t>
            </a:r>
          </a:p>
          <a:p>
            <a:endParaRPr lang="en-US" dirty="0"/>
          </a:p>
          <a:p>
            <a:r>
              <a:rPr lang="en-US" sz="2000" b="1" u="sng" dirty="0"/>
              <a:t>Corruption in public procurement</a:t>
            </a:r>
          </a:p>
          <a:p>
            <a:pPr marL="285750" indent="-285750">
              <a:buFont typeface="Arial" panose="020B0604020202020204" pitchFamily="34" charset="0"/>
              <a:buChar char="•"/>
            </a:pPr>
            <a:r>
              <a:rPr lang="en-US" sz="2000" dirty="0"/>
              <a:t>50 semi-structured interviews</a:t>
            </a:r>
          </a:p>
          <a:p>
            <a:pPr marL="285750" indent="-285750">
              <a:buFont typeface="Arial" panose="020B0604020202020204" pitchFamily="34" charset="0"/>
              <a:buChar char="•"/>
            </a:pPr>
            <a:r>
              <a:rPr lang="en-US" sz="2000" i="1" dirty="0"/>
              <a:t>Sample: </a:t>
            </a:r>
            <a:r>
              <a:rPr lang="en-US" sz="2000" dirty="0"/>
              <a:t>18 construction companies, 5 banks, 4 state authorities in Moscow, Leningrad, Sverdlovsk, regions, Tatarstan Republic. </a:t>
            </a:r>
          </a:p>
          <a:p>
            <a:pPr marL="285750" indent="-285750">
              <a:buFont typeface="Arial" panose="020B0604020202020204" pitchFamily="34" charset="0"/>
              <a:buChar char="•"/>
            </a:pPr>
            <a:r>
              <a:rPr lang="en-US" sz="2000" i="1" dirty="0"/>
              <a:t>Time period: </a:t>
            </a:r>
            <a:r>
              <a:rPr lang="en-US" sz="2000" dirty="0"/>
              <a:t>2019, 2021, 2023 </a:t>
            </a:r>
          </a:p>
          <a:p>
            <a:endParaRPr lang="en-US" sz="2000" dirty="0"/>
          </a:p>
          <a:p>
            <a:r>
              <a:rPr lang="en-US" sz="2000" b="1" u="sng" dirty="0"/>
              <a:t>Environmental policies and state funding </a:t>
            </a:r>
          </a:p>
          <a:p>
            <a:pPr marL="285750" indent="-285750">
              <a:buFont typeface="Arial" panose="020B0604020202020204" pitchFamily="34" charset="0"/>
              <a:buChar char="•"/>
            </a:pPr>
            <a:r>
              <a:rPr lang="en-US" sz="2000" dirty="0"/>
              <a:t>12 interviews with state authorities </a:t>
            </a:r>
          </a:p>
          <a:p>
            <a:pPr marL="285750" indent="-285750">
              <a:buFont typeface="Arial" panose="020B0604020202020204" pitchFamily="34" charset="0"/>
              <a:buChar char="•"/>
            </a:pPr>
            <a:r>
              <a:rPr lang="en-US" sz="2000" i="1" dirty="0"/>
              <a:t>Location: </a:t>
            </a:r>
            <a:r>
              <a:rPr lang="en-US" sz="2000" dirty="0"/>
              <a:t>Moscow, Leningrad, Sverdlovsk, </a:t>
            </a:r>
            <a:r>
              <a:rPr lang="en-US" sz="2000" dirty="0" err="1"/>
              <a:t>Chelabinsk</a:t>
            </a:r>
            <a:r>
              <a:rPr lang="en-US" sz="2000" dirty="0"/>
              <a:t>, Tyumen, Tatarstan, Lipetsk, Nizhny Novgorod, Kemerovo regions, Tatarstan Republic, Krasnoyarsk krai, </a:t>
            </a:r>
            <a:r>
              <a:rPr lang="en-GB" sz="2000" dirty="0">
                <a:effectLst/>
                <a:ea typeface="Calibri" panose="020F0502020204030204" pitchFamily="34" charset="0"/>
                <a:cs typeface="Times New Roman" panose="02020603050405020304" pitchFamily="18" charset="0"/>
              </a:rPr>
              <a:t>Bashkortostan Republic</a:t>
            </a:r>
            <a:r>
              <a:rPr lang="en-GB" sz="2000" dirty="0">
                <a:ea typeface="Calibri" panose="020F0502020204030204" pitchFamily="34" charset="0"/>
                <a:cs typeface="Times New Roman" panose="02020603050405020304" pitchFamily="18" charset="0"/>
              </a:rPr>
              <a:t>, and Perm krai. </a:t>
            </a:r>
          </a:p>
          <a:p>
            <a:pPr marL="285750" indent="-285750">
              <a:buFont typeface="Arial" panose="020B0604020202020204" pitchFamily="34" charset="0"/>
              <a:buChar char="•"/>
            </a:pPr>
            <a:r>
              <a:rPr lang="en-GB" sz="2000" dirty="0">
                <a:ea typeface="Calibri" panose="020F0502020204030204" pitchFamily="34" charset="0"/>
                <a:cs typeface="Times New Roman" panose="02020603050405020304" pitchFamily="18" charset="0"/>
              </a:rPr>
              <a:t>Rosstat (</a:t>
            </a:r>
            <a:r>
              <a:rPr lang="ru-RU" sz="2000" dirty="0">
                <a:ea typeface="Calibri" panose="020F0502020204030204" pitchFamily="34" charset="0"/>
                <a:cs typeface="Times New Roman" panose="02020603050405020304" pitchFamily="18" charset="0"/>
              </a:rPr>
              <a:t>«</a:t>
            </a:r>
            <a:r>
              <a:rPr lang="ru-RU" sz="2000" i="1" dirty="0">
                <a:ea typeface="Calibri" panose="020F0502020204030204" pitchFamily="34" charset="0"/>
                <a:cs typeface="Times New Roman" panose="02020603050405020304" pitchFamily="18" charset="0"/>
              </a:rPr>
              <a:t>Росстат»</a:t>
            </a:r>
            <a:r>
              <a:rPr lang="ru-RU" sz="2000" dirty="0">
                <a:ea typeface="Calibri" panose="020F0502020204030204" pitchFamily="34" charset="0"/>
                <a:cs typeface="Times New Roman" panose="02020603050405020304" pitchFamily="18" charset="0"/>
              </a:rPr>
              <a:t>) </a:t>
            </a:r>
            <a:r>
              <a:rPr lang="en-GB" sz="2000" dirty="0">
                <a:ea typeface="Calibri" panose="020F0502020204030204" pitchFamily="34" charset="0"/>
                <a:cs typeface="Times New Roman" panose="02020603050405020304" pitchFamily="18" charset="0"/>
              </a:rPr>
              <a:t>database and </a:t>
            </a:r>
            <a:r>
              <a:rPr lang="en-GB" sz="2000" i="1" dirty="0">
                <a:ea typeface="Calibri" panose="020F0502020204030204" pitchFamily="34" charset="0"/>
                <a:cs typeface="Times New Roman" panose="02020603050405020304" pitchFamily="18" charset="0"/>
              </a:rPr>
              <a:t>Consultant Plus </a:t>
            </a:r>
          </a:p>
          <a:p>
            <a:pPr marL="285750" indent="-285750">
              <a:buFont typeface="Arial" panose="020B0604020202020204" pitchFamily="34" charset="0"/>
              <a:buChar char="•"/>
            </a:pPr>
            <a:r>
              <a:rPr lang="en-GB" sz="2000" i="1" dirty="0">
                <a:ea typeface="Calibri" panose="020F0502020204030204" pitchFamily="34" charset="0"/>
                <a:cs typeface="Times New Roman" panose="02020603050405020304" pitchFamily="18" charset="0"/>
              </a:rPr>
              <a:t>Time period: 2020, </a:t>
            </a:r>
            <a:r>
              <a:rPr lang="en-GB" sz="2000" dirty="0">
                <a:ea typeface="Calibri" panose="020F0502020204030204" pitchFamily="34" charset="0"/>
                <a:cs typeface="Times New Roman" panose="02020603050405020304" pitchFamily="18" charset="0"/>
              </a:rPr>
              <a:t>2022 </a:t>
            </a:r>
          </a:p>
          <a:p>
            <a:endParaRPr lang="en-GB" sz="2000" dirty="0">
              <a:cs typeface="Times New Roman" panose="02020603050405020304" pitchFamily="18" charset="0"/>
            </a:endParaRPr>
          </a:p>
          <a:p>
            <a:r>
              <a:rPr lang="en-GB" sz="2000" b="1" u="sng" dirty="0">
                <a:cs typeface="Times New Roman" panose="02020603050405020304" pitchFamily="18" charset="0"/>
              </a:rPr>
              <a:t>Current activities</a:t>
            </a:r>
          </a:p>
          <a:p>
            <a:pPr marL="285750" indent="-285750">
              <a:buFont typeface="Arial" panose="020B0604020202020204" pitchFamily="34" charset="0"/>
              <a:buChar char="•"/>
            </a:pPr>
            <a:r>
              <a:rPr lang="en-GB" sz="2000" dirty="0">
                <a:cs typeface="Times New Roman" panose="02020603050405020304" pitchFamily="18" charset="0"/>
              </a:rPr>
              <a:t>Staying in touch with participants for further data collection</a:t>
            </a:r>
          </a:p>
          <a:p>
            <a:pPr marL="285750" indent="-285750">
              <a:buFont typeface="Arial" panose="020B0604020202020204" pitchFamily="34" charset="0"/>
              <a:buChar char="•"/>
            </a:pPr>
            <a:r>
              <a:rPr lang="en-GB" sz="2000" dirty="0">
                <a:cs typeface="Times New Roman" panose="02020603050405020304" pitchFamily="18" charset="0"/>
              </a:rPr>
              <a:t>It’s getting challenging and almost impossible to communicate with state authorities </a:t>
            </a:r>
            <a:endParaRPr lang="en-US" sz="2000" dirty="0"/>
          </a:p>
          <a:p>
            <a:endParaRPr lang="en-US" dirty="0"/>
          </a:p>
          <a:p>
            <a:endParaRPr lang="en-US" dirty="0"/>
          </a:p>
        </p:txBody>
      </p:sp>
    </p:spTree>
    <p:extLst>
      <p:ext uri="{BB962C8B-B14F-4D97-AF65-F5344CB8AC3E}">
        <p14:creationId xmlns:p14="http://schemas.microsoft.com/office/powerpoint/2010/main" val="351523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4561C0-CD27-E482-605F-534C26FB81AE}"/>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1C248-DCF8-EA08-87D4-77A92A1BCC3E}"/>
              </a:ext>
            </a:extLst>
          </p:cNvPr>
          <p:cNvSpPr txBox="1"/>
          <p:nvPr/>
        </p:nvSpPr>
        <p:spPr>
          <a:xfrm>
            <a:off x="376517" y="987585"/>
            <a:ext cx="11438965" cy="2436564"/>
          </a:xfrm>
          <a:prstGeom prst="rect">
            <a:avLst/>
          </a:prstGeom>
          <a:noFill/>
        </p:spPr>
        <p:txBody>
          <a:bodyPr wrap="square">
            <a:spAutoFit/>
          </a:bodyPr>
          <a:lstStyle/>
          <a:p>
            <a:pPr marL="285750" indent="-285750" algn="just">
              <a:spcAft>
                <a:spcPts val="500"/>
              </a:spcAft>
              <a:buFont typeface="Wingdings" pitchFamily="2" charset="2"/>
              <a:buChar char="v"/>
            </a:pPr>
            <a:r>
              <a:rPr lang="en-US" dirty="0"/>
              <a:t>Most of environmental projects have been suspended, as has Russia’s participation in important agreements and councils on environmental issues after 2022. </a:t>
            </a:r>
          </a:p>
          <a:p>
            <a:pPr marL="285750" indent="-285750" algn="just">
              <a:spcAft>
                <a:spcPts val="500"/>
              </a:spcAft>
              <a:buFont typeface="Wingdings" pitchFamily="2" charset="2"/>
              <a:buChar char="v"/>
            </a:pPr>
            <a:r>
              <a:rPr lang="en-US" dirty="0"/>
              <a:t>Western countries have stopped cooperation with Russia in the field of environmental protection: project financing has been suspended, Russia’s presence in advisory bodies is in question…</a:t>
            </a:r>
          </a:p>
          <a:p>
            <a:pPr marL="285750" indent="-285750" algn="just">
              <a:spcAft>
                <a:spcPts val="500"/>
              </a:spcAft>
              <a:buFont typeface="Wingdings" pitchFamily="2" charset="2"/>
              <a:buChar char="v"/>
            </a:pPr>
            <a:r>
              <a:rPr lang="en-US" dirty="0"/>
              <a:t>… As well as Russia’s activities in such associations as the </a:t>
            </a:r>
            <a:r>
              <a:rPr lang="en-US" b="1" dirty="0"/>
              <a:t>Arctic Council</a:t>
            </a:r>
            <a:r>
              <a:rPr lang="en-US" dirty="0"/>
              <a:t>, </a:t>
            </a:r>
            <a:r>
              <a:rPr lang="en-US" b="1" dirty="0"/>
              <a:t>the Council of Europe</a:t>
            </a:r>
            <a:r>
              <a:rPr lang="en-US" dirty="0"/>
              <a:t>, </a:t>
            </a:r>
            <a:r>
              <a:rPr lang="en-US" b="1" dirty="0"/>
              <a:t>the Baltic Sea Council</a:t>
            </a:r>
            <a:r>
              <a:rPr lang="en-US" dirty="0"/>
              <a:t>, </a:t>
            </a:r>
            <a:r>
              <a:rPr lang="en-US" b="1" dirty="0"/>
              <a:t>the Barents/Euro-Arctic region</a:t>
            </a:r>
            <a:r>
              <a:rPr lang="en-US" dirty="0"/>
              <a:t>, where countries cooperated on a wide range of environmental issues: joint environmental expeditions, water resource monitoring, implementation of environmental technologies, green energy, environmentally friendly waste management and many other important areas.</a:t>
            </a:r>
          </a:p>
        </p:txBody>
      </p:sp>
      <p:pic>
        <p:nvPicPr>
          <p:cNvPr id="4098" name="Picture 2" descr="How Norilsk, in the Russian Arctic, became one of the most polluted places  on Earth">
            <a:extLst>
              <a:ext uri="{FF2B5EF4-FFF2-40B4-BE49-F238E27FC236}">
                <a16:creationId xmlns:a16="http://schemas.microsoft.com/office/drawing/2014/main" id="{9D7D9481-5657-970D-6FE4-3A49B178F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2" y="3505412"/>
            <a:ext cx="4576066" cy="30527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1E275E-78D8-B9E5-1D56-8F2065475942}"/>
              </a:ext>
            </a:extLst>
          </p:cNvPr>
          <p:cNvSpPr txBox="1"/>
          <p:nvPr/>
        </p:nvSpPr>
        <p:spPr>
          <a:xfrm>
            <a:off x="384728" y="3482316"/>
            <a:ext cx="6521681" cy="2159566"/>
          </a:xfrm>
          <a:prstGeom prst="rect">
            <a:avLst/>
          </a:prstGeom>
          <a:noFill/>
        </p:spPr>
        <p:txBody>
          <a:bodyPr wrap="square">
            <a:spAutoFit/>
          </a:bodyPr>
          <a:lstStyle/>
          <a:p>
            <a:pPr marL="285750" indent="-285750" algn="just">
              <a:spcAft>
                <a:spcPts val="500"/>
              </a:spcAft>
              <a:buFont typeface="Wingdings" pitchFamily="2" charset="2"/>
              <a:buChar char="v"/>
            </a:pPr>
            <a:r>
              <a:rPr lang="en-US" dirty="0"/>
              <a:t>Russia remains the </a:t>
            </a:r>
            <a:r>
              <a:rPr lang="en-US" u="sng" dirty="0"/>
              <a:t>fourth largest CO2 emitter in 2022</a:t>
            </a:r>
            <a:r>
              <a:rPr lang="en-US" dirty="0"/>
              <a:t>. However, China (1), USA (2), India (3). </a:t>
            </a:r>
          </a:p>
          <a:p>
            <a:pPr marL="285750" indent="-285750" algn="just">
              <a:spcAft>
                <a:spcPts val="500"/>
              </a:spcAft>
              <a:buFont typeface="Wingdings" pitchFamily="2" charset="2"/>
              <a:buChar char="v"/>
            </a:pPr>
            <a:r>
              <a:rPr lang="en-US" dirty="0"/>
              <a:t>Western universities no longer share environmental assessments with Russian ones. </a:t>
            </a:r>
          </a:p>
          <a:p>
            <a:pPr marL="285750" indent="-285750" algn="just">
              <a:spcAft>
                <a:spcPts val="50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Local governments focus only on the level of local economic development and selectively ignore indicators of social well-being such as environmental quality. </a:t>
            </a:r>
          </a:p>
        </p:txBody>
      </p:sp>
      <p:sp>
        <p:nvSpPr>
          <p:cNvPr id="6" name="TextBox 5">
            <a:extLst>
              <a:ext uri="{FF2B5EF4-FFF2-40B4-BE49-F238E27FC236}">
                <a16:creationId xmlns:a16="http://schemas.microsoft.com/office/drawing/2014/main" id="{F8EA20D0-D29F-6260-F6BF-339052571E0F}"/>
              </a:ext>
            </a:extLst>
          </p:cNvPr>
          <p:cNvSpPr txBox="1"/>
          <p:nvPr/>
        </p:nvSpPr>
        <p:spPr>
          <a:xfrm>
            <a:off x="4367605" y="279699"/>
            <a:ext cx="2893807" cy="584775"/>
          </a:xfrm>
          <a:prstGeom prst="rect">
            <a:avLst/>
          </a:prstGeom>
          <a:noFill/>
        </p:spPr>
        <p:txBody>
          <a:bodyPr wrap="square" rtlCol="0">
            <a:spAutoFit/>
          </a:bodyPr>
          <a:lstStyle/>
          <a:p>
            <a:pPr algn="ctr"/>
            <a:r>
              <a:rPr lang="en-US" sz="3200" b="1" dirty="0">
                <a:solidFill>
                  <a:srgbClr val="C00000"/>
                </a:solidFill>
              </a:rPr>
              <a:t>Findings</a:t>
            </a:r>
          </a:p>
        </p:txBody>
      </p:sp>
    </p:spTree>
    <p:extLst>
      <p:ext uri="{BB962C8B-B14F-4D97-AF65-F5344CB8AC3E}">
        <p14:creationId xmlns:p14="http://schemas.microsoft.com/office/powerpoint/2010/main" val="7225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AB61C-65C5-4E20-9F4D-0407F4163388}"/>
              </a:ext>
            </a:extLst>
          </p:cNvPr>
          <p:cNvSpPr/>
          <p:nvPr/>
        </p:nvSpPr>
        <p:spPr>
          <a:xfrm>
            <a:off x="207390" y="169683"/>
            <a:ext cx="11821212" cy="65327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D47BA9-FAA8-9492-9B5E-7A08DE224AEF}"/>
              </a:ext>
            </a:extLst>
          </p:cNvPr>
          <p:cNvSpPr txBox="1"/>
          <p:nvPr/>
        </p:nvSpPr>
        <p:spPr>
          <a:xfrm>
            <a:off x="354290" y="5008620"/>
            <a:ext cx="11527410" cy="1328569"/>
          </a:xfrm>
          <a:prstGeom prst="rect">
            <a:avLst/>
          </a:prstGeom>
          <a:noFill/>
        </p:spPr>
        <p:txBody>
          <a:bodyPr wrap="square">
            <a:spAutoFit/>
          </a:bodyPr>
          <a:lstStyle/>
          <a:p>
            <a:pPr marL="285750" indent="-285750">
              <a:spcAft>
                <a:spcPts val="500"/>
              </a:spcAft>
              <a:buFont typeface="Wingdings"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amount of government spending on environmental protection is insufficient. </a:t>
            </a:r>
          </a:p>
          <a:p>
            <a:pPr marL="285750" indent="-285750">
              <a:spcAft>
                <a:spcPts val="50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From 2003 to 2019, the share of environmental expenditures as a percentage of GDP</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decreased from 1.3% to 0.8%</a:t>
            </a:r>
          </a:p>
          <a:p>
            <a:pPr marL="285750" indent="-285750">
              <a:spcAft>
                <a:spcPts val="50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According to the interview findings, it is estimated that environmental spending should be at least 2003 levels (i.e., 1.3% of GDP) in order to steer Russia towards sustainable development. </a:t>
            </a:r>
          </a:p>
        </p:txBody>
      </p:sp>
      <p:pic>
        <p:nvPicPr>
          <p:cNvPr id="5" name="Picture 4" descr="A white calendar with numbers and numbers&#10;&#10;Description automatically generated">
            <a:extLst>
              <a:ext uri="{FF2B5EF4-FFF2-40B4-BE49-F238E27FC236}">
                <a16:creationId xmlns:a16="http://schemas.microsoft.com/office/drawing/2014/main" id="{0C11768F-C762-AD2E-84F1-0E8A3D7D0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39" y="691625"/>
            <a:ext cx="11352722" cy="4157624"/>
          </a:xfrm>
          <a:prstGeom prst="rect">
            <a:avLst/>
          </a:prstGeom>
        </p:spPr>
      </p:pic>
      <p:sp>
        <p:nvSpPr>
          <p:cNvPr id="6" name="TextBox 5">
            <a:extLst>
              <a:ext uri="{FF2B5EF4-FFF2-40B4-BE49-F238E27FC236}">
                <a16:creationId xmlns:a16="http://schemas.microsoft.com/office/drawing/2014/main" id="{E7423F8A-EC1B-66E7-26DB-EC6369BDE3C4}"/>
              </a:ext>
            </a:extLst>
          </p:cNvPr>
          <p:cNvSpPr txBox="1"/>
          <p:nvPr/>
        </p:nvSpPr>
        <p:spPr>
          <a:xfrm>
            <a:off x="491792" y="229960"/>
            <a:ext cx="11252407" cy="461665"/>
          </a:xfrm>
          <a:prstGeom prst="rect">
            <a:avLst/>
          </a:prstGeom>
          <a:noFill/>
        </p:spPr>
        <p:txBody>
          <a:bodyPr wrap="square">
            <a:spAutoFit/>
          </a:bodyPr>
          <a:lstStyle/>
          <a:p>
            <a:pPr algn="ctr"/>
            <a:r>
              <a:rPr lang="en-GB" sz="2400" b="1" dirty="0">
                <a:solidFill>
                  <a:srgbClr val="0070C0"/>
                </a:solidFill>
                <a:effectLst/>
                <a:ea typeface="Calibri" panose="020F0502020204030204" pitchFamily="34" charset="0"/>
              </a:rPr>
              <a:t>Environmental protection costs in Russia 2003-2019 (in actual prices, million </a:t>
            </a:r>
            <a:r>
              <a:rPr lang="en-GB" sz="2400" b="1" dirty="0" err="1">
                <a:solidFill>
                  <a:srgbClr val="0070C0"/>
                </a:solidFill>
                <a:effectLst/>
                <a:ea typeface="Calibri" panose="020F0502020204030204" pitchFamily="34" charset="0"/>
              </a:rPr>
              <a:t>rubles</a:t>
            </a:r>
            <a:r>
              <a:rPr lang="en-GB" sz="2400" b="1" dirty="0">
                <a:solidFill>
                  <a:srgbClr val="0070C0"/>
                </a:solidFill>
                <a:effectLst/>
                <a:ea typeface="Calibri" panose="020F0502020204030204" pitchFamily="34" charset="0"/>
              </a:rPr>
              <a:t>)</a:t>
            </a:r>
            <a:r>
              <a:rPr lang="en-GB" sz="2400" dirty="0">
                <a:solidFill>
                  <a:srgbClr val="0070C0"/>
                </a:solidFill>
                <a:effectLst/>
              </a:rPr>
              <a:t> </a:t>
            </a:r>
            <a:endParaRPr lang="en-US" sz="2400" dirty="0">
              <a:solidFill>
                <a:srgbClr val="0070C0"/>
              </a:solidFill>
            </a:endParaRPr>
          </a:p>
        </p:txBody>
      </p:sp>
    </p:spTree>
    <p:extLst>
      <p:ext uri="{BB962C8B-B14F-4D97-AF65-F5344CB8AC3E}">
        <p14:creationId xmlns:p14="http://schemas.microsoft.com/office/powerpoint/2010/main" val="3682792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bdc71546-c302-4eba-85bf-52b297d50d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27544</TotalTime>
  <Words>2035</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Monaghan</dc:creator>
  <cp:lastModifiedBy>Andrew Marsden</cp:lastModifiedBy>
  <cp:revision>969</cp:revision>
  <dcterms:created xsi:type="dcterms:W3CDTF">2020-12-18T10:43:10Z</dcterms:created>
  <dcterms:modified xsi:type="dcterms:W3CDTF">2024-05-14T08:06:05Z</dcterms:modified>
</cp:coreProperties>
</file>