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0" r:id="rId3"/>
    <p:sldId id="366" r:id="rId4"/>
    <p:sldId id="391" r:id="rId5"/>
    <p:sldId id="259" r:id="rId6"/>
    <p:sldId id="390" r:id="rId7"/>
    <p:sldId id="260" r:id="rId8"/>
    <p:sldId id="257" r:id="rId9"/>
    <p:sldId id="258" r:id="rId10"/>
    <p:sldId id="261" r:id="rId11"/>
    <p:sldId id="383" r:id="rId12"/>
    <p:sldId id="384" r:id="rId13"/>
    <p:sldId id="381" r:id="rId14"/>
    <p:sldId id="386" r:id="rId15"/>
    <p:sldId id="387" r:id="rId16"/>
    <p:sldId id="382"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A3D8-81EB-4D30-895C-574DC44E3145}" v="4" dt="2023-09-05T10:49:5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8" autoAdjust="0"/>
    <p:restoredTop sz="95055"/>
  </p:normalViewPr>
  <p:slideViewPr>
    <p:cSldViewPr snapToGrid="0">
      <p:cViewPr varScale="1">
        <p:scale>
          <a:sx n="89" d="100"/>
          <a:sy n="89" d="100"/>
        </p:scale>
        <p:origin x="8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B64B9-6E90-4905-AF92-FA74AAAE94BD}" type="datetimeFigureOut">
              <a:rPr lang="en-GB" smtClean="0"/>
              <a:t>10/01/2024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C8BA-766B-4899-92DE-C1182E9B1C1A}" type="slidenum">
              <a:rPr lang="en-GB" smtClean="0"/>
              <a:t>‹#›</a:t>
            </a:fld>
            <a:endParaRPr lang="en-GB"/>
          </a:p>
        </p:txBody>
      </p:sp>
    </p:spTree>
    <p:extLst>
      <p:ext uri="{BB962C8B-B14F-4D97-AF65-F5344CB8AC3E}">
        <p14:creationId xmlns:p14="http://schemas.microsoft.com/office/powerpoint/2010/main" val="23437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5C8BA-766B-4899-92DE-C1182E9B1C1A}" type="slidenum">
              <a:rPr lang="en-GB" smtClean="0"/>
              <a:t>16</a:t>
            </a:fld>
            <a:endParaRPr lang="en-GB"/>
          </a:p>
        </p:txBody>
      </p:sp>
    </p:spTree>
    <p:extLst>
      <p:ext uri="{BB962C8B-B14F-4D97-AF65-F5344CB8AC3E}">
        <p14:creationId xmlns:p14="http://schemas.microsoft.com/office/powerpoint/2010/main" val="326622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B461-B514-489D-9BF8-641F78E7E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0A2CF8-1D51-4373-8AB7-6CC0E012E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CA051-B012-4F66-9FF4-B0EC1E3505BA}"/>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4D32EF5A-B0DB-4B56-BB0A-B291055B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AA259-2E07-466A-B2D5-62849CE167C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26643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5D8-9CC0-45E7-B4BC-9E6068114B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88CD8-3C8B-47FE-BA65-1F9EF7CAAA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CEB4B-A912-490A-9F1F-4D3D12D3D517}"/>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06BB91B3-BC0F-40A9-9934-97A486C87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C122B-AB0C-48D5-8F51-9635F8019FF3}"/>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83241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242B2-DCEE-4B25-9C15-F1F2FE3DB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6D92DE-A503-43AF-A443-2AE81ACD5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B5D79-5CE6-4FAA-A00D-36E89B61253F}"/>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72217403-28D3-48BE-A354-DCA4029DB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7663E-F0C2-40AE-AB2F-336A04CD50C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93469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2042-8E5E-4C69-B35D-264839A92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3EE41-3E3C-42B4-A0AB-9003A8E48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DBCD4-FCE0-465A-BD0A-B1FC060FD58B}"/>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6D8DF11D-AE03-45C6-B376-9F0C664C3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B7423-6024-4332-B27E-C53DD6766F84}"/>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816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1AA4-0747-4586-800A-3DCB7057E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C7B278-E5BB-47B1-A36D-C528C1D28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3250F-A9D5-4D46-9170-C7CB749A45E9}"/>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874DBC80-A752-405C-99B3-2EF18EEDB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12CDA-319F-43A4-8E59-03C6BE7EB005}"/>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6145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BE0B-25E9-4C6F-943D-13408D3ED5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BDADA-81C0-428B-A301-6E7DF9B36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316227-06E2-4E23-B029-327C12626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828430-CDBD-4F3B-BA56-B5C428D57C99}"/>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6" name="Footer Placeholder 5">
            <a:extLst>
              <a:ext uri="{FF2B5EF4-FFF2-40B4-BE49-F238E27FC236}">
                <a16:creationId xmlns:a16="http://schemas.microsoft.com/office/drawing/2014/main" id="{DE77EC42-62C4-43FA-9E27-38B19E5332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3ACE68-A0F4-4A30-B326-BCEC4795AD4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53667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218B-E782-4F38-99CA-F8A8EDC743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8A8A52-8D47-42F8-8137-41932CA2A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76157-DA4F-457B-AA1F-CADEE6FE5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08ECC-E428-45F0-AC3E-46277C759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30265-2B6F-4C8A-B96E-2BE18ECA0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8A68C7-4726-47EF-A94B-FF80D2DAA333}"/>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8" name="Footer Placeholder 7">
            <a:extLst>
              <a:ext uri="{FF2B5EF4-FFF2-40B4-BE49-F238E27FC236}">
                <a16:creationId xmlns:a16="http://schemas.microsoft.com/office/drawing/2014/main" id="{6CAD152F-8793-4DDD-BEA9-576DF658EB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DD5008-61B3-45BC-A348-EBF9CE2B3862}"/>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5093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8FFA-2F41-42A8-9881-636CB9E37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8F1B88-E3DD-41EC-B90C-A2A07E7C798F}"/>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4" name="Footer Placeholder 3">
            <a:extLst>
              <a:ext uri="{FF2B5EF4-FFF2-40B4-BE49-F238E27FC236}">
                <a16:creationId xmlns:a16="http://schemas.microsoft.com/office/drawing/2014/main" id="{4E1362AD-CF2D-4452-9FBD-E6AEEFBC42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1740-A789-474D-B5C3-B75ECDCCF1E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19950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235A3-2AB6-4597-8F40-EC4939126279}"/>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3" name="Footer Placeholder 2">
            <a:extLst>
              <a:ext uri="{FF2B5EF4-FFF2-40B4-BE49-F238E27FC236}">
                <a16:creationId xmlns:a16="http://schemas.microsoft.com/office/drawing/2014/main" id="{6B674D94-1BF4-435D-BD62-C0F387A7F1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DFB466-B9F5-46B3-B364-E7E8FD643D1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8262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7AE7-CF37-4B09-87D8-0A753795C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37F100-17B8-44CA-B458-3A59B1902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0C2D9-0424-4B89-A453-F1015B14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25121-AE91-4721-AD4F-CD20DBA3FFB7}"/>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6" name="Footer Placeholder 5">
            <a:extLst>
              <a:ext uri="{FF2B5EF4-FFF2-40B4-BE49-F238E27FC236}">
                <a16:creationId xmlns:a16="http://schemas.microsoft.com/office/drawing/2014/main" id="{3E46580B-B6D1-4810-B005-202B7A268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E9692-58AB-4CCC-B643-E0B43776371C}"/>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0746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6AB0-22E0-46DA-9AEE-6BD0265EE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D4B3B-23FB-4FB8-BD57-A96C04593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1CABCD-122E-4C40-902C-5C3C7611E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DA105-2C60-46A0-8822-EFCCF1906F3F}"/>
              </a:ext>
            </a:extLst>
          </p:cNvPr>
          <p:cNvSpPr>
            <a:spLocks noGrp="1"/>
          </p:cNvSpPr>
          <p:nvPr>
            <p:ph type="dt" sz="half" idx="10"/>
          </p:nvPr>
        </p:nvSpPr>
        <p:spPr/>
        <p:txBody>
          <a:bodyPr/>
          <a:lstStyle/>
          <a:p>
            <a:fld id="{6A731150-EF22-4FCD-B62F-0A993E07A0FF}" type="datetimeFigureOut">
              <a:rPr lang="en-GB" smtClean="0"/>
              <a:t>10/01/2024</a:t>
            </a:fld>
            <a:endParaRPr lang="en-GB"/>
          </a:p>
        </p:txBody>
      </p:sp>
      <p:sp>
        <p:nvSpPr>
          <p:cNvPr id="6" name="Footer Placeholder 5">
            <a:extLst>
              <a:ext uri="{FF2B5EF4-FFF2-40B4-BE49-F238E27FC236}">
                <a16:creationId xmlns:a16="http://schemas.microsoft.com/office/drawing/2014/main" id="{A5F34D16-275E-4849-B6BB-DCD829297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57E59-3802-494F-AFAB-1714EB7BDD0A}"/>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53173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DD14E-3294-4EE3-9EEB-6CB47B7C0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1597A-6587-4FF2-BCFA-D2FFE8443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FAACB8-0BAC-4A1F-BCD1-8A739FF7B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31150-EF22-4FCD-B62F-0A993E07A0FF}" type="datetimeFigureOut">
              <a:rPr lang="en-GB" smtClean="0"/>
              <a:t>10/01/2024</a:t>
            </a:fld>
            <a:endParaRPr lang="en-GB"/>
          </a:p>
        </p:txBody>
      </p:sp>
      <p:sp>
        <p:nvSpPr>
          <p:cNvPr id="5" name="Footer Placeholder 4">
            <a:extLst>
              <a:ext uri="{FF2B5EF4-FFF2-40B4-BE49-F238E27FC236}">
                <a16:creationId xmlns:a16="http://schemas.microsoft.com/office/drawing/2014/main" id="{80B4C1C2-3200-47E3-B309-CCECF8031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DAA3A8-D765-4E9E-928B-E65995BA9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7D219-ABC4-4FB8-BD14-61C07F57FDFC}" type="slidenum">
              <a:rPr lang="en-GB" smtClean="0"/>
              <a:t>‹#›</a:t>
            </a:fld>
            <a:endParaRPr lang="en-GB"/>
          </a:p>
        </p:txBody>
      </p:sp>
    </p:spTree>
    <p:extLst>
      <p:ext uri="{BB962C8B-B14F-4D97-AF65-F5344CB8AC3E}">
        <p14:creationId xmlns:p14="http://schemas.microsoft.com/office/powerpoint/2010/main" val="91983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korneliusz.pylak@pollub.pl" TargetMode="External"/><Relationship Id="rId5" Type="http://schemas.openxmlformats.org/officeDocument/2006/relationships/hyperlink" Target="mailto:s.sosnovskikh@mmu.ac.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go of a university&#10;&#10;Description automatically generated">
            <a:extLst>
              <a:ext uri="{FF2B5EF4-FFF2-40B4-BE49-F238E27FC236}">
                <a16:creationId xmlns:a16="http://schemas.microsoft.com/office/drawing/2014/main" id="{6A8E5676-2D2F-937A-C056-0C6D6DF94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0" y="233501"/>
            <a:ext cx="2937687" cy="1652449"/>
          </a:xfrm>
          <a:prstGeom prst="rect">
            <a:avLst/>
          </a:prstGeom>
        </p:spPr>
      </p:pic>
      <p:sp>
        <p:nvSpPr>
          <p:cNvPr id="6" name="Rectangle 5">
            <a:extLst>
              <a:ext uri="{FF2B5EF4-FFF2-40B4-BE49-F238E27FC236}">
                <a16:creationId xmlns:a16="http://schemas.microsoft.com/office/drawing/2014/main" id="{A8E0EE3A-880D-8942-85F6-5A1151EC68B7}"/>
              </a:ext>
            </a:extLst>
          </p:cNvPr>
          <p:cNvSpPr/>
          <p:nvPr/>
        </p:nvSpPr>
        <p:spPr>
          <a:xfrm>
            <a:off x="325522" y="240631"/>
            <a:ext cx="11540958" cy="635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49B9B-AEF6-964A-AE0D-2103B53F9A2E}"/>
              </a:ext>
            </a:extLst>
          </p:cNvPr>
          <p:cNvSpPr txBox="1"/>
          <p:nvPr/>
        </p:nvSpPr>
        <p:spPr>
          <a:xfrm>
            <a:off x="666750" y="1655218"/>
            <a:ext cx="10858500" cy="1015663"/>
          </a:xfrm>
          <a:prstGeom prst="rect">
            <a:avLst/>
          </a:prstGeom>
          <a:noFill/>
        </p:spPr>
        <p:txBody>
          <a:bodyPr wrap="square" rtlCol="0">
            <a:spAutoFit/>
          </a:bodyPr>
          <a:lstStyle/>
          <a:p>
            <a:pPr algn="ctr"/>
            <a:r>
              <a:rPr lang="en-GB" sz="3000" b="1" dirty="0">
                <a:solidFill>
                  <a:srgbClr val="C00000"/>
                </a:solidFill>
              </a:rPr>
              <a:t>Cracking the code of innovation: Decoding unstructured website text for predicting company innovation in time and space</a:t>
            </a:r>
          </a:p>
        </p:txBody>
      </p:sp>
      <p:pic>
        <p:nvPicPr>
          <p:cNvPr id="15" name="Picture 14" descr="A person writing on a transparent screen&#10;&#10;Description automatically generated">
            <a:extLst>
              <a:ext uri="{FF2B5EF4-FFF2-40B4-BE49-F238E27FC236}">
                <a16:creationId xmlns:a16="http://schemas.microsoft.com/office/drawing/2014/main" id="{D9BE0848-7326-FE69-AB5E-35568224B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34" y="2870096"/>
            <a:ext cx="6584766" cy="3139320"/>
          </a:xfrm>
          <a:prstGeom prst="rect">
            <a:avLst/>
          </a:prstGeom>
        </p:spPr>
      </p:pic>
      <p:sp>
        <p:nvSpPr>
          <p:cNvPr id="16" name="TextBox 15">
            <a:extLst>
              <a:ext uri="{FF2B5EF4-FFF2-40B4-BE49-F238E27FC236}">
                <a16:creationId xmlns:a16="http://schemas.microsoft.com/office/drawing/2014/main" id="{4EC7D6BA-4BF0-0223-5F49-72CA6EAC25F0}"/>
              </a:ext>
            </a:extLst>
          </p:cNvPr>
          <p:cNvSpPr txBox="1"/>
          <p:nvPr/>
        </p:nvSpPr>
        <p:spPr>
          <a:xfrm>
            <a:off x="3507105" y="6116794"/>
            <a:ext cx="5177790" cy="369332"/>
          </a:xfrm>
          <a:prstGeom prst="rect">
            <a:avLst/>
          </a:prstGeom>
          <a:noFill/>
        </p:spPr>
        <p:txBody>
          <a:bodyPr wrap="square" rtlCol="0">
            <a:spAutoFit/>
          </a:bodyPr>
          <a:lstStyle/>
          <a:p>
            <a:pPr algn="ctr"/>
            <a:r>
              <a:rPr lang="en-US" b="1" i="1" dirty="0"/>
              <a:t>GEOINNO (January 2024)</a:t>
            </a:r>
          </a:p>
        </p:txBody>
      </p:sp>
      <p:pic>
        <p:nvPicPr>
          <p:cNvPr id="13" name="Picture 12" descr="A black background with white text&#10;&#10;Description automatically generated">
            <a:extLst>
              <a:ext uri="{FF2B5EF4-FFF2-40B4-BE49-F238E27FC236}">
                <a16:creationId xmlns:a16="http://schemas.microsoft.com/office/drawing/2014/main" id="{0A89DA99-B029-2C7D-6500-A9B6BF202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477" y="429639"/>
            <a:ext cx="3780255" cy="1144726"/>
          </a:xfrm>
          <a:prstGeom prst="rect">
            <a:avLst/>
          </a:prstGeom>
        </p:spPr>
      </p:pic>
      <p:sp>
        <p:nvSpPr>
          <p:cNvPr id="18" name="TextBox 17">
            <a:extLst>
              <a:ext uri="{FF2B5EF4-FFF2-40B4-BE49-F238E27FC236}">
                <a16:creationId xmlns:a16="http://schemas.microsoft.com/office/drawing/2014/main" id="{79D0E8E8-8F80-26C3-3A58-8F73AAA944B7}"/>
              </a:ext>
            </a:extLst>
          </p:cNvPr>
          <p:cNvSpPr txBox="1"/>
          <p:nvPr/>
        </p:nvSpPr>
        <p:spPr>
          <a:xfrm>
            <a:off x="7189470" y="2870097"/>
            <a:ext cx="4496614" cy="3139321"/>
          </a:xfrm>
          <a:prstGeom prst="rect">
            <a:avLst/>
          </a:prstGeom>
          <a:noFill/>
        </p:spPr>
        <p:txBody>
          <a:bodyPr wrap="square">
            <a:spAutoFit/>
          </a:bodyPr>
          <a:lstStyle/>
          <a:p>
            <a:pPr algn="r"/>
            <a:r>
              <a:rPr lang="en-US" sz="2400" dirty="0"/>
              <a:t>Sergey Sosnovskikh, PhD</a:t>
            </a:r>
          </a:p>
          <a:p>
            <a:pPr algn="r"/>
            <a:r>
              <a:rPr lang="en-US" dirty="0"/>
              <a:t>Manchester Metropolitan University (UK)</a:t>
            </a:r>
          </a:p>
          <a:p>
            <a:pPr algn="r"/>
            <a:r>
              <a:rPr lang="en-US" dirty="0">
                <a:hlinkClick r:id="rId5"/>
              </a:rPr>
              <a:t>s.sosnovskikh@mmu.ac.uk</a:t>
            </a:r>
            <a:r>
              <a:rPr lang="en-US" dirty="0"/>
              <a:t> </a:t>
            </a:r>
          </a:p>
          <a:p>
            <a:pPr algn="r"/>
            <a:endParaRPr lang="en-US" dirty="0"/>
          </a:p>
          <a:p>
            <a:pPr algn="r"/>
            <a:r>
              <a:rPr lang="en-US" sz="2400" dirty="0" err="1"/>
              <a:t>Korneliusz</a:t>
            </a:r>
            <a:r>
              <a:rPr lang="en-US" sz="2400" dirty="0"/>
              <a:t> </a:t>
            </a:r>
            <a:r>
              <a:rPr lang="en-US" sz="2400" dirty="0" err="1"/>
              <a:t>Pylak</a:t>
            </a:r>
            <a:r>
              <a:rPr lang="en-US" sz="2400" dirty="0"/>
              <a:t>, PhD</a:t>
            </a:r>
          </a:p>
          <a:p>
            <a:pPr algn="r"/>
            <a:r>
              <a:rPr lang="en-US" dirty="0"/>
              <a:t>Lublin University of Technology (Poland)</a:t>
            </a:r>
          </a:p>
          <a:p>
            <a:pPr algn="r"/>
            <a:r>
              <a:rPr lang="en-US" dirty="0">
                <a:hlinkClick r:id="rId6"/>
              </a:rPr>
              <a:t>korneliusz.pylak@pollub.pl</a:t>
            </a:r>
            <a:r>
              <a:rPr lang="en-US" dirty="0"/>
              <a:t> </a:t>
            </a:r>
          </a:p>
          <a:p>
            <a:pPr algn="r"/>
            <a:endParaRPr lang="en-US" dirty="0"/>
          </a:p>
          <a:p>
            <a:pPr algn="r"/>
            <a:r>
              <a:rPr lang="en-US" sz="2400" dirty="0"/>
              <a:t>Mateusz </a:t>
            </a:r>
            <a:r>
              <a:rPr lang="en-US" sz="2400" dirty="0" err="1"/>
              <a:t>Traczyński</a:t>
            </a:r>
            <a:endParaRPr lang="en-US" sz="2400" dirty="0"/>
          </a:p>
          <a:p>
            <a:pPr algn="r"/>
            <a:r>
              <a:rPr lang="en-US" dirty="0"/>
              <a:t>Lublin University of Technology (Poland)</a:t>
            </a:r>
          </a:p>
        </p:txBody>
      </p:sp>
    </p:spTree>
    <p:extLst>
      <p:ext uri="{BB962C8B-B14F-4D97-AF65-F5344CB8AC3E}">
        <p14:creationId xmlns:p14="http://schemas.microsoft.com/office/powerpoint/2010/main" val="182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DCF4-4E6A-48E8-CB26-261600D22015}"/>
              </a:ext>
            </a:extLst>
          </p:cNvPr>
          <p:cNvSpPr>
            <a:spLocks noGrp="1"/>
          </p:cNvSpPr>
          <p:nvPr>
            <p:ph type="title"/>
          </p:nvPr>
        </p:nvSpPr>
        <p:spPr>
          <a:xfrm>
            <a:off x="838200" y="365126"/>
            <a:ext cx="10515600" cy="577850"/>
          </a:xfrm>
        </p:spPr>
        <p:txBody>
          <a:bodyPr>
            <a:normAutofit/>
          </a:bodyPr>
          <a:lstStyle/>
          <a:p>
            <a:pPr algn="ctr"/>
            <a:r>
              <a:rPr lang="en-PL" sz="3200" b="1" dirty="0">
                <a:solidFill>
                  <a:srgbClr val="C00000"/>
                </a:solidFill>
                <a:latin typeface="Calibri" panose="020F0502020204030204" pitchFamily="34" charset="0"/>
                <a:cs typeface="Calibri" panose="020F0502020204030204" pitchFamily="34" charset="0"/>
              </a:rPr>
              <a:t>Example website</a:t>
            </a:r>
          </a:p>
        </p:txBody>
      </p:sp>
      <p:pic>
        <p:nvPicPr>
          <p:cNvPr id="4" name="Picture 3">
            <a:extLst>
              <a:ext uri="{FF2B5EF4-FFF2-40B4-BE49-F238E27FC236}">
                <a16:creationId xmlns:a16="http://schemas.microsoft.com/office/drawing/2014/main" id="{43D936BE-D21A-F20B-CB3B-678EA43B97E9}"/>
              </a:ext>
            </a:extLst>
          </p:cNvPr>
          <p:cNvPicPr>
            <a:picLocks noChangeAspect="1"/>
          </p:cNvPicPr>
          <p:nvPr/>
        </p:nvPicPr>
        <p:blipFill rotWithShape="1">
          <a:blip r:embed="rId2"/>
          <a:srcRect r="29969"/>
          <a:stretch/>
        </p:blipFill>
        <p:spPr>
          <a:xfrm>
            <a:off x="838200" y="942976"/>
            <a:ext cx="6886477" cy="5549899"/>
          </a:xfrm>
          <a:prstGeom prst="rect">
            <a:avLst/>
          </a:prstGeom>
        </p:spPr>
      </p:pic>
      <p:sp>
        <p:nvSpPr>
          <p:cNvPr id="5" name="Right Brace 4">
            <a:extLst>
              <a:ext uri="{FF2B5EF4-FFF2-40B4-BE49-F238E27FC236}">
                <a16:creationId xmlns:a16="http://schemas.microsoft.com/office/drawing/2014/main" id="{1A654B67-8BDF-C808-3387-0DE538CFFB0E}"/>
              </a:ext>
            </a:extLst>
          </p:cNvPr>
          <p:cNvSpPr/>
          <p:nvPr/>
        </p:nvSpPr>
        <p:spPr>
          <a:xfrm>
            <a:off x="7781557" y="1204732"/>
            <a:ext cx="348031" cy="1524181"/>
          </a:xfrm>
          <a:prstGeom prst="rightBrace">
            <a:avLst>
              <a:gd name="adj1" fmla="val 6170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L"/>
          </a:p>
        </p:txBody>
      </p:sp>
      <p:sp>
        <p:nvSpPr>
          <p:cNvPr id="6" name="Right Brace 5">
            <a:extLst>
              <a:ext uri="{FF2B5EF4-FFF2-40B4-BE49-F238E27FC236}">
                <a16:creationId xmlns:a16="http://schemas.microsoft.com/office/drawing/2014/main" id="{8FF38384-45F7-5B7E-3E0A-52521601E7BE}"/>
              </a:ext>
            </a:extLst>
          </p:cNvPr>
          <p:cNvSpPr/>
          <p:nvPr/>
        </p:nvSpPr>
        <p:spPr>
          <a:xfrm>
            <a:off x="7781557" y="2976382"/>
            <a:ext cx="348031" cy="3500434"/>
          </a:xfrm>
          <a:prstGeom prst="rightBrace">
            <a:avLst>
              <a:gd name="adj1" fmla="val 6170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L"/>
          </a:p>
        </p:txBody>
      </p:sp>
      <p:sp>
        <p:nvSpPr>
          <p:cNvPr id="7" name="TextBox 6">
            <a:extLst>
              <a:ext uri="{FF2B5EF4-FFF2-40B4-BE49-F238E27FC236}">
                <a16:creationId xmlns:a16="http://schemas.microsoft.com/office/drawing/2014/main" id="{E4E12ADA-3CBE-FAEE-C240-C66A6B90E2FB}"/>
              </a:ext>
            </a:extLst>
          </p:cNvPr>
          <p:cNvSpPr txBox="1"/>
          <p:nvPr/>
        </p:nvSpPr>
        <p:spPr>
          <a:xfrm>
            <a:off x="8141310" y="4351731"/>
            <a:ext cx="1071562" cy="646331"/>
          </a:xfrm>
          <a:prstGeom prst="rect">
            <a:avLst/>
          </a:prstGeom>
          <a:noFill/>
        </p:spPr>
        <p:txBody>
          <a:bodyPr wrap="square" rtlCol="0">
            <a:spAutoFit/>
          </a:bodyPr>
          <a:lstStyle/>
          <a:p>
            <a:r>
              <a:rPr lang="en-GB" b="1" dirty="0">
                <a:solidFill>
                  <a:srgbClr val="0070C0"/>
                </a:solidFill>
              </a:rPr>
              <a:t>P</a:t>
            </a:r>
            <a:r>
              <a:rPr lang="en-PL" b="1" dirty="0">
                <a:solidFill>
                  <a:srgbClr val="0070C0"/>
                </a:solidFill>
              </a:rPr>
              <a:t>roduct subsite</a:t>
            </a:r>
          </a:p>
        </p:txBody>
      </p:sp>
      <p:sp>
        <p:nvSpPr>
          <p:cNvPr id="8" name="Right Brace 7">
            <a:extLst>
              <a:ext uri="{FF2B5EF4-FFF2-40B4-BE49-F238E27FC236}">
                <a16:creationId xmlns:a16="http://schemas.microsoft.com/office/drawing/2014/main" id="{F5A16A84-9A2F-9DCD-AD00-7FAB1F36BAD0}"/>
              </a:ext>
            </a:extLst>
          </p:cNvPr>
          <p:cNvSpPr/>
          <p:nvPr/>
        </p:nvSpPr>
        <p:spPr>
          <a:xfrm>
            <a:off x="9224594" y="3219267"/>
            <a:ext cx="348031" cy="1009833"/>
          </a:xfrm>
          <a:prstGeom prst="rightBrace">
            <a:avLst>
              <a:gd name="adj1" fmla="val 6170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L"/>
          </a:p>
        </p:txBody>
      </p:sp>
      <p:cxnSp>
        <p:nvCxnSpPr>
          <p:cNvPr id="10" name="Straight Connector 9">
            <a:extLst>
              <a:ext uri="{FF2B5EF4-FFF2-40B4-BE49-F238E27FC236}">
                <a16:creationId xmlns:a16="http://schemas.microsoft.com/office/drawing/2014/main" id="{32CAFDBD-0CFB-3B8C-2D8A-17DF09519F71}"/>
              </a:ext>
            </a:extLst>
          </p:cNvPr>
          <p:cNvCxnSpPr>
            <a:cxnSpLocks/>
            <a:endCxn id="8" idx="0"/>
          </p:cNvCxnSpPr>
          <p:nvPr/>
        </p:nvCxnSpPr>
        <p:spPr>
          <a:xfrm>
            <a:off x="7724677" y="3219267"/>
            <a:ext cx="14999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334C7F64-EA37-5535-042E-3B496DA755DA}"/>
              </a:ext>
            </a:extLst>
          </p:cNvPr>
          <p:cNvSpPr/>
          <p:nvPr/>
        </p:nvSpPr>
        <p:spPr>
          <a:xfrm>
            <a:off x="9224594" y="4247960"/>
            <a:ext cx="348031" cy="1247599"/>
          </a:xfrm>
          <a:prstGeom prst="rightBrace">
            <a:avLst>
              <a:gd name="adj1" fmla="val 6170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L"/>
          </a:p>
        </p:txBody>
      </p:sp>
      <p:sp>
        <p:nvSpPr>
          <p:cNvPr id="13" name="Right Brace 12">
            <a:extLst>
              <a:ext uri="{FF2B5EF4-FFF2-40B4-BE49-F238E27FC236}">
                <a16:creationId xmlns:a16="http://schemas.microsoft.com/office/drawing/2014/main" id="{C3EB9014-5A2E-1308-969D-4FD9B1AF15A0}"/>
              </a:ext>
            </a:extLst>
          </p:cNvPr>
          <p:cNvSpPr/>
          <p:nvPr/>
        </p:nvSpPr>
        <p:spPr>
          <a:xfrm>
            <a:off x="9224594" y="5490973"/>
            <a:ext cx="348031" cy="985844"/>
          </a:xfrm>
          <a:prstGeom prst="rightBrace">
            <a:avLst>
              <a:gd name="adj1" fmla="val 61701"/>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L"/>
          </a:p>
        </p:txBody>
      </p:sp>
      <p:cxnSp>
        <p:nvCxnSpPr>
          <p:cNvPr id="14" name="Straight Connector 13">
            <a:extLst>
              <a:ext uri="{FF2B5EF4-FFF2-40B4-BE49-F238E27FC236}">
                <a16:creationId xmlns:a16="http://schemas.microsoft.com/office/drawing/2014/main" id="{7C4E50D1-7100-D5F9-1DFC-D2C1DFE821E3}"/>
              </a:ext>
            </a:extLst>
          </p:cNvPr>
          <p:cNvCxnSpPr>
            <a:cxnSpLocks/>
          </p:cNvCxnSpPr>
          <p:nvPr/>
        </p:nvCxnSpPr>
        <p:spPr>
          <a:xfrm>
            <a:off x="7724677" y="4233680"/>
            <a:ext cx="14999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4B8359-B7A5-4374-744A-50B034AC86FD}"/>
              </a:ext>
            </a:extLst>
          </p:cNvPr>
          <p:cNvCxnSpPr>
            <a:cxnSpLocks/>
          </p:cNvCxnSpPr>
          <p:nvPr/>
        </p:nvCxnSpPr>
        <p:spPr>
          <a:xfrm>
            <a:off x="7724677" y="5490980"/>
            <a:ext cx="14999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4959FD-A274-EEF9-19F6-CA6128AA82A2}"/>
              </a:ext>
            </a:extLst>
          </p:cNvPr>
          <p:cNvCxnSpPr>
            <a:cxnSpLocks/>
          </p:cNvCxnSpPr>
          <p:nvPr/>
        </p:nvCxnSpPr>
        <p:spPr>
          <a:xfrm>
            <a:off x="7724677" y="6476817"/>
            <a:ext cx="14999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D7C9EFD-54C9-475B-B23E-87044996BE79}"/>
              </a:ext>
            </a:extLst>
          </p:cNvPr>
          <p:cNvSpPr txBox="1"/>
          <p:nvPr/>
        </p:nvSpPr>
        <p:spPr>
          <a:xfrm>
            <a:off x="9584347" y="3380181"/>
            <a:ext cx="1071562" cy="646331"/>
          </a:xfrm>
          <a:prstGeom prst="rect">
            <a:avLst/>
          </a:prstGeom>
          <a:noFill/>
        </p:spPr>
        <p:txBody>
          <a:bodyPr wrap="square" rtlCol="0">
            <a:spAutoFit/>
          </a:bodyPr>
          <a:lstStyle/>
          <a:p>
            <a:r>
              <a:rPr lang="en-GB" b="1" dirty="0">
                <a:solidFill>
                  <a:srgbClr val="0070C0"/>
                </a:solidFill>
              </a:rPr>
              <a:t>P</a:t>
            </a:r>
            <a:r>
              <a:rPr lang="en-PL" b="1" dirty="0">
                <a:solidFill>
                  <a:srgbClr val="0070C0"/>
                </a:solidFill>
              </a:rPr>
              <a:t>roduct category </a:t>
            </a:r>
          </a:p>
        </p:txBody>
      </p:sp>
      <p:sp>
        <p:nvSpPr>
          <p:cNvPr id="18" name="TextBox 17">
            <a:extLst>
              <a:ext uri="{FF2B5EF4-FFF2-40B4-BE49-F238E27FC236}">
                <a16:creationId xmlns:a16="http://schemas.microsoft.com/office/drawing/2014/main" id="{6440B685-7561-9E3E-3112-445386584CC3}"/>
              </a:ext>
            </a:extLst>
          </p:cNvPr>
          <p:cNvSpPr txBox="1"/>
          <p:nvPr/>
        </p:nvSpPr>
        <p:spPr>
          <a:xfrm>
            <a:off x="9584347" y="4523181"/>
            <a:ext cx="1071562" cy="646331"/>
          </a:xfrm>
          <a:prstGeom prst="rect">
            <a:avLst/>
          </a:prstGeom>
          <a:noFill/>
        </p:spPr>
        <p:txBody>
          <a:bodyPr wrap="square" rtlCol="0">
            <a:spAutoFit/>
          </a:bodyPr>
          <a:lstStyle/>
          <a:p>
            <a:r>
              <a:rPr lang="en-GB" b="1" dirty="0">
                <a:solidFill>
                  <a:srgbClr val="0070C0"/>
                </a:solidFill>
              </a:rPr>
              <a:t>P</a:t>
            </a:r>
            <a:r>
              <a:rPr lang="en-PL" b="1" dirty="0">
                <a:solidFill>
                  <a:srgbClr val="0070C0"/>
                </a:solidFill>
              </a:rPr>
              <a:t>roduct category </a:t>
            </a:r>
          </a:p>
        </p:txBody>
      </p:sp>
      <p:sp>
        <p:nvSpPr>
          <p:cNvPr id="19" name="TextBox 18">
            <a:extLst>
              <a:ext uri="{FF2B5EF4-FFF2-40B4-BE49-F238E27FC236}">
                <a16:creationId xmlns:a16="http://schemas.microsoft.com/office/drawing/2014/main" id="{78AE7CEA-E9B4-E2AF-1DBA-81B660F03721}"/>
              </a:ext>
            </a:extLst>
          </p:cNvPr>
          <p:cNvSpPr txBox="1"/>
          <p:nvPr/>
        </p:nvSpPr>
        <p:spPr>
          <a:xfrm>
            <a:off x="9584347" y="5651893"/>
            <a:ext cx="1071562" cy="646331"/>
          </a:xfrm>
          <a:prstGeom prst="rect">
            <a:avLst/>
          </a:prstGeom>
          <a:noFill/>
        </p:spPr>
        <p:txBody>
          <a:bodyPr wrap="square" rtlCol="0">
            <a:spAutoFit/>
          </a:bodyPr>
          <a:lstStyle/>
          <a:p>
            <a:r>
              <a:rPr lang="en-GB" b="1" dirty="0">
                <a:solidFill>
                  <a:srgbClr val="0070C0"/>
                </a:solidFill>
              </a:rPr>
              <a:t>P</a:t>
            </a:r>
            <a:r>
              <a:rPr lang="en-PL" b="1" dirty="0">
                <a:solidFill>
                  <a:srgbClr val="0070C0"/>
                </a:solidFill>
              </a:rPr>
              <a:t>roduct category </a:t>
            </a:r>
          </a:p>
        </p:txBody>
      </p:sp>
      <p:sp>
        <p:nvSpPr>
          <p:cNvPr id="20" name="TextBox 19">
            <a:extLst>
              <a:ext uri="{FF2B5EF4-FFF2-40B4-BE49-F238E27FC236}">
                <a16:creationId xmlns:a16="http://schemas.microsoft.com/office/drawing/2014/main" id="{C9506AFB-A394-821C-6504-E85D85F4154C}"/>
              </a:ext>
            </a:extLst>
          </p:cNvPr>
          <p:cNvSpPr txBox="1"/>
          <p:nvPr/>
        </p:nvSpPr>
        <p:spPr>
          <a:xfrm>
            <a:off x="10818019" y="3489915"/>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1" name="TextBox 20">
            <a:extLst>
              <a:ext uri="{FF2B5EF4-FFF2-40B4-BE49-F238E27FC236}">
                <a16:creationId xmlns:a16="http://schemas.microsoft.com/office/drawing/2014/main" id="{22BAB075-E2DC-BACD-9534-90D70C903DE6}"/>
              </a:ext>
            </a:extLst>
          </p:cNvPr>
          <p:cNvSpPr txBox="1"/>
          <p:nvPr/>
        </p:nvSpPr>
        <p:spPr>
          <a:xfrm>
            <a:off x="10818019" y="3669105"/>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2" name="TextBox 21">
            <a:extLst>
              <a:ext uri="{FF2B5EF4-FFF2-40B4-BE49-F238E27FC236}">
                <a16:creationId xmlns:a16="http://schemas.microsoft.com/office/drawing/2014/main" id="{0D123B1C-01F6-51F3-F78D-4BEF989CD9AE}"/>
              </a:ext>
            </a:extLst>
          </p:cNvPr>
          <p:cNvSpPr txBox="1"/>
          <p:nvPr/>
        </p:nvSpPr>
        <p:spPr>
          <a:xfrm>
            <a:off x="10818019" y="3868533"/>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4" name="TextBox 23">
            <a:extLst>
              <a:ext uri="{FF2B5EF4-FFF2-40B4-BE49-F238E27FC236}">
                <a16:creationId xmlns:a16="http://schemas.microsoft.com/office/drawing/2014/main" id="{4392E844-FC91-7C73-25BA-E9E2A648EDCC}"/>
              </a:ext>
            </a:extLst>
          </p:cNvPr>
          <p:cNvSpPr txBox="1"/>
          <p:nvPr/>
        </p:nvSpPr>
        <p:spPr>
          <a:xfrm>
            <a:off x="10818019" y="4426342"/>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5" name="TextBox 24">
            <a:extLst>
              <a:ext uri="{FF2B5EF4-FFF2-40B4-BE49-F238E27FC236}">
                <a16:creationId xmlns:a16="http://schemas.microsoft.com/office/drawing/2014/main" id="{8084E1C8-1E25-815E-6903-68C83D364AAA}"/>
              </a:ext>
            </a:extLst>
          </p:cNvPr>
          <p:cNvSpPr txBox="1"/>
          <p:nvPr/>
        </p:nvSpPr>
        <p:spPr>
          <a:xfrm>
            <a:off x="10818019" y="4651277"/>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6" name="TextBox 25">
            <a:extLst>
              <a:ext uri="{FF2B5EF4-FFF2-40B4-BE49-F238E27FC236}">
                <a16:creationId xmlns:a16="http://schemas.microsoft.com/office/drawing/2014/main" id="{CCF8C5D2-35A2-A0C4-B5A5-62186F045D87}"/>
              </a:ext>
            </a:extLst>
          </p:cNvPr>
          <p:cNvSpPr txBox="1"/>
          <p:nvPr/>
        </p:nvSpPr>
        <p:spPr>
          <a:xfrm>
            <a:off x="10818019" y="4837014"/>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7" name="TextBox 26">
            <a:extLst>
              <a:ext uri="{FF2B5EF4-FFF2-40B4-BE49-F238E27FC236}">
                <a16:creationId xmlns:a16="http://schemas.microsoft.com/office/drawing/2014/main" id="{B377A880-0853-443A-73B7-32B4FAB0501D}"/>
              </a:ext>
            </a:extLst>
          </p:cNvPr>
          <p:cNvSpPr txBox="1"/>
          <p:nvPr/>
        </p:nvSpPr>
        <p:spPr>
          <a:xfrm>
            <a:off x="10818019" y="5037039"/>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8" name="TextBox 27">
            <a:extLst>
              <a:ext uri="{FF2B5EF4-FFF2-40B4-BE49-F238E27FC236}">
                <a16:creationId xmlns:a16="http://schemas.microsoft.com/office/drawing/2014/main" id="{92DAEA39-F069-82E7-2964-B222BF73ECE1}"/>
              </a:ext>
            </a:extLst>
          </p:cNvPr>
          <p:cNvSpPr txBox="1"/>
          <p:nvPr/>
        </p:nvSpPr>
        <p:spPr>
          <a:xfrm>
            <a:off x="10818019" y="5737126"/>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29" name="TextBox 28">
            <a:extLst>
              <a:ext uri="{FF2B5EF4-FFF2-40B4-BE49-F238E27FC236}">
                <a16:creationId xmlns:a16="http://schemas.microsoft.com/office/drawing/2014/main" id="{F904B3CF-0EE8-B158-C13A-879310222CD0}"/>
              </a:ext>
            </a:extLst>
          </p:cNvPr>
          <p:cNvSpPr txBox="1"/>
          <p:nvPr/>
        </p:nvSpPr>
        <p:spPr>
          <a:xfrm>
            <a:off x="10818019" y="5922864"/>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30" name="TextBox 29">
            <a:extLst>
              <a:ext uri="{FF2B5EF4-FFF2-40B4-BE49-F238E27FC236}">
                <a16:creationId xmlns:a16="http://schemas.microsoft.com/office/drawing/2014/main" id="{DB55A2A6-B158-484A-F8C3-23521E8A9BC8}"/>
              </a:ext>
            </a:extLst>
          </p:cNvPr>
          <p:cNvSpPr txBox="1"/>
          <p:nvPr/>
        </p:nvSpPr>
        <p:spPr>
          <a:xfrm>
            <a:off x="10818019" y="6137177"/>
            <a:ext cx="1071562" cy="307777"/>
          </a:xfrm>
          <a:prstGeom prst="rect">
            <a:avLst/>
          </a:prstGeom>
          <a:noFill/>
        </p:spPr>
        <p:txBody>
          <a:bodyPr wrap="square" rtlCol="0">
            <a:spAutoFit/>
          </a:bodyPr>
          <a:lstStyle/>
          <a:p>
            <a:r>
              <a:rPr lang="en-GB" sz="1400" i="1" dirty="0">
                <a:solidFill>
                  <a:srgbClr val="0070C0"/>
                </a:solidFill>
              </a:rPr>
              <a:t>P</a:t>
            </a:r>
            <a:r>
              <a:rPr lang="en-PL" sz="1400" i="1" dirty="0">
                <a:solidFill>
                  <a:srgbClr val="0070C0"/>
                </a:solidFill>
              </a:rPr>
              <a:t>roduct</a:t>
            </a:r>
          </a:p>
        </p:txBody>
      </p:sp>
      <p:sp>
        <p:nvSpPr>
          <p:cNvPr id="31" name="TextBox 30">
            <a:extLst>
              <a:ext uri="{FF2B5EF4-FFF2-40B4-BE49-F238E27FC236}">
                <a16:creationId xmlns:a16="http://schemas.microsoft.com/office/drawing/2014/main" id="{322A2F26-5677-FFE3-E9D8-8BAAD9830D25}"/>
              </a:ext>
            </a:extLst>
          </p:cNvPr>
          <p:cNvSpPr txBox="1"/>
          <p:nvPr/>
        </p:nvSpPr>
        <p:spPr>
          <a:xfrm>
            <a:off x="8288763" y="1770345"/>
            <a:ext cx="2784050" cy="307777"/>
          </a:xfrm>
          <a:prstGeom prst="rect">
            <a:avLst/>
          </a:prstGeom>
          <a:noFill/>
        </p:spPr>
        <p:txBody>
          <a:bodyPr wrap="square" rtlCol="0">
            <a:spAutoFit/>
          </a:bodyPr>
          <a:lstStyle/>
          <a:p>
            <a:r>
              <a:rPr lang="en-GB" sz="1400" i="1" dirty="0">
                <a:solidFill>
                  <a:srgbClr val="C00000"/>
                </a:solidFill>
              </a:rPr>
              <a:t>Useless subsite (about us)</a:t>
            </a:r>
            <a:endParaRPr lang="en-PL" sz="1400" i="1" dirty="0">
              <a:solidFill>
                <a:srgbClr val="C00000"/>
              </a:solidFill>
            </a:endParaRPr>
          </a:p>
        </p:txBody>
      </p:sp>
      <p:sp>
        <p:nvSpPr>
          <p:cNvPr id="3" name="Rectangle 2">
            <a:extLst>
              <a:ext uri="{FF2B5EF4-FFF2-40B4-BE49-F238E27FC236}">
                <a16:creationId xmlns:a16="http://schemas.microsoft.com/office/drawing/2014/main" id="{F02ABB35-C459-64B5-5324-B251BF20F206}"/>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38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BE8613-4374-551E-95EB-9B4A52DF58D2}"/>
              </a:ext>
            </a:extLst>
          </p:cNvPr>
          <p:cNvSpPr txBox="1"/>
          <p:nvPr/>
        </p:nvSpPr>
        <p:spPr>
          <a:xfrm>
            <a:off x="3484245" y="342900"/>
            <a:ext cx="5223510" cy="584775"/>
          </a:xfrm>
          <a:prstGeom prst="rect">
            <a:avLst/>
          </a:prstGeom>
          <a:noFill/>
        </p:spPr>
        <p:txBody>
          <a:bodyPr wrap="square" rtlCol="0">
            <a:spAutoFit/>
          </a:bodyPr>
          <a:lstStyle/>
          <a:p>
            <a:pPr algn="ctr"/>
            <a:r>
              <a:rPr lang="en-GB" sz="3200" b="1" dirty="0">
                <a:solidFill>
                  <a:srgbClr val="C00000"/>
                </a:solidFill>
              </a:rPr>
              <a:t>Problems </a:t>
            </a:r>
            <a:endParaRPr lang="en-US" sz="3200" b="1" dirty="0">
              <a:solidFill>
                <a:srgbClr val="C00000"/>
              </a:solidFill>
            </a:endParaRPr>
          </a:p>
        </p:txBody>
      </p:sp>
      <p:sp>
        <p:nvSpPr>
          <p:cNvPr id="5" name="Content Placeholder 4">
            <a:extLst>
              <a:ext uri="{FF2B5EF4-FFF2-40B4-BE49-F238E27FC236}">
                <a16:creationId xmlns:a16="http://schemas.microsoft.com/office/drawing/2014/main" id="{5E83327D-DDB0-D82E-C76A-5CB1F658BB3C}"/>
              </a:ext>
            </a:extLst>
          </p:cNvPr>
          <p:cNvSpPr>
            <a:spLocks noGrp="1"/>
          </p:cNvSpPr>
          <p:nvPr>
            <p:ph idx="1"/>
          </p:nvPr>
        </p:nvSpPr>
        <p:spPr>
          <a:xfrm>
            <a:off x="838200" y="1471613"/>
            <a:ext cx="10515600" cy="4705350"/>
          </a:xfrm>
        </p:spPr>
        <p:txBody>
          <a:bodyPr/>
          <a:lstStyle/>
          <a:p>
            <a:r>
              <a:rPr lang="en-PL" dirty="0"/>
              <a:t>Products might be located on the subsites not linked to the main website (another scrapping of subsites might be needed)</a:t>
            </a:r>
          </a:p>
          <a:p>
            <a:r>
              <a:rPr lang="en-PL" dirty="0"/>
              <a:t>Subsites storing products are named very differently</a:t>
            </a:r>
          </a:p>
          <a:p>
            <a:r>
              <a:rPr lang="en-PL" dirty="0"/>
              <a:t>Not always there are separate subsites, sometimes product sites are linked to the main website</a:t>
            </a:r>
          </a:p>
          <a:p>
            <a:r>
              <a:rPr lang="en-PL" dirty="0"/>
              <a:t>Products might be listed on the last subsite, do not have separate subsites (plain unstructured text analysis is needed)</a:t>
            </a:r>
          </a:p>
        </p:txBody>
      </p:sp>
    </p:spTree>
    <p:extLst>
      <p:ext uri="{BB962C8B-B14F-4D97-AF65-F5344CB8AC3E}">
        <p14:creationId xmlns:p14="http://schemas.microsoft.com/office/powerpoint/2010/main" val="166073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30DDEA-3479-0A8C-8564-429A6DF63B7D}"/>
              </a:ext>
            </a:extLst>
          </p:cNvPr>
          <p:cNvSpPr txBox="1"/>
          <p:nvPr/>
        </p:nvSpPr>
        <p:spPr>
          <a:xfrm>
            <a:off x="3484245" y="342900"/>
            <a:ext cx="5223510" cy="584775"/>
          </a:xfrm>
          <a:prstGeom prst="rect">
            <a:avLst/>
          </a:prstGeom>
          <a:noFill/>
        </p:spPr>
        <p:txBody>
          <a:bodyPr wrap="square" rtlCol="0">
            <a:spAutoFit/>
          </a:bodyPr>
          <a:lstStyle/>
          <a:p>
            <a:pPr algn="ctr"/>
            <a:r>
              <a:rPr lang="en-GB" sz="3200" b="1" dirty="0">
                <a:solidFill>
                  <a:srgbClr val="C00000"/>
                </a:solidFill>
              </a:rPr>
              <a:t>Solution </a:t>
            </a:r>
            <a:endParaRPr lang="en-US" sz="3200" b="1" dirty="0">
              <a:solidFill>
                <a:srgbClr val="C00000"/>
              </a:solidFill>
            </a:endParaRPr>
          </a:p>
        </p:txBody>
      </p:sp>
      <p:sp>
        <p:nvSpPr>
          <p:cNvPr id="3" name="Content Placeholder 4">
            <a:extLst>
              <a:ext uri="{FF2B5EF4-FFF2-40B4-BE49-F238E27FC236}">
                <a16:creationId xmlns:a16="http://schemas.microsoft.com/office/drawing/2014/main" id="{3B6F0887-974C-254B-D2DD-37ACA5B0506B}"/>
              </a:ext>
            </a:extLst>
          </p:cNvPr>
          <p:cNvSpPr>
            <a:spLocks noGrp="1"/>
          </p:cNvSpPr>
          <p:nvPr>
            <p:ph idx="1"/>
          </p:nvPr>
        </p:nvSpPr>
        <p:spPr>
          <a:xfrm>
            <a:off x="838200" y="1471613"/>
            <a:ext cx="10515600" cy="4705350"/>
          </a:xfrm>
        </p:spPr>
        <p:txBody>
          <a:bodyPr/>
          <a:lstStyle/>
          <a:p>
            <a:r>
              <a:rPr lang="en-GB" dirty="0"/>
              <a:t>Train the model to extract answers to the question: Which subsites encompass the following:</a:t>
            </a:r>
          </a:p>
          <a:p>
            <a:pPr lvl="1"/>
            <a:r>
              <a:rPr lang="en-GB" dirty="0"/>
              <a:t>Product container</a:t>
            </a:r>
          </a:p>
          <a:p>
            <a:pPr lvl="1"/>
            <a:r>
              <a:rPr lang="en-GB" dirty="0"/>
              <a:t>Product subsites (categories)</a:t>
            </a:r>
          </a:p>
          <a:p>
            <a:pPr lvl="1"/>
            <a:r>
              <a:rPr lang="en-GB" dirty="0"/>
              <a:t>Products themselves</a:t>
            </a:r>
          </a:p>
          <a:p>
            <a:r>
              <a:rPr lang="en-GB" dirty="0"/>
              <a:t>Finetune, for example, the </a:t>
            </a:r>
            <a:r>
              <a:rPr lang="en-GB" dirty="0" err="1"/>
              <a:t>DistilBERT</a:t>
            </a:r>
            <a:r>
              <a:rPr lang="en-GB" dirty="0"/>
              <a:t> model by:</a:t>
            </a:r>
          </a:p>
          <a:p>
            <a:pPr lvl="1"/>
            <a:r>
              <a:rPr lang="en-GB" dirty="0"/>
              <a:t>Identifying tokens in the subsites (context)</a:t>
            </a:r>
          </a:p>
          <a:p>
            <a:pPr lvl="1"/>
            <a:r>
              <a:rPr lang="en-GB" dirty="0"/>
              <a:t>Addressing various questions</a:t>
            </a:r>
          </a:p>
          <a:p>
            <a:pPr lvl="1"/>
            <a:r>
              <a:rPr lang="en-GB" dirty="0"/>
              <a:t>Recognizing answers that begin with the names of the subsites</a:t>
            </a:r>
          </a:p>
          <a:p>
            <a:r>
              <a:rPr lang="en-GB" dirty="0"/>
              <a:t>This outlines our current activities…</a:t>
            </a:r>
          </a:p>
          <a:p>
            <a:pPr lvl="1"/>
            <a:endParaRPr lang="en-PL" dirty="0"/>
          </a:p>
        </p:txBody>
      </p:sp>
    </p:spTree>
    <p:extLst>
      <p:ext uri="{BB962C8B-B14F-4D97-AF65-F5344CB8AC3E}">
        <p14:creationId xmlns:p14="http://schemas.microsoft.com/office/powerpoint/2010/main" val="77049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BCD513-B0B5-2D5C-2505-9BDBF4A7A42A}"/>
              </a:ext>
            </a:extLst>
          </p:cNvPr>
          <p:cNvSpPr txBox="1"/>
          <p:nvPr/>
        </p:nvSpPr>
        <p:spPr>
          <a:xfrm>
            <a:off x="4227195" y="306626"/>
            <a:ext cx="3737610" cy="584775"/>
          </a:xfrm>
          <a:prstGeom prst="rect">
            <a:avLst/>
          </a:prstGeom>
          <a:noFill/>
        </p:spPr>
        <p:txBody>
          <a:bodyPr wrap="square" rtlCol="0">
            <a:spAutoFit/>
          </a:bodyPr>
          <a:lstStyle/>
          <a:p>
            <a:pPr algn="ctr"/>
            <a:r>
              <a:rPr lang="en-US" sz="3200" b="1" dirty="0">
                <a:solidFill>
                  <a:srgbClr val="C00000"/>
                </a:solidFill>
              </a:rPr>
              <a:t>Next steps</a:t>
            </a:r>
          </a:p>
        </p:txBody>
      </p:sp>
      <p:sp>
        <p:nvSpPr>
          <p:cNvPr id="7" name="TextBox 6">
            <a:extLst>
              <a:ext uri="{FF2B5EF4-FFF2-40B4-BE49-F238E27FC236}">
                <a16:creationId xmlns:a16="http://schemas.microsoft.com/office/drawing/2014/main" id="{C5A38399-3CC3-581F-2BA5-DB22FF46243B}"/>
              </a:ext>
            </a:extLst>
          </p:cNvPr>
          <p:cNvSpPr txBox="1"/>
          <p:nvPr/>
        </p:nvSpPr>
        <p:spPr>
          <a:xfrm>
            <a:off x="397281" y="1040690"/>
            <a:ext cx="11441430" cy="880369"/>
          </a:xfrm>
          <a:prstGeom prst="rect">
            <a:avLst/>
          </a:prstGeom>
          <a:noFill/>
        </p:spPr>
        <p:txBody>
          <a:bodyPr wrap="square">
            <a:spAutoFit/>
          </a:bodyPr>
          <a:lstStyle/>
          <a:p>
            <a:pPr marL="285750" indent="-285750" algn="just">
              <a:lnSpc>
                <a:spcPct val="150000"/>
              </a:lnSpc>
              <a:buFont typeface="Wingdings" pitchFamily="2" charset="2"/>
              <a:buChar char="Ø"/>
            </a:pPr>
            <a:r>
              <a:rPr lang="en-GB" sz="1800" dirty="0">
                <a:effectLst/>
                <a:ea typeface="Calibri" panose="020F0502020204030204" pitchFamily="34" charset="0"/>
              </a:rPr>
              <a:t>Each company </a:t>
            </a:r>
            <a:r>
              <a:rPr lang="en-GB" dirty="0">
                <a:ea typeface="Calibri" panose="020F0502020204030204" pitchFamily="34" charset="0"/>
              </a:rPr>
              <a:t>will be</a:t>
            </a:r>
            <a:r>
              <a:rPr lang="en-GB" sz="1800" dirty="0">
                <a:effectLst/>
                <a:ea typeface="Calibri" panose="020F0502020204030204" pitchFamily="34" charset="0"/>
              </a:rPr>
              <a:t> analysed through the prism of its geolocation and wel</a:t>
            </a:r>
            <a:r>
              <a:rPr lang="en-GB" dirty="0">
                <a:ea typeface="Calibri" panose="020F0502020204030204" pitchFamily="34" charset="0"/>
              </a:rPr>
              <a:t>l-defined</a:t>
            </a:r>
            <a:r>
              <a:rPr lang="en-GB" sz="1800" dirty="0">
                <a:effectLst/>
                <a:ea typeface="Calibri" panose="020F0502020204030204" pitchFamily="34" charset="0"/>
              </a:rPr>
              <a:t> socio-economic context, considering the </a:t>
            </a:r>
            <a:r>
              <a:rPr lang="en-GB" sz="1800" b="1" dirty="0">
                <a:effectLst/>
                <a:ea typeface="Calibri" panose="020F0502020204030204" pitchFamily="34" charset="0"/>
              </a:rPr>
              <a:t>company's structure</a:t>
            </a:r>
            <a:r>
              <a:rPr lang="en-GB" sz="1800" dirty="0">
                <a:effectLst/>
                <a:ea typeface="Calibri" panose="020F0502020204030204" pitchFamily="34" charset="0"/>
              </a:rPr>
              <a:t>, </a:t>
            </a:r>
            <a:r>
              <a:rPr lang="en-GB" sz="1800" b="1" dirty="0">
                <a:effectLst/>
                <a:ea typeface="Calibri" panose="020F0502020204030204" pitchFamily="34" charset="0"/>
              </a:rPr>
              <a:t>economic and technological variety</a:t>
            </a:r>
            <a:r>
              <a:rPr lang="en-GB" sz="1800" dirty="0">
                <a:effectLst/>
                <a:ea typeface="Calibri" panose="020F0502020204030204" pitchFamily="34" charset="0"/>
              </a:rPr>
              <a:t>, </a:t>
            </a:r>
            <a:r>
              <a:rPr lang="en-GB" sz="1800" b="1" dirty="0">
                <a:effectLst/>
                <a:ea typeface="Calibri" panose="020F0502020204030204" pitchFamily="34" charset="0"/>
              </a:rPr>
              <a:t>local knowledge complexity</a:t>
            </a:r>
            <a:r>
              <a:rPr lang="en-GB" sz="1800" dirty="0">
                <a:effectLst/>
                <a:ea typeface="Calibri" panose="020F0502020204030204" pitchFamily="34" charset="0"/>
              </a:rPr>
              <a:t>, </a:t>
            </a:r>
            <a:r>
              <a:rPr lang="en-GB" dirty="0">
                <a:ea typeface="Calibri" panose="020F0502020204030204" pitchFamily="34" charset="0"/>
              </a:rPr>
              <a:t>etc.</a:t>
            </a:r>
            <a:r>
              <a:rPr lang="en-GB" sz="1800" dirty="0">
                <a:effectLst/>
                <a:ea typeface="Calibri" panose="020F0502020204030204" pitchFamily="34" charset="0"/>
              </a:rPr>
              <a:t> </a:t>
            </a:r>
          </a:p>
        </p:txBody>
      </p:sp>
      <p:sp>
        <p:nvSpPr>
          <p:cNvPr id="9" name="TextBox 8">
            <a:extLst>
              <a:ext uri="{FF2B5EF4-FFF2-40B4-BE49-F238E27FC236}">
                <a16:creationId xmlns:a16="http://schemas.microsoft.com/office/drawing/2014/main" id="{B6323F76-B4E0-7E84-163F-3172A9B97BA0}"/>
              </a:ext>
            </a:extLst>
          </p:cNvPr>
          <p:cNvSpPr txBox="1"/>
          <p:nvPr/>
        </p:nvSpPr>
        <p:spPr>
          <a:xfrm>
            <a:off x="353289" y="2576444"/>
            <a:ext cx="11441429" cy="464871"/>
          </a:xfrm>
          <a:prstGeom prst="rect">
            <a:avLst/>
          </a:prstGeom>
          <a:noFill/>
        </p:spPr>
        <p:txBody>
          <a:bodyPr wrap="square">
            <a:spAutoFit/>
          </a:bodyPr>
          <a:lstStyle/>
          <a:p>
            <a:pPr>
              <a:lnSpc>
                <a:spcPct val="150000"/>
              </a:lnSpc>
            </a:pPr>
            <a:r>
              <a:rPr lang="en-GB" sz="1800" b="1" dirty="0">
                <a:solidFill>
                  <a:srgbClr val="7030A0"/>
                </a:solidFill>
                <a:effectLst/>
                <a:ea typeface="Calibri" panose="020F0502020204030204" pitchFamily="34" charset="0"/>
              </a:rPr>
              <a:t>How to investigate the causal connections between innovation measures over time? </a:t>
            </a:r>
            <a:endParaRPr lang="en-GB" dirty="0">
              <a:ea typeface="Calibri" panose="020F0502020204030204" pitchFamily="34" charset="0"/>
            </a:endParaRPr>
          </a:p>
        </p:txBody>
      </p:sp>
      <p:sp>
        <p:nvSpPr>
          <p:cNvPr id="11" name="TextBox 10">
            <a:extLst>
              <a:ext uri="{FF2B5EF4-FFF2-40B4-BE49-F238E27FC236}">
                <a16:creationId xmlns:a16="http://schemas.microsoft.com/office/drawing/2014/main" id="{2B8DE124-5240-5283-4D3A-57905BFF0D5A}"/>
              </a:ext>
            </a:extLst>
          </p:cNvPr>
          <p:cNvSpPr txBox="1"/>
          <p:nvPr/>
        </p:nvSpPr>
        <p:spPr>
          <a:xfrm>
            <a:off x="353289" y="4793218"/>
            <a:ext cx="11485421" cy="1711366"/>
          </a:xfrm>
          <a:prstGeom prst="rect">
            <a:avLst/>
          </a:prstGeom>
          <a:noFill/>
        </p:spPr>
        <p:txBody>
          <a:bodyPr wrap="square">
            <a:spAutoFit/>
          </a:bodyPr>
          <a:lstStyle/>
          <a:p>
            <a:pPr marL="285750" indent="-285750">
              <a:lnSpc>
                <a:spcPct val="150000"/>
              </a:lnSpc>
              <a:buFont typeface="Wingdings" pitchFamily="2" charset="2"/>
              <a:buChar char="v"/>
            </a:pPr>
            <a:r>
              <a:rPr lang="en-GB" sz="1800" dirty="0">
                <a:effectLst/>
                <a:ea typeface="Calibri" panose="020F0502020204030204" pitchFamily="34" charset="0"/>
              </a:rPr>
              <a:t>For text mining, we will utilize various topic-modelling tools, including </a:t>
            </a:r>
            <a:r>
              <a:rPr lang="en-GB" sz="1800" b="1" dirty="0">
                <a:effectLst/>
                <a:ea typeface="Calibri" panose="020F0502020204030204" pitchFamily="34" charset="0"/>
              </a:rPr>
              <a:t>Latent Dirichlet Allocation (LDA), Latent Semantic Analysis (LSA), Correlated Topics Models (CTM), and word embeddings (</a:t>
            </a:r>
            <a:r>
              <a:rPr lang="en-GB" sz="1800" b="1" dirty="0" err="1">
                <a:effectLst/>
                <a:ea typeface="Calibri" panose="020F0502020204030204" pitchFamily="34" charset="0"/>
              </a:rPr>
              <a:t>GloVe</a:t>
            </a:r>
            <a:r>
              <a:rPr lang="en-GB" sz="1800" b="1" dirty="0">
                <a:effectLst/>
                <a:ea typeface="Calibri" panose="020F0502020204030204" pitchFamily="34" charset="0"/>
              </a:rPr>
              <a:t>). </a:t>
            </a:r>
          </a:p>
          <a:p>
            <a:pPr marL="285750" indent="-285750">
              <a:lnSpc>
                <a:spcPct val="150000"/>
              </a:lnSpc>
              <a:buFont typeface="Wingdings" pitchFamily="2" charset="2"/>
              <a:buChar char="v"/>
            </a:pPr>
            <a:r>
              <a:rPr lang="en-GB" sz="1800" dirty="0">
                <a:effectLst/>
                <a:ea typeface="Calibri" panose="020F0502020204030204" pitchFamily="34" charset="0"/>
              </a:rPr>
              <a:t>Additionally, we will explore the transformative capabilities of </a:t>
            </a:r>
            <a:r>
              <a:rPr lang="en-GB" sz="1800" b="1" dirty="0">
                <a:effectLst/>
                <a:ea typeface="Calibri" panose="020F0502020204030204" pitchFamily="34" charset="0"/>
              </a:rPr>
              <a:t>Natural Language Processing (NLP) with cutting-edge Transformer models.</a:t>
            </a:r>
            <a:r>
              <a:rPr lang="en-GB" b="1" dirty="0">
                <a:effectLst/>
              </a:rPr>
              <a:t> </a:t>
            </a:r>
            <a:endParaRPr lang="en-US" b="1" dirty="0"/>
          </a:p>
        </p:txBody>
      </p:sp>
      <p:pic>
        <p:nvPicPr>
          <p:cNvPr id="13" name="Picture 12" descr="A puzzle with a word on it&#10;&#10;Description automatically generated">
            <a:extLst>
              <a:ext uri="{FF2B5EF4-FFF2-40B4-BE49-F238E27FC236}">
                <a16:creationId xmlns:a16="http://schemas.microsoft.com/office/drawing/2014/main" id="{6AC58CCE-8DF7-D010-3D63-62CF6CFC3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0" y="2797011"/>
            <a:ext cx="3199358" cy="1798332"/>
          </a:xfrm>
          <a:prstGeom prst="rect">
            <a:avLst/>
          </a:prstGeom>
        </p:spPr>
      </p:pic>
      <p:sp>
        <p:nvSpPr>
          <p:cNvPr id="15" name="TextBox 14">
            <a:extLst>
              <a:ext uri="{FF2B5EF4-FFF2-40B4-BE49-F238E27FC236}">
                <a16:creationId xmlns:a16="http://schemas.microsoft.com/office/drawing/2014/main" id="{2BCF239A-CDA0-1F58-A3FC-30EDF4A30675}"/>
              </a:ext>
            </a:extLst>
          </p:cNvPr>
          <p:cNvSpPr txBox="1"/>
          <p:nvPr/>
        </p:nvSpPr>
        <p:spPr>
          <a:xfrm>
            <a:off x="397281" y="2982915"/>
            <a:ext cx="7567524" cy="1711366"/>
          </a:xfrm>
          <a:prstGeom prst="rect">
            <a:avLst/>
          </a:prstGeom>
          <a:noFill/>
        </p:spPr>
        <p:txBody>
          <a:bodyPr wrap="square">
            <a:spAutoFit/>
          </a:bodyPr>
          <a:lstStyle/>
          <a:p>
            <a:pPr>
              <a:lnSpc>
                <a:spcPct val="150000"/>
              </a:lnSpc>
            </a:pPr>
            <a:r>
              <a:rPr lang="en-GB" b="1" dirty="0">
                <a:ea typeface="Calibri" panose="020F0502020204030204" pitchFamily="34" charset="0"/>
              </a:rPr>
              <a:t>T</a:t>
            </a:r>
            <a:r>
              <a:rPr lang="en-GB" sz="1800" b="1" dirty="0">
                <a:effectLst/>
                <a:ea typeface="Calibri" panose="020F0502020204030204" pitchFamily="34" charset="0"/>
              </a:rPr>
              <a:t>hree distinct approaches:</a:t>
            </a:r>
          </a:p>
          <a:p>
            <a:pPr marL="342900" indent="-342900">
              <a:lnSpc>
                <a:spcPct val="150000"/>
              </a:lnSpc>
              <a:buFont typeface="+mj-lt"/>
              <a:buAutoNum type="arabicParenR"/>
            </a:pPr>
            <a:r>
              <a:rPr lang="en-GB" dirty="0">
                <a:ea typeface="Calibri" panose="020F0502020204030204" pitchFamily="34" charset="0"/>
              </a:rPr>
              <a:t>T</a:t>
            </a:r>
            <a:r>
              <a:rPr lang="en-GB" sz="1800" dirty="0">
                <a:effectLst/>
                <a:ea typeface="Calibri" panose="020F0502020204030204" pitchFamily="34" charset="0"/>
              </a:rPr>
              <a:t>ext-based R&amp;D expenditures</a:t>
            </a:r>
            <a:endParaRPr lang="en-GB" dirty="0">
              <a:ea typeface="Calibri" panose="020F0502020204030204" pitchFamily="34" charset="0"/>
            </a:endParaRPr>
          </a:p>
          <a:p>
            <a:pPr marL="342900" indent="-342900">
              <a:lnSpc>
                <a:spcPct val="150000"/>
              </a:lnSpc>
              <a:buFont typeface="+mj-lt"/>
              <a:buAutoNum type="arabicParenR"/>
            </a:pPr>
            <a:r>
              <a:rPr lang="en-GB" sz="1800" dirty="0">
                <a:effectLst/>
                <a:ea typeface="Calibri" panose="020F0502020204030204" pitchFamily="34" charset="0"/>
              </a:rPr>
              <a:t>Patents and trademarks (derived from patent office databases)</a:t>
            </a:r>
          </a:p>
          <a:p>
            <a:pPr marL="342900" indent="-342900">
              <a:lnSpc>
                <a:spcPct val="150000"/>
              </a:lnSpc>
              <a:buFont typeface="+mj-lt"/>
              <a:buAutoNum type="arabicParenR"/>
            </a:pPr>
            <a:r>
              <a:rPr lang="en-GB" dirty="0">
                <a:ea typeface="Calibri" panose="020F0502020204030204" pitchFamily="34" charset="0"/>
              </a:rPr>
              <a:t>T</a:t>
            </a:r>
            <a:r>
              <a:rPr lang="en-GB" sz="1800" dirty="0">
                <a:effectLst/>
                <a:ea typeface="Calibri" panose="020F0502020204030204" pitchFamily="34" charset="0"/>
              </a:rPr>
              <a:t>ext-based innovations.</a:t>
            </a:r>
            <a:endParaRPr lang="en-GB" dirty="0">
              <a:ea typeface="Calibri" panose="020F0502020204030204" pitchFamily="34" charset="0"/>
            </a:endParaRPr>
          </a:p>
        </p:txBody>
      </p:sp>
    </p:spTree>
    <p:extLst>
      <p:ext uri="{BB962C8B-B14F-4D97-AF65-F5344CB8AC3E}">
        <p14:creationId xmlns:p14="http://schemas.microsoft.com/office/powerpoint/2010/main" val="30102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FC3C1A-F1CF-3FD3-93FB-C61D0D928D3E}"/>
              </a:ext>
            </a:extLst>
          </p:cNvPr>
          <p:cNvSpPr txBox="1"/>
          <p:nvPr/>
        </p:nvSpPr>
        <p:spPr>
          <a:xfrm>
            <a:off x="3751986" y="285662"/>
            <a:ext cx="4732020" cy="584775"/>
          </a:xfrm>
          <a:prstGeom prst="rect">
            <a:avLst/>
          </a:prstGeom>
          <a:noFill/>
        </p:spPr>
        <p:txBody>
          <a:bodyPr wrap="square" rtlCol="0">
            <a:spAutoFit/>
          </a:bodyPr>
          <a:lstStyle/>
          <a:p>
            <a:pPr algn="ctr"/>
            <a:r>
              <a:rPr lang="en-US" sz="3200" b="1" dirty="0">
                <a:solidFill>
                  <a:srgbClr val="C00000"/>
                </a:solidFill>
              </a:rPr>
              <a:t>Potential Contributions (I) </a:t>
            </a:r>
          </a:p>
        </p:txBody>
      </p:sp>
      <p:sp>
        <p:nvSpPr>
          <p:cNvPr id="5" name="TextBox 4">
            <a:extLst>
              <a:ext uri="{FF2B5EF4-FFF2-40B4-BE49-F238E27FC236}">
                <a16:creationId xmlns:a16="http://schemas.microsoft.com/office/drawing/2014/main" id="{FAC34B80-FE5C-66F1-0D78-8C39DB29B52F}"/>
              </a:ext>
            </a:extLst>
          </p:cNvPr>
          <p:cNvSpPr txBox="1"/>
          <p:nvPr/>
        </p:nvSpPr>
        <p:spPr>
          <a:xfrm>
            <a:off x="420141" y="1122578"/>
            <a:ext cx="11395710" cy="5035353"/>
          </a:xfrm>
          <a:prstGeom prst="rect">
            <a:avLst/>
          </a:prstGeom>
          <a:noFill/>
        </p:spPr>
        <p:txBody>
          <a:bodyPr wrap="square">
            <a:spAutoFit/>
          </a:bodyPr>
          <a:lstStyle/>
          <a:p>
            <a:pPr marL="285750" indent="-285750" algn="just">
              <a:lnSpc>
                <a:spcPct val="150000"/>
              </a:lnSpc>
              <a:buFont typeface="Wingdings" pitchFamily="2" charset="2"/>
              <a:buChar char="ü"/>
            </a:pPr>
            <a:r>
              <a:rPr lang="en-GB" sz="1800" kern="100" dirty="0">
                <a:effectLst/>
                <a:ea typeface="Calibri" panose="020F0502020204030204" pitchFamily="34" charset="0"/>
                <a:cs typeface="Times New Roman" panose="02020603050405020304" pitchFamily="18" charset="0"/>
              </a:rPr>
              <a:t>We extend the analysis of unstructured website text beyond static reflections of company websites that existing methods often rely on, leveraging advanced web scraping, social network analysis, and natural language processing techniques (</a:t>
            </a:r>
            <a:r>
              <a:rPr lang="en-GB" sz="1800" kern="100" dirty="0" err="1">
                <a:effectLst/>
                <a:ea typeface="Calibri" panose="020F0502020204030204" pitchFamily="34" charset="0"/>
                <a:cs typeface="Times New Roman" panose="02020603050405020304" pitchFamily="18" charset="0"/>
              </a:rPr>
              <a:t>Abbasiharofteh</a:t>
            </a:r>
            <a:r>
              <a:rPr lang="en-GB" sz="1800" kern="100" dirty="0">
                <a:effectLst/>
                <a:ea typeface="Calibri" panose="020F0502020204030204" pitchFamily="34" charset="0"/>
                <a:cs typeface="Times New Roman" panose="02020603050405020304" pitchFamily="18" charset="0"/>
              </a:rPr>
              <a:t> et al., 2023; </a:t>
            </a:r>
            <a:r>
              <a:rPr lang="en-GB" sz="1800" kern="100" dirty="0" err="1">
                <a:effectLst/>
                <a:ea typeface="Calibri" panose="020F0502020204030204" pitchFamily="34" charset="0"/>
                <a:cs typeface="Times New Roman" panose="02020603050405020304" pitchFamily="18" charset="0"/>
              </a:rPr>
              <a:t>Ashouri</a:t>
            </a:r>
            <a:r>
              <a:rPr lang="en-GB" sz="1800" kern="100" dirty="0">
                <a:effectLst/>
                <a:ea typeface="Calibri" panose="020F0502020204030204" pitchFamily="34" charset="0"/>
                <a:cs typeface="Times New Roman" panose="02020603050405020304" pitchFamily="18" charset="0"/>
              </a:rPr>
              <a:t> et al., 2022; </a:t>
            </a:r>
            <a:r>
              <a:rPr lang="en-GB" sz="1800" kern="100" dirty="0" err="1">
                <a:effectLst/>
                <a:ea typeface="Calibri" panose="020F0502020204030204" pitchFamily="34" charset="0"/>
                <a:cs typeface="Times New Roman" panose="02020603050405020304" pitchFamily="18" charset="0"/>
              </a:rPr>
              <a:t>Kinne</a:t>
            </a:r>
            <a:r>
              <a:rPr lang="en-GB" sz="1800" kern="100" dirty="0">
                <a:effectLst/>
                <a:ea typeface="Calibri" panose="020F0502020204030204" pitchFamily="34" charset="0"/>
                <a:cs typeface="Times New Roman" panose="02020603050405020304" pitchFamily="18" charset="0"/>
              </a:rPr>
              <a:t> &amp; </a:t>
            </a:r>
            <a:r>
              <a:rPr lang="en-GB" sz="1800" kern="100" dirty="0" err="1">
                <a:effectLst/>
                <a:ea typeface="Calibri" panose="020F0502020204030204" pitchFamily="34" charset="0"/>
                <a:cs typeface="Times New Roman" panose="02020603050405020304" pitchFamily="18" charset="0"/>
              </a:rPr>
              <a:t>Axenbeck</a:t>
            </a:r>
            <a:r>
              <a:rPr lang="en-GB" sz="1800" kern="100" dirty="0">
                <a:effectLst/>
                <a:ea typeface="Calibri" panose="020F0502020204030204" pitchFamily="34" charset="0"/>
                <a:cs typeface="Times New Roman" panose="02020603050405020304" pitchFamily="18" charset="0"/>
              </a:rPr>
              <a:t>, 2020; </a:t>
            </a:r>
            <a:r>
              <a:rPr lang="en-GB" sz="1800" kern="100" dirty="0" err="1">
                <a:effectLst/>
                <a:ea typeface="Calibri" panose="020F0502020204030204" pitchFamily="34" charset="0"/>
                <a:cs typeface="Times New Roman" panose="02020603050405020304" pitchFamily="18" charset="0"/>
              </a:rPr>
              <a:t>Skhvediani</a:t>
            </a:r>
            <a:r>
              <a:rPr lang="en-GB" sz="1800" kern="100" dirty="0">
                <a:effectLst/>
                <a:ea typeface="Calibri" panose="020F0502020204030204" pitchFamily="34" charset="0"/>
                <a:cs typeface="Times New Roman" panose="02020603050405020304" pitchFamily="18" charset="0"/>
              </a:rPr>
              <a:t> et al., 2022). </a:t>
            </a:r>
          </a:p>
          <a:p>
            <a:pPr marL="285750" indent="-285750" algn="just">
              <a:lnSpc>
                <a:spcPct val="150000"/>
              </a:lnSpc>
              <a:buFont typeface="Wingdings" pitchFamily="2" charset="2"/>
              <a:buChar char="ü"/>
            </a:pPr>
            <a:endParaRPr lang="en-GB" kern="100" dirty="0">
              <a:ea typeface="Calibri" panose="020F0502020204030204" pitchFamily="34" charset="0"/>
              <a:cs typeface="Times New Roman" panose="02020603050405020304" pitchFamily="18" charset="0"/>
            </a:endParaRPr>
          </a:p>
          <a:p>
            <a:pPr marL="285750" indent="-285750" algn="just">
              <a:lnSpc>
                <a:spcPct val="150000"/>
              </a:lnSpc>
              <a:buFont typeface="Wingdings" pitchFamily="2" charset="2"/>
              <a:buChar char="ü"/>
            </a:pPr>
            <a:r>
              <a:rPr lang="en-GB" sz="1800" kern="100" dirty="0">
                <a:effectLst/>
                <a:ea typeface="Calibri" panose="020F0502020204030204" pitchFamily="34" charset="0"/>
                <a:cs typeface="Times New Roman" panose="02020603050405020304" pitchFamily="18" charset="0"/>
              </a:rPr>
              <a:t>Instead, </a:t>
            </a:r>
            <a:r>
              <a:rPr lang="en-GB" sz="1800" b="1" kern="100" dirty="0">
                <a:effectLst/>
                <a:ea typeface="Calibri" panose="020F0502020204030204" pitchFamily="34" charset="0"/>
                <a:cs typeface="Times New Roman" panose="02020603050405020304" pitchFamily="18" charset="0"/>
              </a:rPr>
              <a:t>we introduce a temporal dimension, anticipating a company's innovations well in advance based on changes in the textual content it publishes on its website over time. </a:t>
            </a:r>
          </a:p>
          <a:p>
            <a:pPr marL="285750" indent="-285750" algn="just">
              <a:lnSpc>
                <a:spcPct val="150000"/>
              </a:lnSpc>
              <a:buFont typeface="Wingdings" pitchFamily="2" charset="2"/>
              <a:buChar char="ü"/>
            </a:pPr>
            <a:endParaRPr lang="en-GB" kern="100" dirty="0">
              <a:ea typeface="Calibri" panose="020F0502020204030204" pitchFamily="34" charset="0"/>
              <a:cs typeface="Times New Roman" panose="02020603050405020304" pitchFamily="18" charset="0"/>
            </a:endParaRPr>
          </a:p>
          <a:p>
            <a:pPr marL="285750" indent="-285750" algn="just">
              <a:lnSpc>
                <a:spcPct val="150000"/>
              </a:lnSpc>
              <a:buFont typeface="Wingdings" pitchFamily="2" charset="2"/>
              <a:buChar char="ü"/>
            </a:pPr>
            <a:r>
              <a:rPr lang="en-GB" sz="1800" kern="100" dirty="0">
                <a:effectLst/>
                <a:ea typeface="Calibri" panose="020F0502020204030204" pitchFamily="34" charset="0"/>
                <a:cs typeface="Times New Roman" panose="02020603050405020304" pitchFamily="18" charset="0"/>
              </a:rPr>
              <a:t>While text-based innovation predictions in analyst reports have been explored over time (</a:t>
            </a:r>
            <a:r>
              <a:rPr lang="en-GB" sz="1800" kern="100" dirty="0" err="1">
                <a:effectLst/>
                <a:ea typeface="Calibri" panose="020F0502020204030204" pitchFamily="34" charset="0"/>
                <a:cs typeface="Times New Roman" panose="02020603050405020304" pitchFamily="18" charset="0"/>
              </a:rPr>
              <a:t>Bellstam</a:t>
            </a:r>
            <a:r>
              <a:rPr lang="en-GB" sz="1800" kern="100" dirty="0">
                <a:effectLst/>
                <a:ea typeface="Calibri" panose="020F0502020204030204" pitchFamily="34" charset="0"/>
                <a:cs typeface="Times New Roman" panose="02020603050405020304" pitchFamily="18" charset="0"/>
              </a:rPr>
              <a:t> et al., 2021), </a:t>
            </a:r>
            <a:r>
              <a:rPr lang="en-GB" sz="1800" b="1" kern="100" dirty="0">
                <a:effectLst/>
                <a:ea typeface="Calibri" panose="020F0502020204030204" pitchFamily="34" charset="0"/>
                <a:cs typeface="Times New Roman" panose="02020603050405020304" pitchFamily="18" charset="0"/>
              </a:rPr>
              <a:t>our approach pioneers using unstructured website text as an early indicator of forthcoming innovations. </a:t>
            </a:r>
          </a:p>
          <a:p>
            <a:pPr marL="285750" indent="-285750" algn="just">
              <a:lnSpc>
                <a:spcPct val="150000"/>
              </a:lnSpc>
              <a:buFont typeface="Wingdings" pitchFamily="2" charset="2"/>
              <a:buChar char="ü"/>
            </a:pPr>
            <a:endParaRPr lang="en-GB" b="1" kern="100" dirty="0">
              <a:ea typeface="Calibri" panose="020F0502020204030204" pitchFamily="34" charset="0"/>
              <a:cs typeface="Times New Roman" panose="02020603050405020304" pitchFamily="18" charset="0"/>
            </a:endParaRPr>
          </a:p>
          <a:p>
            <a:pPr marL="285750" indent="-285750" algn="just">
              <a:lnSpc>
                <a:spcPct val="150000"/>
              </a:lnSpc>
              <a:buFont typeface="Wingdings" pitchFamily="2" charset="2"/>
              <a:buChar char="ü"/>
            </a:pPr>
            <a:r>
              <a:rPr lang="en-GB" sz="1800" kern="100" dirty="0">
                <a:effectLst/>
                <a:ea typeface="Calibri" panose="020F0502020204030204" pitchFamily="34" charset="0"/>
                <a:cs typeface="Times New Roman" panose="02020603050405020304" pitchFamily="18" charset="0"/>
              </a:rPr>
              <a:t>This novel temporal perspective allows us to grasp the evolution of innovative activities and provides a more comprehensive understanding of the innovation process within a single company.</a:t>
            </a:r>
          </a:p>
        </p:txBody>
      </p:sp>
    </p:spTree>
    <p:extLst>
      <p:ext uri="{BB962C8B-B14F-4D97-AF65-F5344CB8AC3E}">
        <p14:creationId xmlns:p14="http://schemas.microsoft.com/office/powerpoint/2010/main" val="391089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432EBF-7929-9449-5403-B792036E95E2}"/>
              </a:ext>
            </a:extLst>
          </p:cNvPr>
          <p:cNvSpPr txBox="1"/>
          <p:nvPr/>
        </p:nvSpPr>
        <p:spPr>
          <a:xfrm>
            <a:off x="426720" y="1333893"/>
            <a:ext cx="11338560" cy="1711366"/>
          </a:xfrm>
          <a:prstGeom prst="rect">
            <a:avLst/>
          </a:prstGeom>
          <a:noFill/>
        </p:spPr>
        <p:txBody>
          <a:bodyPr wrap="square">
            <a:spAutoFit/>
          </a:bodyPr>
          <a:lstStyle/>
          <a:p>
            <a:pPr marL="285750" indent="-285750" algn="just">
              <a:lnSpc>
                <a:spcPct val="150000"/>
              </a:lnSpc>
              <a:buFont typeface="Wingdings" pitchFamily="2" charset="2"/>
              <a:buChar char="Ø"/>
            </a:pPr>
            <a:r>
              <a:rPr lang="en-US" dirty="0"/>
              <a:t>Innovation capability is closely linked to a company's ability to combine existing knowledge and resources over time (</a:t>
            </a:r>
            <a:r>
              <a:rPr lang="en-US" dirty="0" err="1"/>
              <a:t>Audretsch</a:t>
            </a:r>
            <a:r>
              <a:rPr lang="en-US" dirty="0"/>
              <a:t> &amp; </a:t>
            </a:r>
            <a:r>
              <a:rPr lang="en-US" dirty="0" err="1"/>
              <a:t>Belitski</a:t>
            </a:r>
            <a:r>
              <a:rPr lang="en-US" dirty="0"/>
              <a:t>, 2022; Bruno et al., 2022; </a:t>
            </a:r>
            <a:r>
              <a:rPr lang="en-US" dirty="0" err="1"/>
              <a:t>Tomizawa</a:t>
            </a:r>
            <a:r>
              <a:rPr lang="en-US" dirty="0"/>
              <a:t> et al., 2020). </a:t>
            </a:r>
          </a:p>
          <a:p>
            <a:pPr marL="285750" indent="-285750" algn="just">
              <a:lnSpc>
                <a:spcPct val="150000"/>
              </a:lnSpc>
              <a:buFont typeface="Wingdings" pitchFamily="2" charset="2"/>
              <a:buChar char="Ø"/>
            </a:pPr>
            <a:r>
              <a:rPr lang="en-US" dirty="0"/>
              <a:t>Physical proximity and inter-firm relationships are pivotal in facilitating learning and triggering innovation (</a:t>
            </a:r>
            <a:r>
              <a:rPr lang="en-US" dirty="0" err="1"/>
              <a:t>Alam</a:t>
            </a:r>
            <a:r>
              <a:rPr lang="en-US" dirty="0"/>
              <a:t> et al., 2022; Bailey et al., 2018; </a:t>
            </a:r>
            <a:r>
              <a:rPr lang="en-US" dirty="0" err="1"/>
              <a:t>Obschonka</a:t>
            </a:r>
            <a:r>
              <a:rPr lang="en-US" dirty="0"/>
              <a:t> et al., 2023; Singh et al., 2022). </a:t>
            </a:r>
          </a:p>
        </p:txBody>
      </p:sp>
      <p:sp>
        <p:nvSpPr>
          <p:cNvPr id="5" name="TextBox 4">
            <a:extLst>
              <a:ext uri="{FF2B5EF4-FFF2-40B4-BE49-F238E27FC236}">
                <a16:creationId xmlns:a16="http://schemas.microsoft.com/office/drawing/2014/main" id="{74E12D99-1BAC-87FC-B35A-E72BDE7789BB}"/>
              </a:ext>
            </a:extLst>
          </p:cNvPr>
          <p:cNvSpPr txBox="1"/>
          <p:nvPr/>
        </p:nvSpPr>
        <p:spPr>
          <a:xfrm>
            <a:off x="3751986" y="285662"/>
            <a:ext cx="4732020" cy="584775"/>
          </a:xfrm>
          <a:prstGeom prst="rect">
            <a:avLst/>
          </a:prstGeom>
          <a:noFill/>
        </p:spPr>
        <p:txBody>
          <a:bodyPr wrap="square" rtlCol="0">
            <a:spAutoFit/>
          </a:bodyPr>
          <a:lstStyle/>
          <a:p>
            <a:pPr algn="ctr"/>
            <a:r>
              <a:rPr lang="en-US" sz="3200" b="1" dirty="0">
                <a:solidFill>
                  <a:srgbClr val="C00000"/>
                </a:solidFill>
              </a:rPr>
              <a:t>Potential Contributions (II) </a:t>
            </a:r>
          </a:p>
        </p:txBody>
      </p:sp>
      <p:sp>
        <p:nvSpPr>
          <p:cNvPr id="7" name="TextBox 6">
            <a:extLst>
              <a:ext uri="{FF2B5EF4-FFF2-40B4-BE49-F238E27FC236}">
                <a16:creationId xmlns:a16="http://schemas.microsoft.com/office/drawing/2014/main" id="{9DEB30F9-963F-6629-51E7-60CE645A162E}"/>
              </a:ext>
            </a:extLst>
          </p:cNvPr>
          <p:cNvSpPr txBox="1"/>
          <p:nvPr/>
        </p:nvSpPr>
        <p:spPr>
          <a:xfrm>
            <a:off x="426720" y="3301849"/>
            <a:ext cx="11338560" cy="2126864"/>
          </a:xfrm>
          <a:prstGeom prst="rect">
            <a:avLst/>
          </a:prstGeom>
          <a:noFill/>
        </p:spPr>
        <p:txBody>
          <a:bodyPr wrap="square">
            <a:spAutoFit/>
          </a:bodyPr>
          <a:lstStyle/>
          <a:p>
            <a:pPr marL="285750" indent="-285750" algn="just">
              <a:lnSpc>
                <a:spcPct val="150000"/>
              </a:lnSpc>
              <a:buFont typeface="Wingdings" pitchFamily="2" charset="2"/>
              <a:buChar char="ü"/>
            </a:pPr>
            <a:r>
              <a:rPr lang="en-US" dirty="0"/>
              <a:t>To account for this spatial dimension, </a:t>
            </a:r>
            <a:r>
              <a:rPr lang="en-US" b="1" dirty="0"/>
              <a:t>our approach goes beyond isolated predictions and considers the colocation of innovative entities in proximity. </a:t>
            </a:r>
          </a:p>
          <a:p>
            <a:pPr marL="285750" indent="-285750" algn="just">
              <a:lnSpc>
                <a:spcPct val="150000"/>
              </a:lnSpc>
              <a:buFont typeface="Wingdings" pitchFamily="2" charset="2"/>
              <a:buChar char="ü"/>
            </a:pPr>
            <a:r>
              <a:rPr lang="en-US" dirty="0"/>
              <a:t>By capturing the interplay between innovative companies in their spatial context, </a:t>
            </a:r>
            <a:r>
              <a:rPr lang="en-US" b="1" dirty="0"/>
              <a:t>we provide a more nuanced understanding of the geographies of knowledge production and relationships</a:t>
            </a:r>
            <a:r>
              <a:rPr lang="en-US" dirty="0"/>
              <a:t>, shedding light on how spatial dynamics shape innovation.</a:t>
            </a:r>
          </a:p>
        </p:txBody>
      </p:sp>
    </p:spTree>
    <p:extLst>
      <p:ext uri="{BB962C8B-B14F-4D97-AF65-F5344CB8AC3E}">
        <p14:creationId xmlns:p14="http://schemas.microsoft.com/office/powerpoint/2010/main" val="29546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496878-73A2-9B28-3448-4CC6BE45E2DA}"/>
              </a:ext>
            </a:extLst>
          </p:cNvPr>
          <p:cNvSpPr txBox="1"/>
          <p:nvPr/>
        </p:nvSpPr>
        <p:spPr>
          <a:xfrm>
            <a:off x="392430" y="244621"/>
            <a:ext cx="11407140" cy="369332"/>
          </a:xfrm>
          <a:prstGeom prst="rect">
            <a:avLst/>
          </a:prstGeom>
          <a:noFill/>
        </p:spPr>
        <p:txBody>
          <a:bodyPr wrap="square" rtlCol="0">
            <a:spAutoFit/>
          </a:bodyPr>
          <a:lstStyle/>
          <a:p>
            <a:r>
              <a:rPr lang="en-US" b="1" i="1" dirty="0"/>
              <a:t>References</a:t>
            </a:r>
          </a:p>
        </p:txBody>
      </p:sp>
      <p:sp>
        <p:nvSpPr>
          <p:cNvPr id="5" name="TextBox 4">
            <a:extLst>
              <a:ext uri="{FF2B5EF4-FFF2-40B4-BE49-F238E27FC236}">
                <a16:creationId xmlns:a16="http://schemas.microsoft.com/office/drawing/2014/main" id="{A9CA2B5C-7D18-095D-C311-F2E3CA000096}"/>
              </a:ext>
            </a:extLst>
          </p:cNvPr>
          <p:cNvSpPr txBox="1"/>
          <p:nvPr/>
        </p:nvSpPr>
        <p:spPr>
          <a:xfrm>
            <a:off x="392430" y="589761"/>
            <a:ext cx="11506200" cy="6017032"/>
          </a:xfrm>
          <a:prstGeom prst="rect">
            <a:avLst/>
          </a:prstGeom>
          <a:noFill/>
        </p:spPr>
        <p:txBody>
          <a:bodyPr wrap="square">
            <a:spAutoFit/>
          </a:bodyPr>
          <a:lstStyle/>
          <a:p>
            <a:pPr lvl="1" indent="-457200"/>
            <a:r>
              <a:rPr lang="en-GB" sz="1100" kern="100" dirty="0" err="1">
                <a:effectLst/>
                <a:ea typeface="Calibri" panose="020F0502020204030204" pitchFamily="34" charset="0"/>
                <a:cs typeface="Times New Roman" panose="02020603050405020304" pitchFamily="18" charset="0"/>
              </a:rPr>
              <a:t>Abbasiharofteh</a:t>
            </a:r>
            <a:r>
              <a:rPr lang="en-GB" sz="1100" kern="100" dirty="0">
                <a:effectLst/>
                <a:ea typeface="Calibri" panose="020F0502020204030204" pitchFamily="34" charset="0"/>
                <a:cs typeface="Times New Roman" panose="02020603050405020304" pitchFamily="18" charset="0"/>
              </a:rPr>
              <a:t>, M., </a:t>
            </a:r>
            <a:r>
              <a:rPr lang="en-GB" sz="1100" kern="100" dirty="0" err="1">
                <a:effectLst/>
                <a:ea typeface="Calibri" panose="020F0502020204030204" pitchFamily="34" charset="0"/>
                <a:cs typeface="Times New Roman" panose="02020603050405020304" pitchFamily="18" charset="0"/>
              </a:rPr>
              <a:t>Castaldi</a:t>
            </a:r>
            <a:r>
              <a:rPr lang="en-GB" sz="1100" kern="100" dirty="0">
                <a:effectLst/>
                <a:ea typeface="Calibri" panose="020F0502020204030204" pitchFamily="34" charset="0"/>
                <a:cs typeface="Times New Roman" panose="02020603050405020304" pitchFamily="18" charset="0"/>
              </a:rPr>
              <a:t>, C., &amp; </a:t>
            </a:r>
            <a:r>
              <a:rPr lang="en-GB" sz="1100" kern="100" dirty="0" err="1">
                <a:effectLst/>
                <a:ea typeface="Calibri" panose="020F0502020204030204" pitchFamily="34" charset="0"/>
                <a:cs typeface="Times New Roman" panose="02020603050405020304" pitchFamily="18" charset="0"/>
              </a:rPr>
              <a:t>Petralia</a:t>
            </a:r>
            <a:r>
              <a:rPr lang="en-GB" sz="1100" kern="100" dirty="0">
                <a:effectLst/>
                <a:ea typeface="Calibri" panose="020F0502020204030204" pitchFamily="34" charset="0"/>
                <a:cs typeface="Times New Roman" panose="02020603050405020304" pitchFamily="18" charset="0"/>
              </a:rPr>
              <a:t>, S. (2022). </a:t>
            </a:r>
            <a:r>
              <a:rPr lang="en-GB" sz="1100" i="1" kern="100" dirty="0">
                <a:effectLst/>
                <a:ea typeface="Calibri" panose="020F0502020204030204" pitchFamily="34" charset="0"/>
                <a:cs typeface="Times New Roman" panose="02020603050405020304" pitchFamily="18" charset="0"/>
              </a:rPr>
              <a:t>From patents to trademarks: Towards a concordance map</a:t>
            </a:r>
            <a:r>
              <a:rPr lang="en-GB" sz="1100" kern="100" dirty="0">
                <a:effectLst/>
                <a:ea typeface="Calibri" panose="020F0502020204030204" pitchFamily="34" charset="0"/>
                <a:cs typeface="Times New Roman" panose="02020603050405020304" pitchFamily="18" charset="0"/>
              </a:rPr>
              <a:t>. European Patent Office.</a:t>
            </a:r>
          </a:p>
          <a:p>
            <a:pPr lvl="1" indent="-457200"/>
            <a:r>
              <a:rPr lang="en-GB" sz="1100" kern="100" dirty="0" err="1">
                <a:effectLst/>
                <a:ea typeface="Calibri" panose="020F0502020204030204" pitchFamily="34" charset="0"/>
                <a:cs typeface="Times New Roman" panose="02020603050405020304" pitchFamily="18" charset="0"/>
              </a:rPr>
              <a:t>Abbasiharofteh</a:t>
            </a:r>
            <a:r>
              <a:rPr lang="en-GB" sz="1100" kern="100" dirty="0">
                <a:effectLst/>
                <a:ea typeface="Calibri" panose="020F0502020204030204" pitchFamily="34" charset="0"/>
                <a:cs typeface="Times New Roman" panose="02020603050405020304" pitchFamily="18" charset="0"/>
              </a:rPr>
              <a:t>, M., </a:t>
            </a:r>
            <a:r>
              <a:rPr lang="en-GB" sz="1100" kern="100" dirty="0" err="1">
                <a:effectLst/>
                <a:ea typeface="Calibri" panose="020F0502020204030204" pitchFamily="34" charset="0"/>
                <a:cs typeface="Times New Roman" panose="02020603050405020304" pitchFamily="18" charset="0"/>
              </a:rPr>
              <a:t>Krüger</a:t>
            </a:r>
            <a:r>
              <a:rPr lang="en-GB" sz="1100" kern="100" dirty="0">
                <a:effectLst/>
                <a:ea typeface="Calibri" panose="020F0502020204030204" pitchFamily="34" charset="0"/>
                <a:cs typeface="Times New Roman" panose="02020603050405020304" pitchFamily="18" charset="0"/>
              </a:rPr>
              <a:t>, M., </a:t>
            </a:r>
            <a:r>
              <a:rPr lang="en-GB" sz="1100" kern="100" dirty="0" err="1">
                <a:effectLst/>
                <a:ea typeface="Calibri" panose="020F0502020204030204" pitchFamily="34" charset="0"/>
                <a:cs typeface="Times New Roman" panose="02020603050405020304" pitchFamily="18" charset="0"/>
              </a:rPr>
              <a:t>Kinne</a:t>
            </a:r>
            <a:r>
              <a:rPr lang="en-GB" sz="1100" kern="100" dirty="0">
                <a:effectLst/>
                <a:ea typeface="Calibri" panose="020F0502020204030204" pitchFamily="34" charset="0"/>
                <a:cs typeface="Times New Roman" panose="02020603050405020304" pitchFamily="18" charset="0"/>
              </a:rPr>
              <a:t>, J., Lenz, D., &amp; Resch, B. (2023). The digital layer: Alternative data for regional and innovation studies. </a:t>
            </a:r>
            <a:r>
              <a:rPr lang="en-GB" sz="1100" i="1" kern="100" dirty="0">
                <a:effectLst/>
                <a:ea typeface="Calibri" panose="020F0502020204030204" pitchFamily="34" charset="0"/>
                <a:cs typeface="Times New Roman" panose="02020603050405020304" pitchFamily="18" charset="0"/>
              </a:rPr>
              <a:t>Spatial Economic Analysis</a:t>
            </a:r>
            <a:r>
              <a:rPr lang="en-GB" sz="1100" kern="100" dirty="0">
                <a:effectLst/>
                <a:ea typeface="Calibri" panose="020F0502020204030204" pitchFamily="34" charset="0"/>
                <a:cs typeface="Times New Roman" panose="02020603050405020304" pitchFamily="18" charset="0"/>
              </a:rPr>
              <a:t>, 1–23.</a:t>
            </a:r>
          </a:p>
          <a:p>
            <a:pPr lvl="1" indent="-457200"/>
            <a:r>
              <a:rPr lang="en-GB" sz="1100" kern="100" dirty="0" err="1">
                <a:effectLst/>
                <a:ea typeface="Calibri" panose="020F0502020204030204" pitchFamily="34" charset="0"/>
                <a:cs typeface="Times New Roman" panose="02020603050405020304" pitchFamily="18" charset="0"/>
              </a:rPr>
              <a:t>Alam</a:t>
            </a:r>
            <a:r>
              <a:rPr lang="en-GB" sz="1100" kern="100" dirty="0">
                <a:effectLst/>
                <a:ea typeface="Calibri" panose="020F0502020204030204" pitchFamily="34" charset="0"/>
                <a:cs typeface="Times New Roman" panose="02020603050405020304" pitchFamily="18" charset="0"/>
              </a:rPr>
              <a:t>, M. A., Rooney, D., &amp; Taylor, M. (2022). From ego-systems to open innovation ecosystems: A process model of inter-firm openness. </a:t>
            </a:r>
            <a:r>
              <a:rPr lang="en-GB" sz="1100" i="1" kern="100" dirty="0">
                <a:effectLst/>
                <a:ea typeface="Calibri" panose="020F0502020204030204" pitchFamily="34" charset="0"/>
                <a:cs typeface="Times New Roman" panose="02020603050405020304" pitchFamily="18" charset="0"/>
              </a:rPr>
              <a:t>Journal of Product Innovation Management</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39</a:t>
            </a:r>
            <a:r>
              <a:rPr lang="en-GB" sz="1100" kern="100" dirty="0">
                <a:effectLst/>
                <a:ea typeface="Calibri" panose="020F0502020204030204" pitchFamily="34" charset="0"/>
                <a:cs typeface="Times New Roman" panose="02020603050405020304" pitchFamily="18" charset="0"/>
              </a:rPr>
              <a:t>(2), 177–201. </a:t>
            </a:r>
          </a:p>
          <a:p>
            <a:pPr lvl="1" indent="-457200"/>
            <a:r>
              <a:rPr lang="en-GB" sz="1100" kern="100" dirty="0" err="1">
                <a:effectLst/>
                <a:ea typeface="Calibri" panose="020F0502020204030204" pitchFamily="34" charset="0"/>
                <a:cs typeface="Times New Roman" panose="02020603050405020304" pitchFamily="18" charset="0"/>
              </a:rPr>
              <a:t>Ashouri</a:t>
            </a:r>
            <a:r>
              <a:rPr lang="en-GB" sz="1100" kern="100" dirty="0">
                <a:effectLst/>
                <a:ea typeface="Calibri" panose="020F0502020204030204" pitchFamily="34" charset="0"/>
                <a:cs typeface="Times New Roman" panose="02020603050405020304" pitchFamily="18" charset="0"/>
              </a:rPr>
              <a:t>, S., </a:t>
            </a:r>
            <a:r>
              <a:rPr lang="en-GB" sz="1100" kern="100" dirty="0" err="1">
                <a:effectLst/>
                <a:ea typeface="Calibri" panose="020F0502020204030204" pitchFamily="34" charset="0"/>
                <a:cs typeface="Times New Roman" panose="02020603050405020304" pitchFamily="18" charset="0"/>
              </a:rPr>
              <a:t>Suominen</a:t>
            </a:r>
            <a:r>
              <a:rPr lang="en-GB" sz="1100" kern="100" dirty="0">
                <a:effectLst/>
                <a:ea typeface="Calibri" panose="020F0502020204030204" pitchFamily="34" charset="0"/>
                <a:cs typeface="Times New Roman" panose="02020603050405020304" pitchFamily="18" charset="0"/>
              </a:rPr>
              <a:t>, A., </a:t>
            </a:r>
            <a:r>
              <a:rPr lang="en-GB" sz="1100" kern="100" dirty="0" err="1">
                <a:effectLst/>
                <a:ea typeface="Calibri" panose="020F0502020204030204" pitchFamily="34" charset="0"/>
                <a:cs typeface="Times New Roman" panose="02020603050405020304" pitchFamily="18" charset="0"/>
              </a:rPr>
              <a:t>Hajikhani</a:t>
            </a:r>
            <a:r>
              <a:rPr lang="en-GB" sz="1100" kern="100" dirty="0">
                <a:effectLst/>
                <a:ea typeface="Calibri" panose="020F0502020204030204" pitchFamily="34" charset="0"/>
                <a:cs typeface="Times New Roman" panose="02020603050405020304" pitchFamily="18" charset="0"/>
              </a:rPr>
              <a:t>, A., </a:t>
            </a:r>
            <a:r>
              <a:rPr lang="en-GB" sz="1100" kern="100" dirty="0" err="1">
                <a:effectLst/>
                <a:ea typeface="Calibri" panose="020F0502020204030204" pitchFamily="34" charset="0"/>
                <a:cs typeface="Times New Roman" panose="02020603050405020304" pitchFamily="18" charset="0"/>
              </a:rPr>
              <a:t>Pukelis</a:t>
            </a:r>
            <a:r>
              <a:rPr lang="en-GB" sz="1100" kern="100" dirty="0">
                <a:effectLst/>
                <a:ea typeface="Calibri" panose="020F0502020204030204" pitchFamily="34" charset="0"/>
                <a:cs typeface="Times New Roman" panose="02020603050405020304" pitchFamily="18" charset="0"/>
              </a:rPr>
              <a:t>, L., Schubert, T., </a:t>
            </a:r>
            <a:r>
              <a:rPr lang="en-GB" sz="1100" kern="100" dirty="0" err="1">
                <a:effectLst/>
                <a:ea typeface="Calibri" panose="020F0502020204030204" pitchFamily="34" charset="0"/>
                <a:cs typeface="Times New Roman" panose="02020603050405020304" pitchFamily="18" charset="0"/>
              </a:rPr>
              <a:t>Türkeli</a:t>
            </a:r>
            <a:r>
              <a:rPr lang="en-GB" sz="1100" kern="100" dirty="0">
                <a:effectLst/>
                <a:ea typeface="Calibri" panose="020F0502020204030204" pitchFamily="34" charset="0"/>
                <a:cs typeface="Times New Roman" panose="02020603050405020304" pitchFamily="18" charset="0"/>
              </a:rPr>
              <a:t>, S., Van Beers, C., &amp; Cunningham, S. (2022). Indicators on firm level innovation activities from web scraped data. </a:t>
            </a:r>
            <a:r>
              <a:rPr lang="en-GB" sz="1100" i="1" kern="100" dirty="0">
                <a:effectLst/>
                <a:ea typeface="Calibri" panose="020F0502020204030204" pitchFamily="34" charset="0"/>
                <a:cs typeface="Times New Roman" panose="02020603050405020304" pitchFamily="18" charset="0"/>
              </a:rPr>
              <a:t>Data in Brief</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42</a:t>
            </a:r>
            <a:r>
              <a:rPr lang="en-GB" sz="1100" kern="100" dirty="0">
                <a:effectLst/>
                <a:ea typeface="Calibri" panose="020F0502020204030204" pitchFamily="34" charset="0"/>
                <a:cs typeface="Times New Roman" panose="02020603050405020304" pitchFamily="18" charset="0"/>
              </a:rPr>
              <a:t>, 108246. </a:t>
            </a:r>
          </a:p>
          <a:p>
            <a:pPr lvl="1" indent="-457200"/>
            <a:r>
              <a:rPr lang="en-GB" sz="1100" kern="100" dirty="0" err="1">
                <a:effectLst/>
                <a:ea typeface="Calibri" panose="020F0502020204030204" pitchFamily="34" charset="0"/>
                <a:cs typeface="Times New Roman" panose="02020603050405020304" pitchFamily="18" charset="0"/>
              </a:rPr>
              <a:t>Audretsch</a:t>
            </a:r>
            <a:r>
              <a:rPr lang="en-GB" sz="1100" kern="100" dirty="0">
                <a:effectLst/>
                <a:ea typeface="Calibri" panose="020F0502020204030204" pitchFamily="34" charset="0"/>
                <a:cs typeface="Times New Roman" panose="02020603050405020304" pitchFamily="18" charset="0"/>
              </a:rPr>
              <a:t>, D. B., &amp; </a:t>
            </a:r>
            <a:r>
              <a:rPr lang="en-GB" sz="1100" kern="100" dirty="0" err="1">
                <a:effectLst/>
                <a:ea typeface="Calibri" panose="020F0502020204030204" pitchFamily="34" charset="0"/>
                <a:cs typeface="Times New Roman" panose="02020603050405020304" pitchFamily="18" charset="0"/>
              </a:rPr>
              <a:t>Belitski</a:t>
            </a:r>
            <a:r>
              <a:rPr lang="en-GB" sz="1100" kern="100" dirty="0">
                <a:effectLst/>
                <a:ea typeface="Calibri" panose="020F0502020204030204" pitchFamily="34" charset="0"/>
                <a:cs typeface="Times New Roman" panose="02020603050405020304" pitchFamily="18" charset="0"/>
              </a:rPr>
              <a:t>, M. (2022). The knowledge </a:t>
            </a:r>
            <a:r>
              <a:rPr lang="en-GB" sz="1100" kern="100" dirty="0" err="1">
                <a:effectLst/>
                <a:ea typeface="Calibri" panose="020F0502020204030204" pitchFamily="34" charset="0"/>
                <a:cs typeface="Times New Roman" panose="02020603050405020304" pitchFamily="18" charset="0"/>
              </a:rPr>
              <a:t>spillover</a:t>
            </a:r>
            <a:r>
              <a:rPr lang="en-GB" sz="1100" kern="100" dirty="0">
                <a:effectLst/>
                <a:ea typeface="Calibri" panose="020F0502020204030204" pitchFamily="34" charset="0"/>
                <a:cs typeface="Times New Roman" panose="02020603050405020304" pitchFamily="18" charset="0"/>
              </a:rPr>
              <a:t> of innovation. </a:t>
            </a:r>
            <a:r>
              <a:rPr lang="en-GB" sz="1100" i="1" kern="100" dirty="0">
                <a:effectLst/>
                <a:ea typeface="Calibri" panose="020F0502020204030204" pitchFamily="34" charset="0"/>
                <a:cs typeface="Times New Roman" panose="02020603050405020304" pitchFamily="18" charset="0"/>
              </a:rPr>
              <a:t>Industrial and Corporate Change</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31</a:t>
            </a:r>
            <a:r>
              <a:rPr lang="en-GB" sz="1100" kern="100" dirty="0">
                <a:effectLst/>
                <a:ea typeface="Calibri" panose="020F0502020204030204" pitchFamily="34" charset="0"/>
                <a:cs typeface="Times New Roman" panose="02020603050405020304" pitchFamily="18" charset="0"/>
              </a:rPr>
              <a:t>(6), 1329–1357. </a:t>
            </a:r>
          </a:p>
          <a:p>
            <a:pPr lvl="1" indent="-457200"/>
            <a:r>
              <a:rPr lang="en-GB" sz="1100" kern="100" dirty="0" err="1">
                <a:effectLst/>
                <a:ea typeface="Calibri" panose="020F0502020204030204" pitchFamily="34" charset="0"/>
                <a:cs typeface="Times New Roman" panose="02020603050405020304" pitchFamily="18" charset="0"/>
              </a:rPr>
              <a:t>Aweisi</a:t>
            </a:r>
            <a:r>
              <a:rPr lang="en-GB" sz="1100" kern="100" dirty="0">
                <a:effectLst/>
                <a:ea typeface="Calibri" panose="020F0502020204030204" pitchFamily="34" charset="0"/>
                <a:cs typeface="Times New Roman" panose="02020603050405020304" pitchFamily="18" charset="0"/>
              </a:rPr>
              <a:t>, A., Arora, D., </a:t>
            </a:r>
            <a:r>
              <a:rPr lang="en-GB" sz="1100" kern="100" dirty="0" err="1">
                <a:effectLst/>
                <a:ea typeface="Calibri" panose="020F0502020204030204" pitchFamily="34" charset="0"/>
                <a:cs typeface="Times New Roman" panose="02020603050405020304" pitchFamily="18" charset="0"/>
              </a:rPr>
              <a:t>Emby</a:t>
            </a:r>
            <a:r>
              <a:rPr lang="en-GB" sz="1100" kern="100" dirty="0">
                <a:effectLst/>
                <a:ea typeface="Calibri" panose="020F0502020204030204" pitchFamily="34" charset="0"/>
                <a:cs typeface="Times New Roman" panose="02020603050405020304" pitchFamily="18" charset="0"/>
              </a:rPr>
              <a:t>, R., Rehman, M., Tanev, G., &amp; Tanev, S. (2021). Using web text analytics to categorize the business focus of innovative digital health companies. </a:t>
            </a:r>
            <a:r>
              <a:rPr lang="en-GB" sz="1100" i="1" kern="100" dirty="0">
                <a:effectLst/>
                <a:ea typeface="Calibri" panose="020F0502020204030204" pitchFamily="34" charset="0"/>
                <a:cs typeface="Times New Roman" panose="02020603050405020304" pitchFamily="18" charset="0"/>
              </a:rPr>
              <a:t>Technology Innovation Management Review</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11</a:t>
            </a:r>
            <a:r>
              <a:rPr lang="en-GB" sz="1100" kern="100" dirty="0">
                <a:effectLst/>
                <a:ea typeface="Calibri" panose="020F0502020204030204" pitchFamily="34" charset="0"/>
                <a:cs typeface="Times New Roman" panose="02020603050405020304" pitchFamily="18" charset="0"/>
              </a:rPr>
              <a:t>(7/8).</a:t>
            </a:r>
          </a:p>
          <a:p>
            <a:pPr lvl="1" indent="-457200"/>
            <a:r>
              <a:rPr lang="en-GB" sz="1100" kern="100" dirty="0">
                <a:effectLst/>
                <a:ea typeface="Calibri" panose="020F0502020204030204" pitchFamily="34" charset="0"/>
                <a:cs typeface="Times New Roman" panose="02020603050405020304" pitchFamily="18" charset="0"/>
              </a:rPr>
              <a:t>Bailey, M., Cao, R., </a:t>
            </a:r>
            <a:r>
              <a:rPr lang="en-GB" sz="1100" kern="100" dirty="0" err="1">
                <a:effectLst/>
                <a:ea typeface="Calibri" panose="020F0502020204030204" pitchFamily="34" charset="0"/>
                <a:cs typeface="Times New Roman" panose="02020603050405020304" pitchFamily="18" charset="0"/>
              </a:rPr>
              <a:t>Kuchler</a:t>
            </a:r>
            <a:r>
              <a:rPr lang="en-GB" sz="1100" kern="100" dirty="0">
                <a:effectLst/>
                <a:ea typeface="Calibri" panose="020F0502020204030204" pitchFamily="34" charset="0"/>
                <a:cs typeface="Times New Roman" panose="02020603050405020304" pitchFamily="18" charset="0"/>
              </a:rPr>
              <a:t>, T., </a:t>
            </a:r>
            <a:r>
              <a:rPr lang="en-GB" sz="1100" kern="100" dirty="0" err="1">
                <a:effectLst/>
                <a:ea typeface="Calibri" panose="020F0502020204030204" pitchFamily="34" charset="0"/>
                <a:cs typeface="Times New Roman" panose="02020603050405020304" pitchFamily="18" charset="0"/>
              </a:rPr>
              <a:t>Stroebel</a:t>
            </a:r>
            <a:r>
              <a:rPr lang="en-GB" sz="1100" kern="100" dirty="0">
                <a:effectLst/>
                <a:ea typeface="Calibri" panose="020F0502020204030204" pitchFamily="34" charset="0"/>
                <a:cs typeface="Times New Roman" panose="02020603050405020304" pitchFamily="18" charset="0"/>
              </a:rPr>
              <a:t>, J., &amp; Wong, A. (2018). Social Connectedness: Measurement, Determinants, and Effects. </a:t>
            </a:r>
            <a:r>
              <a:rPr lang="en-GB" sz="1100" i="1" kern="100" dirty="0">
                <a:effectLst/>
                <a:ea typeface="Calibri" panose="020F0502020204030204" pitchFamily="34" charset="0"/>
                <a:cs typeface="Times New Roman" panose="02020603050405020304" pitchFamily="18" charset="0"/>
              </a:rPr>
              <a:t>Journal of Economic Perspectives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32</a:t>
            </a:r>
            <a:r>
              <a:rPr lang="en-GB" sz="1100" kern="100" dirty="0">
                <a:effectLst/>
                <a:ea typeface="Calibri" panose="020F0502020204030204" pitchFamily="34" charset="0"/>
                <a:cs typeface="Times New Roman" panose="02020603050405020304" pitchFamily="18" charset="0"/>
              </a:rPr>
              <a:t>(3), 259–280. </a:t>
            </a:r>
          </a:p>
          <a:p>
            <a:pPr lvl="1" indent="-457200"/>
            <a:r>
              <a:rPr lang="en-GB" sz="1100" kern="100" dirty="0" err="1">
                <a:effectLst/>
                <a:ea typeface="Calibri" panose="020F0502020204030204" pitchFamily="34" charset="0"/>
                <a:cs typeface="Times New Roman" panose="02020603050405020304" pitchFamily="18" charset="0"/>
              </a:rPr>
              <a:t>Bellstam</a:t>
            </a:r>
            <a:r>
              <a:rPr lang="en-GB" sz="1100" kern="100" dirty="0">
                <a:effectLst/>
                <a:ea typeface="Calibri" panose="020F0502020204030204" pitchFamily="34" charset="0"/>
                <a:cs typeface="Times New Roman" panose="02020603050405020304" pitchFamily="18" charset="0"/>
              </a:rPr>
              <a:t>, G., Bhagat, S., &amp; Cookson, J. A. (2021). A Text-Based Analysis of Corporate Innovation. </a:t>
            </a:r>
            <a:r>
              <a:rPr lang="en-GB" sz="1100" i="1" kern="100" dirty="0">
                <a:effectLst/>
                <a:ea typeface="Calibri" panose="020F0502020204030204" pitchFamily="34" charset="0"/>
                <a:cs typeface="Times New Roman" panose="02020603050405020304" pitchFamily="18" charset="0"/>
              </a:rPr>
              <a:t>Management Science</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67</a:t>
            </a:r>
            <a:r>
              <a:rPr lang="en-GB" sz="1100" kern="100" dirty="0">
                <a:effectLst/>
                <a:ea typeface="Calibri" panose="020F0502020204030204" pitchFamily="34" charset="0"/>
                <a:cs typeface="Times New Roman" panose="02020603050405020304" pitchFamily="18" charset="0"/>
              </a:rPr>
              <a:t>(7), 4004–4031. </a:t>
            </a:r>
          </a:p>
          <a:p>
            <a:pPr lvl="1" indent="-457200"/>
            <a:r>
              <a:rPr lang="en-GB" sz="1100" kern="100" dirty="0">
                <a:effectLst/>
                <a:ea typeface="Calibri" panose="020F0502020204030204" pitchFamily="34" charset="0"/>
                <a:cs typeface="Times New Roman" panose="02020603050405020304" pitchFamily="18" charset="0"/>
              </a:rPr>
              <a:t>Bruno, R. L., Crescenzi, R., </a:t>
            </a:r>
            <a:r>
              <a:rPr lang="en-GB" sz="1100" kern="100" dirty="0" err="1">
                <a:effectLst/>
                <a:ea typeface="Calibri" panose="020F0502020204030204" pitchFamily="34" charset="0"/>
                <a:cs typeface="Times New Roman" panose="02020603050405020304" pitchFamily="18" charset="0"/>
              </a:rPr>
              <a:t>Estrin</a:t>
            </a:r>
            <a:r>
              <a:rPr lang="en-GB" sz="1100" kern="100" dirty="0">
                <a:effectLst/>
                <a:ea typeface="Calibri" panose="020F0502020204030204" pitchFamily="34" charset="0"/>
                <a:cs typeface="Times New Roman" panose="02020603050405020304" pitchFamily="18" charset="0"/>
              </a:rPr>
              <a:t>, S., &amp; </a:t>
            </a:r>
            <a:r>
              <a:rPr lang="en-GB" sz="1100" kern="100" dirty="0" err="1">
                <a:effectLst/>
                <a:ea typeface="Calibri" panose="020F0502020204030204" pitchFamily="34" charset="0"/>
                <a:cs typeface="Times New Roman" panose="02020603050405020304" pitchFamily="18" charset="0"/>
              </a:rPr>
              <a:t>Petralia</a:t>
            </a:r>
            <a:r>
              <a:rPr lang="en-GB" sz="1100" kern="100" dirty="0">
                <a:effectLst/>
                <a:ea typeface="Calibri" panose="020F0502020204030204" pitchFamily="34" charset="0"/>
                <a:cs typeface="Times New Roman" panose="02020603050405020304" pitchFamily="18" charset="0"/>
              </a:rPr>
              <a:t>, S. (2022). Multinationals, innovation, and institutional context: IPR protection and distance effects. </a:t>
            </a:r>
            <a:r>
              <a:rPr lang="en-GB" sz="1100" i="1" kern="100" dirty="0">
                <a:effectLst/>
                <a:ea typeface="Calibri" panose="020F0502020204030204" pitchFamily="34" charset="0"/>
                <a:cs typeface="Times New Roman" panose="02020603050405020304" pitchFamily="18" charset="0"/>
              </a:rPr>
              <a:t>Journal of International Business Studies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53</a:t>
            </a:r>
            <a:r>
              <a:rPr lang="en-GB" sz="1100" kern="100" dirty="0">
                <a:effectLst/>
                <a:ea typeface="Calibri" panose="020F0502020204030204" pitchFamily="34" charset="0"/>
                <a:cs typeface="Times New Roman" panose="02020603050405020304" pitchFamily="18" charset="0"/>
              </a:rPr>
              <a:t>(9), 1945–1970. </a:t>
            </a:r>
          </a:p>
          <a:p>
            <a:pPr lvl="1" indent="-457200"/>
            <a:r>
              <a:rPr lang="en-US" sz="1100" kern="100" dirty="0">
                <a:effectLst/>
                <a:ea typeface="Calibri" panose="020F0502020204030204" pitchFamily="34" charset="0"/>
                <a:cs typeface="Times New Roman" panose="02020603050405020304" pitchFamily="18" charset="0"/>
              </a:rPr>
              <a:t>Cetera, W., </a:t>
            </a:r>
            <a:r>
              <a:rPr lang="en-US" sz="1100" kern="100" dirty="0" err="1">
                <a:effectLst/>
                <a:ea typeface="Calibri" panose="020F0502020204030204" pitchFamily="34" charset="0"/>
                <a:cs typeface="Times New Roman" panose="02020603050405020304" pitchFamily="18" charset="0"/>
              </a:rPr>
              <a:t>Gogołek</a:t>
            </a:r>
            <a:r>
              <a:rPr lang="en-US" sz="1100" kern="100" dirty="0">
                <a:effectLst/>
                <a:ea typeface="Calibri" panose="020F0502020204030204" pitchFamily="34" charset="0"/>
                <a:cs typeface="Times New Roman" panose="02020603050405020304" pitchFamily="18" charset="0"/>
              </a:rPr>
              <a:t>, W., </a:t>
            </a:r>
            <a:r>
              <a:rPr lang="en-US" sz="1100" kern="100" dirty="0" err="1">
                <a:effectLst/>
                <a:ea typeface="Calibri" panose="020F0502020204030204" pitchFamily="34" charset="0"/>
                <a:cs typeface="Times New Roman" panose="02020603050405020304" pitchFamily="18" charset="0"/>
              </a:rPr>
              <a:t>Żołnierski</a:t>
            </a:r>
            <a:r>
              <a:rPr lang="en-US" sz="1100" kern="100" dirty="0">
                <a:effectLst/>
                <a:ea typeface="Calibri" panose="020F0502020204030204" pitchFamily="34" charset="0"/>
                <a:cs typeface="Times New Roman" panose="02020603050405020304" pitchFamily="18" charset="0"/>
              </a:rPr>
              <a:t>, A., &amp; </a:t>
            </a:r>
            <a:r>
              <a:rPr lang="en-US" sz="1100" kern="100" dirty="0" err="1">
                <a:effectLst/>
                <a:ea typeface="Calibri" panose="020F0502020204030204" pitchFamily="34" charset="0"/>
                <a:cs typeface="Times New Roman" panose="02020603050405020304" pitchFamily="18" charset="0"/>
              </a:rPr>
              <a:t>Jaruga</a:t>
            </a:r>
            <a:r>
              <a:rPr lang="en-US" sz="1100" kern="100" dirty="0">
                <a:effectLst/>
                <a:ea typeface="Calibri" panose="020F0502020204030204" pitchFamily="34" charset="0"/>
                <a:cs typeface="Times New Roman" panose="02020603050405020304" pitchFamily="18" charset="0"/>
              </a:rPr>
              <a:t>, D. (2022). </a:t>
            </a:r>
            <a:r>
              <a:rPr lang="en-GB" sz="1100" kern="100" dirty="0">
                <a:effectLst/>
                <a:ea typeface="Calibri" panose="020F0502020204030204" pitchFamily="34" charset="0"/>
                <a:cs typeface="Times New Roman" panose="02020603050405020304" pitchFamily="18" charset="0"/>
              </a:rPr>
              <a:t>Potential for the use of large unstructured data resources by public innovation support institutions. </a:t>
            </a:r>
            <a:r>
              <a:rPr lang="en-GB" sz="1100" i="1" kern="100" dirty="0">
                <a:effectLst/>
                <a:ea typeface="Calibri" panose="020F0502020204030204" pitchFamily="34" charset="0"/>
                <a:cs typeface="Times New Roman" panose="02020603050405020304" pitchFamily="18" charset="0"/>
              </a:rPr>
              <a:t>Journal of Big Data</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9</a:t>
            </a:r>
            <a:r>
              <a:rPr lang="en-GB" sz="1100" kern="100" dirty="0">
                <a:effectLst/>
                <a:ea typeface="Calibri" panose="020F0502020204030204" pitchFamily="34" charset="0"/>
                <a:cs typeface="Times New Roman" panose="02020603050405020304" pitchFamily="18" charset="0"/>
              </a:rPr>
              <a:t>(1), 46. </a:t>
            </a:r>
          </a:p>
          <a:p>
            <a:pPr lvl="1" indent="-457200"/>
            <a:r>
              <a:rPr lang="en-GB" sz="1100" kern="100" dirty="0" err="1">
                <a:effectLst/>
                <a:ea typeface="Calibri" panose="020F0502020204030204" pitchFamily="34" charset="0"/>
                <a:cs typeface="Times New Roman" panose="02020603050405020304" pitchFamily="18" charset="0"/>
              </a:rPr>
              <a:t>Cillo</a:t>
            </a:r>
            <a:r>
              <a:rPr lang="en-GB" sz="1100" kern="100" dirty="0">
                <a:effectLst/>
                <a:ea typeface="Calibri" panose="020F0502020204030204" pitchFamily="34" charset="0"/>
                <a:cs typeface="Times New Roman" panose="02020603050405020304" pitchFamily="18" charset="0"/>
              </a:rPr>
              <a:t>, V., </a:t>
            </a:r>
            <a:r>
              <a:rPr lang="en-GB" sz="1100" kern="100" dirty="0" err="1">
                <a:effectLst/>
                <a:ea typeface="Calibri" panose="020F0502020204030204" pitchFamily="34" charset="0"/>
                <a:cs typeface="Times New Roman" panose="02020603050405020304" pitchFamily="18" charset="0"/>
              </a:rPr>
              <a:t>Petruzzelli</a:t>
            </a:r>
            <a:r>
              <a:rPr lang="en-GB" sz="1100" kern="100" dirty="0">
                <a:effectLst/>
                <a:ea typeface="Calibri" panose="020F0502020204030204" pitchFamily="34" charset="0"/>
                <a:cs typeface="Times New Roman" panose="02020603050405020304" pitchFamily="18" charset="0"/>
              </a:rPr>
              <a:t>, A. M., </a:t>
            </a:r>
            <a:r>
              <a:rPr lang="en-GB" sz="1100" kern="100" dirty="0" err="1">
                <a:effectLst/>
                <a:ea typeface="Calibri" panose="020F0502020204030204" pitchFamily="34" charset="0"/>
                <a:cs typeface="Times New Roman" panose="02020603050405020304" pitchFamily="18" charset="0"/>
              </a:rPr>
              <a:t>Ardito</a:t>
            </a:r>
            <a:r>
              <a:rPr lang="en-GB" sz="1100" kern="100" dirty="0">
                <a:effectLst/>
                <a:ea typeface="Calibri" panose="020F0502020204030204" pitchFamily="34" charset="0"/>
                <a:cs typeface="Times New Roman" panose="02020603050405020304" pitchFamily="18" charset="0"/>
              </a:rPr>
              <a:t>, L., &amp; Del Giudice, M. (2019). Understanding sustainable innovation: A systematic literature review. </a:t>
            </a:r>
            <a:r>
              <a:rPr lang="en-GB" sz="1100" i="1" kern="100" dirty="0">
                <a:effectLst/>
                <a:ea typeface="Calibri" panose="020F0502020204030204" pitchFamily="34" charset="0"/>
                <a:cs typeface="Times New Roman" panose="02020603050405020304" pitchFamily="18" charset="0"/>
              </a:rPr>
              <a:t>Corporate Social Responsibility and Environmental Management</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26</a:t>
            </a:r>
            <a:r>
              <a:rPr lang="en-GB" sz="1100" kern="100" dirty="0">
                <a:effectLst/>
                <a:ea typeface="Calibri" panose="020F0502020204030204" pitchFamily="34" charset="0"/>
                <a:cs typeface="Times New Roman" panose="02020603050405020304" pitchFamily="18" charset="0"/>
              </a:rPr>
              <a:t>(5), 1012–1025. </a:t>
            </a:r>
          </a:p>
          <a:p>
            <a:pPr lvl="1" indent="-457200"/>
            <a:r>
              <a:rPr lang="en-GB" sz="1100" kern="100" dirty="0" err="1">
                <a:effectLst/>
                <a:ea typeface="Calibri" panose="020F0502020204030204" pitchFamily="34" charset="0"/>
                <a:cs typeface="Times New Roman" panose="02020603050405020304" pitchFamily="18" charset="0"/>
              </a:rPr>
              <a:t>Daas</a:t>
            </a:r>
            <a:r>
              <a:rPr lang="en-GB" sz="1100" kern="100" dirty="0">
                <a:effectLst/>
                <a:ea typeface="Calibri" panose="020F0502020204030204" pitchFamily="34" charset="0"/>
                <a:cs typeface="Times New Roman" panose="02020603050405020304" pitchFamily="18" charset="0"/>
              </a:rPr>
              <a:t>, P. J., &amp; van der </a:t>
            </a:r>
            <a:r>
              <a:rPr lang="en-GB" sz="1100" kern="100" dirty="0" err="1">
                <a:effectLst/>
                <a:ea typeface="Calibri" panose="020F0502020204030204" pitchFamily="34" charset="0"/>
                <a:cs typeface="Times New Roman" panose="02020603050405020304" pitchFamily="18" charset="0"/>
              </a:rPr>
              <a:t>Doef</a:t>
            </a:r>
            <a:r>
              <a:rPr lang="en-GB" sz="1100" kern="100" dirty="0">
                <a:effectLst/>
                <a:ea typeface="Calibri" panose="020F0502020204030204" pitchFamily="34" charset="0"/>
                <a:cs typeface="Times New Roman" panose="02020603050405020304" pitchFamily="18" charset="0"/>
              </a:rPr>
              <a:t>, S. (2020). Detecting innovative companies via their website. </a:t>
            </a:r>
            <a:r>
              <a:rPr lang="en-GB" sz="1100" i="1" kern="100" dirty="0">
                <a:effectLst/>
                <a:ea typeface="Calibri" panose="020F0502020204030204" pitchFamily="34" charset="0"/>
                <a:cs typeface="Times New Roman" panose="02020603050405020304" pitchFamily="18" charset="0"/>
              </a:rPr>
              <a:t>Statistical Journal of the IAOS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36</a:t>
            </a:r>
            <a:r>
              <a:rPr lang="en-GB" sz="1100" kern="100" dirty="0">
                <a:effectLst/>
                <a:ea typeface="Calibri" panose="020F0502020204030204" pitchFamily="34" charset="0"/>
                <a:cs typeface="Times New Roman" panose="02020603050405020304" pitchFamily="18" charset="0"/>
              </a:rPr>
              <a:t>(4), 1239–1251.</a:t>
            </a:r>
          </a:p>
          <a:p>
            <a:pPr lvl="1" indent="-457200"/>
            <a:r>
              <a:rPr lang="en-GB" sz="1100" kern="100" dirty="0" err="1">
                <a:effectLst/>
                <a:ea typeface="Calibri" panose="020F0502020204030204" pitchFamily="34" charset="0"/>
                <a:cs typeface="Times New Roman" panose="02020603050405020304" pitchFamily="18" charset="0"/>
              </a:rPr>
              <a:t>Gandin</a:t>
            </a:r>
            <a:r>
              <a:rPr lang="en-GB" sz="1100" kern="100" dirty="0">
                <a:effectLst/>
                <a:ea typeface="Calibri" panose="020F0502020204030204" pitchFamily="34" charset="0"/>
                <a:cs typeface="Times New Roman" panose="02020603050405020304" pitchFamily="18" charset="0"/>
              </a:rPr>
              <a:t>, Ilaria, and Claudio </a:t>
            </a:r>
            <a:r>
              <a:rPr lang="en-GB" sz="1100" kern="100" dirty="0" err="1">
                <a:effectLst/>
                <a:ea typeface="Calibri" panose="020F0502020204030204" pitchFamily="34" charset="0"/>
                <a:cs typeface="Times New Roman" panose="02020603050405020304" pitchFamily="18" charset="0"/>
              </a:rPr>
              <a:t>Cozza</a:t>
            </a:r>
            <a:r>
              <a:rPr lang="en-GB" sz="1100" kern="100" dirty="0">
                <a:effectLst/>
                <a:ea typeface="Calibri" panose="020F0502020204030204" pitchFamily="34" charset="0"/>
                <a:cs typeface="Times New Roman" panose="02020603050405020304" pitchFamily="18" charset="0"/>
              </a:rPr>
              <a:t>. 2019. ‘Can We Predict Firms’ Innovativeness? The Identification of Innovation Performers in an Italian Region through a Supervised Learning Approach’. </a:t>
            </a:r>
            <a:r>
              <a:rPr lang="en-GB" sz="1100" kern="100" dirty="0" err="1">
                <a:effectLst/>
                <a:ea typeface="Calibri" panose="020F0502020204030204" pitchFamily="34" charset="0"/>
                <a:cs typeface="Times New Roman" panose="02020603050405020304" pitchFamily="18" charset="0"/>
              </a:rPr>
              <a:t>PloS</a:t>
            </a:r>
            <a:r>
              <a:rPr lang="en-GB" sz="1100" kern="100" dirty="0">
                <a:effectLst/>
                <a:ea typeface="Calibri" panose="020F0502020204030204" pitchFamily="34" charset="0"/>
                <a:cs typeface="Times New Roman" panose="02020603050405020304" pitchFamily="18" charset="0"/>
              </a:rPr>
              <a:t> One 14 (6): e0218175.</a:t>
            </a:r>
          </a:p>
          <a:p>
            <a:pPr lvl="1" indent="-457200"/>
            <a:r>
              <a:rPr lang="en-GB" sz="1100" kern="100" dirty="0" err="1">
                <a:effectLst/>
                <a:ea typeface="Calibri" panose="020F0502020204030204" pitchFamily="34" charset="0"/>
                <a:cs typeface="Times New Roman" panose="02020603050405020304" pitchFamily="18" charset="0"/>
              </a:rPr>
              <a:t>Gök</a:t>
            </a:r>
            <a:r>
              <a:rPr lang="en-GB" sz="1100" kern="100" dirty="0">
                <a:effectLst/>
                <a:ea typeface="Calibri" panose="020F0502020204030204" pitchFamily="34" charset="0"/>
                <a:cs typeface="Times New Roman" panose="02020603050405020304" pitchFamily="18" charset="0"/>
              </a:rPr>
              <a:t>, A., Waterworth, A., &amp; Shapira, P. (2015). Use of web mining in studying innovation. </a:t>
            </a:r>
            <a:r>
              <a:rPr lang="en-GB" sz="1100" i="1" kern="100" dirty="0">
                <a:effectLst/>
                <a:ea typeface="Calibri" panose="020F0502020204030204" pitchFamily="34" charset="0"/>
                <a:cs typeface="Times New Roman" panose="02020603050405020304" pitchFamily="18" charset="0"/>
              </a:rPr>
              <a:t>Scientometrics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102</a:t>
            </a:r>
            <a:r>
              <a:rPr lang="en-GB" sz="1100" kern="100" dirty="0">
                <a:effectLst/>
                <a:ea typeface="Calibri" panose="020F0502020204030204" pitchFamily="34" charset="0"/>
                <a:cs typeface="Times New Roman" panose="02020603050405020304" pitchFamily="18" charset="0"/>
              </a:rPr>
              <a:t>(1), 653–671. </a:t>
            </a:r>
          </a:p>
          <a:p>
            <a:pPr lvl="1" indent="-457200"/>
            <a:r>
              <a:rPr lang="en-GB" sz="1100" kern="100" dirty="0" err="1">
                <a:effectLst/>
                <a:ea typeface="Calibri" panose="020F0502020204030204" pitchFamily="34" charset="0"/>
                <a:cs typeface="Times New Roman" panose="02020603050405020304" pitchFamily="18" charset="0"/>
              </a:rPr>
              <a:t>Kinne</a:t>
            </a:r>
            <a:r>
              <a:rPr lang="en-GB" sz="1100" kern="100" dirty="0">
                <a:effectLst/>
                <a:ea typeface="Calibri" panose="020F0502020204030204" pitchFamily="34" charset="0"/>
                <a:cs typeface="Times New Roman" panose="02020603050405020304" pitchFamily="18" charset="0"/>
              </a:rPr>
              <a:t>, J., &amp; </a:t>
            </a:r>
            <a:r>
              <a:rPr lang="en-GB" sz="1100" kern="100" dirty="0" err="1">
                <a:effectLst/>
                <a:ea typeface="Calibri" panose="020F0502020204030204" pitchFamily="34" charset="0"/>
                <a:cs typeface="Times New Roman" panose="02020603050405020304" pitchFamily="18" charset="0"/>
              </a:rPr>
              <a:t>Axenbeck</a:t>
            </a:r>
            <a:r>
              <a:rPr lang="en-GB" sz="1100" kern="100" dirty="0">
                <a:effectLst/>
                <a:ea typeface="Calibri" panose="020F0502020204030204" pitchFamily="34" charset="0"/>
                <a:cs typeface="Times New Roman" panose="02020603050405020304" pitchFamily="18" charset="0"/>
              </a:rPr>
              <a:t>, J. (2020). Web mining for innovation ecosystem mapping: A framework and a large-scale pilot study. </a:t>
            </a:r>
            <a:r>
              <a:rPr lang="en-GB" sz="1100" i="1" kern="100" dirty="0">
                <a:effectLst/>
                <a:ea typeface="Calibri" panose="020F0502020204030204" pitchFamily="34" charset="0"/>
                <a:cs typeface="Times New Roman" panose="02020603050405020304" pitchFamily="18" charset="0"/>
              </a:rPr>
              <a:t>Scientometrics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125</a:t>
            </a:r>
            <a:r>
              <a:rPr lang="en-GB" sz="1100" kern="100" dirty="0">
                <a:effectLst/>
                <a:ea typeface="Calibri" panose="020F0502020204030204" pitchFamily="34" charset="0"/>
                <a:cs typeface="Times New Roman" panose="02020603050405020304" pitchFamily="18" charset="0"/>
              </a:rPr>
              <a:t>(3), 2011–2041. </a:t>
            </a:r>
          </a:p>
          <a:p>
            <a:pPr lvl="1" indent="-457200"/>
            <a:r>
              <a:rPr lang="en-GB" sz="1100" kern="100" dirty="0" err="1">
                <a:effectLst/>
                <a:ea typeface="Calibri" panose="020F0502020204030204" pitchFamily="34" charset="0"/>
                <a:cs typeface="Times New Roman" panose="02020603050405020304" pitchFamily="18" charset="0"/>
              </a:rPr>
              <a:t>Maravelakis</a:t>
            </a:r>
            <a:r>
              <a:rPr lang="en-GB" sz="1100" kern="100" dirty="0">
                <a:effectLst/>
                <a:ea typeface="Calibri" panose="020F0502020204030204" pitchFamily="34" charset="0"/>
                <a:cs typeface="Times New Roman" panose="02020603050405020304" pitchFamily="18" charset="0"/>
              </a:rPr>
              <a:t>, E., N. </a:t>
            </a:r>
            <a:r>
              <a:rPr lang="en-GB" sz="1100" kern="100" dirty="0" err="1">
                <a:effectLst/>
                <a:ea typeface="Calibri" panose="020F0502020204030204" pitchFamily="34" charset="0"/>
                <a:cs typeface="Times New Roman" panose="02020603050405020304" pitchFamily="18" charset="0"/>
              </a:rPr>
              <a:t>Bilalis</a:t>
            </a:r>
            <a:r>
              <a:rPr lang="en-GB" sz="1100" kern="100" dirty="0">
                <a:effectLst/>
                <a:ea typeface="Calibri" panose="020F0502020204030204" pitchFamily="34" charset="0"/>
                <a:cs typeface="Times New Roman" panose="02020603050405020304" pitchFamily="18" charset="0"/>
              </a:rPr>
              <a:t>, A. Antoniadis, K. A. Jones, and V. </a:t>
            </a:r>
            <a:r>
              <a:rPr lang="en-GB" sz="1100" kern="100" dirty="0" err="1">
                <a:effectLst/>
                <a:ea typeface="Calibri" panose="020F0502020204030204" pitchFamily="34" charset="0"/>
                <a:cs typeface="Times New Roman" panose="02020603050405020304" pitchFamily="18" charset="0"/>
              </a:rPr>
              <a:t>Moustakis</a:t>
            </a:r>
            <a:r>
              <a:rPr lang="en-GB" sz="1100" kern="100" dirty="0">
                <a:effectLst/>
                <a:ea typeface="Calibri" panose="020F0502020204030204" pitchFamily="34" charset="0"/>
                <a:cs typeface="Times New Roman" panose="02020603050405020304" pitchFamily="18" charset="0"/>
              </a:rPr>
              <a:t>. 2006. ‘Measuring and Benchmarking the Innovativeness of SMEs: A Three-Dimensional Fuzzy Logic Approach’. Production Planning &amp; Control 17 (3): 283–92. </a:t>
            </a:r>
          </a:p>
          <a:p>
            <a:pPr lvl="1" indent="-457200"/>
            <a:r>
              <a:rPr lang="en-GB" sz="1100" kern="100" dirty="0" err="1">
                <a:effectLst/>
                <a:ea typeface="Calibri" panose="020F0502020204030204" pitchFamily="34" charset="0"/>
                <a:cs typeface="Times New Roman" panose="02020603050405020304" pitchFamily="18" charset="0"/>
              </a:rPr>
              <a:t>Marchiori</a:t>
            </a:r>
            <a:r>
              <a:rPr lang="en-GB" sz="1100" kern="100" dirty="0">
                <a:effectLst/>
                <a:ea typeface="Calibri" panose="020F0502020204030204" pitchFamily="34" charset="0"/>
                <a:cs typeface="Times New Roman" panose="02020603050405020304" pitchFamily="18" charset="0"/>
              </a:rPr>
              <a:t>, Danilo </a:t>
            </a:r>
            <a:r>
              <a:rPr lang="en-GB" sz="1100" kern="100" dirty="0" err="1">
                <a:effectLst/>
                <a:ea typeface="Calibri" panose="020F0502020204030204" pitchFamily="34" charset="0"/>
                <a:cs typeface="Times New Roman" panose="02020603050405020304" pitchFamily="18" charset="0"/>
              </a:rPr>
              <a:t>Magno</a:t>
            </a:r>
            <a:r>
              <a:rPr lang="en-GB" sz="1100" kern="100" dirty="0">
                <a:effectLst/>
                <a:ea typeface="Calibri" panose="020F0502020204030204" pitchFamily="34" charset="0"/>
                <a:cs typeface="Times New Roman" panose="02020603050405020304" pitchFamily="18" charset="0"/>
              </a:rPr>
              <a:t>, Silvio </a:t>
            </a:r>
            <a:r>
              <a:rPr lang="en-GB" sz="1100" kern="100" dirty="0" err="1">
                <a:effectLst/>
                <a:ea typeface="Calibri" panose="020F0502020204030204" pitchFamily="34" charset="0"/>
                <a:cs typeface="Times New Roman" panose="02020603050405020304" pitchFamily="18" charset="0"/>
              </a:rPr>
              <a:t>Popadiuk</a:t>
            </a:r>
            <a:r>
              <a:rPr lang="en-GB" sz="1100" kern="100" dirty="0">
                <a:effectLst/>
                <a:ea typeface="Calibri" panose="020F0502020204030204" pitchFamily="34" charset="0"/>
                <a:cs typeface="Times New Roman" panose="02020603050405020304" pitchFamily="18" charset="0"/>
              </a:rPr>
              <a:t>, Emerson Wagner </a:t>
            </a:r>
            <a:r>
              <a:rPr lang="en-GB" sz="1100" kern="100" dirty="0" err="1">
                <a:effectLst/>
                <a:ea typeface="Calibri" panose="020F0502020204030204" pitchFamily="34" charset="0"/>
                <a:cs typeface="Times New Roman" panose="02020603050405020304" pitchFamily="18" charset="0"/>
              </a:rPr>
              <a:t>Mainardes</a:t>
            </a:r>
            <a:r>
              <a:rPr lang="en-GB" sz="1100" kern="100" dirty="0">
                <a:effectLst/>
                <a:ea typeface="Calibri" panose="020F0502020204030204" pitchFamily="34" charset="0"/>
                <a:cs typeface="Times New Roman" panose="02020603050405020304" pitchFamily="18" charset="0"/>
              </a:rPr>
              <a:t>, and Ricardo Gouveia Rodrigues. 2021. ‘Innovativeness: A Bibliometric Vision of the Conceptual and Intellectual Structures and the Past and Future Research Directions’. Scientometrics 126 (1): 55–92. https://</a:t>
            </a:r>
            <a:r>
              <a:rPr lang="en-GB" sz="1100" kern="100" dirty="0" err="1">
                <a:effectLst/>
                <a:ea typeface="Calibri" panose="020F0502020204030204" pitchFamily="34" charset="0"/>
                <a:cs typeface="Times New Roman" panose="02020603050405020304" pitchFamily="18" charset="0"/>
              </a:rPr>
              <a:t>doi.org</a:t>
            </a:r>
            <a:r>
              <a:rPr lang="en-GB" sz="1100" kern="100" dirty="0">
                <a:effectLst/>
                <a:ea typeface="Calibri" panose="020F0502020204030204" pitchFamily="34" charset="0"/>
                <a:cs typeface="Times New Roman" panose="02020603050405020304" pitchFamily="18" charset="0"/>
              </a:rPr>
              <a:t>/10.1007/s11192-020-03753-6.</a:t>
            </a:r>
          </a:p>
          <a:p>
            <a:pPr lvl="1" indent="-457200"/>
            <a:r>
              <a:rPr lang="en-GB" sz="1100" kern="100" dirty="0" err="1">
                <a:effectLst/>
                <a:ea typeface="Calibri" panose="020F0502020204030204" pitchFamily="34" charset="0"/>
                <a:cs typeface="Times New Roman" panose="02020603050405020304" pitchFamily="18" charset="0"/>
              </a:rPr>
              <a:t>Nasirov</a:t>
            </a:r>
            <a:r>
              <a:rPr lang="en-GB" sz="1100" kern="100" dirty="0">
                <a:effectLst/>
                <a:ea typeface="Calibri" panose="020F0502020204030204" pitchFamily="34" charset="0"/>
                <a:cs typeface="Times New Roman" panose="02020603050405020304" pitchFamily="18" charset="0"/>
              </a:rPr>
              <a:t>, S. (2020). Trademark value indicators: Evidence from the trademark protection lifecycle in the U.S. pharmaceutical industry. </a:t>
            </a:r>
            <a:r>
              <a:rPr lang="en-GB" sz="1100" i="1" kern="100" dirty="0">
                <a:effectLst/>
                <a:ea typeface="Calibri" panose="020F0502020204030204" pitchFamily="34" charset="0"/>
                <a:cs typeface="Times New Roman" panose="02020603050405020304" pitchFamily="18" charset="0"/>
              </a:rPr>
              <a:t>Research Policy</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49</a:t>
            </a:r>
            <a:r>
              <a:rPr lang="en-GB" sz="1100" kern="100" dirty="0">
                <a:effectLst/>
                <a:ea typeface="Calibri" panose="020F0502020204030204" pitchFamily="34" charset="0"/>
                <a:cs typeface="Times New Roman" panose="02020603050405020304" pitchFamily="18" charset="0"/>
              </a:rPr>
              <a:t>(4), 103929. </a:t>
            </a:r>
          </a:p>
          <a:p>
            <a:pPr lvl="1" indent="-457200"/>
            <a:r>
              <a:rPr lang="en-GB" sz="1100" kern="100" dirty="0" err="1">
                <a:effectLst/>
                <a:ea typeface="Calibri" panose="020F0502020204030204" pitchFamily="34" charset="0"/>
                <a:cs typeface="Times New Roman" panose="02020603050405020304" pitchFamily="18" charset="0"/>
              </a:rPr>
              <a:t>Obschonka</a:t>
            </a:r>
            <a:r>
              <a:rPr lang="en-GB" sz="1100" kern="100" dirty="0">
                <a:effectLst/>
                <a:ea typeface="Calibri" panose="020F0502020204030204" pitchFamily="34" charset="0"/>
                <a:cs typeface="Times New Roman" panose="02020603050405020304" pitchFamily="18" charset="0"/>
              </a:rPr>
              <a:t>, M., </a:t>
            </a:r>
            <a:r>
              <a:rPr lang="en-GB" sz="1100" kern="100" dirty="0" err="1">
                <a:effectLst/>
                <a:ea typeface="Calibri" panose="020F0502020204030204" pitchFamily="34" charset="0"/>
                <a:cs typeface="Times New Roman" panose="02020603050405020304" pitchFamily="18" charset="0"/>
              </a:rPr>
              <a:t>Tavassoli</a:t>
            </a:r>
            <a:r>
              <a:rPr lang="en-GB" sz="1100" kern="100" dirty="0">
                <a:effectLst/>
                <a:ea typeface="Calibri" panose="020F0502020204030204" pitchFamily="34" charset="0"/>
                <a:cs typeface="Times New Roman" panose="02020603050405020304" pitchFamily="18" charset="0"/>
              </a:rPr>
              <a:t>, S., </a:t>
            </a:r>
            <a:r>
              <a:rPr lang="en-GB" sz="1100" kern="100" dirty="0" err="1">
                <a:effectLst/>
                <a:ea typeface="Calibri" panose="020F0502020204030204" pitchFamily="34" charset="0"/>
                <a:cs typeface="Times New Roman" panose="02020603050405020304" pitchFamily="18" charset="0"/>
              </a:rPr>
              <a:t>Rentfrow</a:t>
            </a:r>
            <a:r>
              <a:rPr lang="en-GB" sz="1100" kern="100" dirty="0">
                <a:effectLst/>
                <a:ea typeface="Calibri" panose="020F0502020204030204" pitchFamily="34" charset="0"/>
                <a:cs typeface="Times New Roman" panose="02020603050405020304" pitchFamily="18" charset="0"/>
              </a:rPr>
              <a:t>, P. J., Potter, J., &amp; Gosling, S. D. (2023). Innovation and inter-city knowledge </a:t>
            </a:r>
            <a:r>
              <a:rPr lang="en-GB" sz="1100" kern="100" dirty="0" err="1">
                <a:effectLst/>
                <a:ea typeface="Calibri" panose="020F0502020204030204" pitchFamily="34" charset="0"/>
                <a:cs typeface="Times New Roman" panose="02020603050405020304" pitchFamily="18" charset="0"/>
              </a:rPr>
              <a:t>spillovers</a:t>
            </a:r>
            <a:r>
              <a:rPr lang="en-GB" sz="1100" kern="100" dirty="0">
                <a:effectLst/>
                <a:ea typeface="Calibri" panose="020F0502020204030204" pitchFamily="34" charset="0"/>
                <a:cs typeface="Times New Roman" panose="02020603050405020304" pitchFamily="18" charset="0"/>
              </a:rPr>
              <a:t>: Social, geographical, and technological connectedness and psychological openness. </a:t>
            </a:r>
            <a:r>
              <a:rPr lang="en-GB" sz="1100" i="1" kern="100" dirty="0">
                <a:effectLst/>
                <a:ea typeface="Calibri" panose="020F0502020204030204" pitchFamily="34" charset="0"/>
                <a:cs typeface="Times New Roman" panose="02020603050405020304" pitchFamily="18" charset="0"/>
              </a:rPr>
              <a:t>Research Policy</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52</a:t>
            </a:r>
            <a:r>
              <a:rPr lang="en-GB" sz="1100" kern="100" dirty="0">
                <a:effectLst/>
                <a:ea typeface="Calibri" panose="020F0502020204030204" pitchFamily="34" charset="0"/>
                <a:cs typeface="Times New Roman" panose="02020603050405020304" pitchFamily="18" charset="0"/>
              </a:rPr>
              <a:t>(8), 104849. </a:t>
            </a:r>
          </a:p>
          <a:p>
            <a:pPr lvl="1" indent="-457200"/>
            <a:r>
              <a:rPr lang="en-GB" sz="1100" kern="100" dirty="0" err="1">
                <a:effectLst/>
                <a:ea typeface="Calibri" panose="020F0502020204030204" pitchFamily="34" charset="0"/>
                <a:cs typeface="Times New Roman" panose="02020603050405020304" pitchFamily="18" charset="0"/>
              </a:rPr>
              <a:t>Simensen</a:t>
            </a:r>
            <a:r>
              <a:rPr lang="en-GB" sz="1100" kern="100" dirty="0">
                <a:effectLst/>
                <a:ea typeface="Calibri" panose="020F0502020204030204" pitchFamily="34" charset="0"/>
                <a:cs typeface="Times New Roman" panose="02020603050405020304" pitchFamily="18" charset="0"/>
              </a:rPr>
              <a:t>, E. O., &amp; </a:t>
            </a:r>
            <a:r>
              <a:rPr lang="en-GB" sz="1100" kern="100" dirty="0" err="1">
                <a:effectLst/>
                <a:ea typeface="Calibri" panose="020F0502020204030204" pitchFamily="34" charset="0"/>
                <a:cs typeface="Times New Roman" panose="02020603050405020304" pitchFamily="18" charset="0"/>
              </a:rPr>
              <a:t>Abbasiharofteh</a:t>
            </a:r>
            <a:r>
              <a:rPr lang="en-GB" sz="1100" kern="100" dirty="0">
                <a:effectLst/>
                <a:ea typeface="Calibri" panose="020F0502020204030204" pitchFamily="34" charset="0"/>
                <a:cs typeface="Times New Roman" panose="02020603050405020304" pitchFamily="18" charset="0"/>
              </a:rPr>
              <a:t>, M. (2022). Sectoral patterns of collaborative tie formation: Investigating geographic, cognitive, and technological dimensions. </a:t>
            </a:r>
            <a:r>
              <a:rPr lang="en-GB" sz="1100" i="1" kern="100" dirty="0">
                <a:effectLst/>
                <a:ea typeface="Calibri" panose="020F0502020204030204" pitchFamily="34" charset="0"/>
                <a:cs typeface="Times New Roman" panose="02020603050405020304" pitchFamily="18" charset="0"/>
              </a:rPr>
              <a:t>Industrial and Corporate Change</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31</a:t>
            </a:r>
            <a:r>
              <a:rPr lang="en-GB" sz="1100" kern="100" dirty="0">
                <a:effectLst/>
                <a:ea typeface="Calibri" panose="020F0502020204030204" pitchFamily="34" charset="0"/>
                <a:cs typeface="Times New Roman" panose="02020603050405020304" pitchFamily="18" charset="0"/>
              </a:rPr>
              <a:t>(5), 1223–1258.</a:t>
            </a:r>
          </a:p>
          <a:p>
            <a:pPr lvl="1" indent="-457200"/>
            <a:r>
              <a:rPr lang="en-GB" sz="1100" kern="100" dirty="0">
                <a:effectLst/>
                <a:ea typeface="Calibri" panose="020F0502020204030204" pitchFamily="34" charset="0"/>
                <a:cs typeface="Times New Roman" panose="02020603050405020304" pitchFamily="18" charset="0"/>
              </a:rPr>
              <a:t>Singh, A., Chhetri, P., &amp; </a:t>
            </a:r>
            <a:r>
              <a:rPr lang="en-GB" sz="1100" kern="100" dirty="0" err="1">
                <a:effectLst/>
                <a:ea typeface="Calibri" panose="020F0502020204030204" pitchFamily="34" charset="0"/>
                <a:cs typeface="Times New Roman" panose="02020603050405020304" pitchFamily="18" charset="0"/>
              </a:rPr>
              <a:t>Padhye</a:t>
            </a:r>
            <a:r>
              <a:rPr lang="en-GB" sz="1100" kern="100" dirty="0">
                <a:effectLst/>
                <a:ea typeface="Calibri" panose="020F0502020204030204" pitchFamily="34" charset="0"/>
                <a:cs typeface="Times New Roman" panose="02020603050405020304" pitchFamily="18" charset="0"/>
              </a:rPr>
              <a:t>, R. (2022). Modelling inter-firm competitive rivalry in a port logistics cluster: A case study of Melbourne, Australia. </a:t>
            </a:r>
            <a:r>
              <a:rPr lang="en-GB" sz="1100" i="1" kern="100" dirty="0">
                <a:effectLst/>
                <a:ea typeface="Calibri" panose="020F0502020204030204" pitchFamily="34" charset="0"/>
                <a:cs typeface="Times New Roman" panose="02020603050405020304" pitchFamily="18" charset="0"/>
              </a:rPr>
              <a:t>The International Journal of Logistics Management</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33</a:t>
            </a:r>
            <a:r>
              <a:rPr lang="en-GB" sz="1100" kern="100" dirty="0">
                <a:effectLst/>
                <a:ea typeface="Calibri" panose="020F0502020204030204" pitchFamily="34" charset="0"/>
                <a:cs typeface="Times New Roman" panose="02020603050405020304" pitchFamily="18" charset="0"/>
              </a:rPr>
              <a:t>(2), 455–476. </a:t>
            </a:r>
          </a:p>
          <a:p>
            <a:pPr lvl="1" indent="-457200"/>
            <a:r>
              <a:rPr lang="en-GB" sz="1100" kern="100" dirty="0" err="1">
                <a:effectLst/>
                <a:ea typeface="Calibri" panose="020F0502020204030204" pitchFamily="34" charset="0"/>
                <a:cs typeface="Times New Roman" panose="02020603050405020304" pitchFamily="18" charset="0"/>
              </a:rPr>
              <a:t>Skhvediani</a:t>
            </a:r>
            <a:r>
              <a:rPr lang="en-GB" sz="1100" kern="100" dirty="0">
                <a:effectLst/>
                <a:ea typeface="Calibri" panose="020F0502020204030204" pitchFamily="34" charset="0"/>
                <a:cs typeface="Times New Roman" panose="02020603050405020304" pitchFamily="18" charset="0"/>
              </a:rPr>
              <a:t>, A., Sosnovskikh, S., </a:t>
            </a:r>
            <a:r>
              <a:rPr lang="en-GB" sz="1100" kern="100" dirty="0" err="1">
                <a:effectLst/>
                <a:ea typeface="Calibri" panose="020F0502020204030204" pitchFamily="34" charset="0"/>
                <a:cs typeface="Times New Roman" panose="02020603050405020304" pitchFamily="18" charset="0"/>
              </a:rPr>
              <a:t>Rudskaia</a:t>
            </a:r>
            <a:r>
              <a:rPr lang="en-GB" sz="1100" kern="100" dirty="0">
                <a:effectLst/>
                <a:ea typeface="Calibri" panose="020F0502020204030204" pitchFamily="34" charset="0"/>
                <a:cs typeface="Times New Roman" panose="02020603050405020304" pitchFamily="18" charset="0"/>
              </a:rPr>
              <a:t>, I., &amp; </a:t>
            </a:r>
            <a:r>
              <a:rPr lang="en-GB" sz="1100" kern="100" dirty="0" err="1">
                <a:effectLst/>
                <a:ea typeface="Calibri" panose="020F0502020204030204" pitchFamily="34" charset="0"/>
                <a:cs typeface="Times New Roman" panose="02020603050405020304" pitchFamily="18" charset="0"/>
              </a:rPr>
              <a:t>Kudryavtseva</a:t>
            </a:r>
            <a:r>
              <a:rPr lang="en-GB" sz="1100" kern="100" dirty="0">
                <a:effectLst/>
                <a:ea typeface="Calibri" panose="020F0502020204030204" pitchFamily="34" charset="0"/>
                <a:cs typeface="Times New Roman" panose="02020603050405020304" pitchFamily="18" charset="0"/>
              </a:rPr>
              <a:t>, T. (2022). Identification and comparative analysis of the skills structure of the data analyst profession in Russia. </a:t>
            </a:r>
            <a:r>
              <a:rPr lang="en-GB" sz="1100" i="1" kern="100" dirty="0">
                <a:effectLst/>
                <a:ea typeface="Calibri" panose="020F0502020204030204" pitchFamily="34" charset="0"/>
                <a:cs typeface="Times New Roman" panose="02020603050405020304" pitchFamily="18" charset="0"/>
              </a:rPr>
              <a:t>Journal of Education for Business</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97</a:t>
            </a:r>
            <a:r>
              <a:rPr lang="en-GB" sz="1100" kern="100" dirty="0">
                <a:effectLst/>
                <a:ea typeface="Calibri" panose="020F0502020204030204" pitchFamily="34" charset="0"/>
                <a:cs typeface="Times New Roman" panose="02020603050405020304" pitchFamily="18" charset="0"/>
              </a:rPr>
              <a:t>(5), 295–304. </a:t>
            </a:r>
          </a:p>
          <a:p>
            <a:pPr lvl="1" indent="-457200"/>
            <a:r>
              <a:rPr lang="en-GB" sz="1100" kern="100" dirty="0" err="1">
                <a:effectLst/>
                <a:ea typeface="Calibri" panose="020F0502020204030204" pitchFamily="34" charset="0"/>
                <a:cs typeface="Times New Roman" panose="02020603050405020304" pitchFamily="18" charset="0"/>
              </a:rPr>
              <a:t>Tomizawa</a:t>
            </a:r>
            <a:r>
              <a:rPr lang="en-GB" sz="1100" kern="100" dirty="0">
                <a:effectLst/>
                <a:ea typeface="Calibri" panose="020F0502020204030204" pitchFamily="34" charset="0"/>
                <a:cs typeface="Times New Roman" panose="02020603050405020304" pitchFamily="18" charset="0"/>
              </a:rPr>
              <a:t>, A., Zhao, L., </a:t>
            </a:r>
            <a:r>
              <a:rPr lang="en-GB" sz="1100" kern="100" dirty="0" err="1">
                <a:effectLst/>
                <a:ea typeface="Calibri" panose="020F0502020204030204" pitchFamily="34" charset="0"/>
                <a:cs typeface="Times New Roman" panose="02020603050405020304" pitchFamily="18" charset="0"/>
              </a:rPr>
              <a:t>Bassellier</a:t>
            </a:r>
            <a:r>
              <a:rPr lang="en-GB" sz="1100" kern="100" dirty="0">
                <a:effectLst/>
                <a:ea typeface="Calibri" panose="020F0502020204030204" pitchFamily="34" charset="0"/>
                <a:cs typeface="Times New Roman" panose="02020603050405020304" pitchFamily="18" charset="0"/>
              </a:rPr>
              <a:t>, G., &amp; Ahlstrom, D. (2020). Economic growth, innovation, institutions, and the Great Enrichment. </a:t>
            </a:r>
            <a:r>
              <a:rPr lang="en-GB" sz="1100" i="1" kern="100" dirty="0">
                <a:effectLst/>
                <a:ea typeface="Calibri" panose="020F0502020204030204" pitchFamily="34" charset="0"/>
                <a:cs typeface="Times New Roman" panose="02020603050405020304" pitchFamily="18" charset="0"/>
              </a:rPr>
              <a:t>Asia Pacific Journal of Management</a:t>
            </a:r>
            <a:r>
              <a:rPr lang="en-GB" sz="1100" kern="100" dirty="0">
                <a:effectLst/>
                <a:ea typeface="Calibri" panose="020F0502020204030204" pitchFamily="34" charset="0"/>
                <a:cs typeface="Times New Roman" panose="02020603050405020304" pitchFamily="18" charset="0"/>
              </a:rPr>
              <a:t>, </a:t>
            </a:r>
            <a:r>
              <a:rPr lang="en-GB" sz="1100" i="1" kern="100" dirty="0">
                <a:effectLst/>
                <a:ea typeface="Calibri" panose="020F0502020204030204" pitchFamily="34" charset="0"/>
                <a:cs typeface="Times New Roman" panose="02020603050405020304" pitchFamily="18" charset="0"/>
              </a:rPr>
              <a:t>37</a:t>
            </a:r>
            <a:r>
              <a:rPr lang="en-GB" sz="1100" kern="100" dirty="0">
                <a:effectLst/>
                <a:ea typeface="Calibri" panose="020F0502020204030204" pitchFamily="34" charset="0"/>
                <a:cs typeface="Times New Roman" panose="02020603050405020304" pitchFamily="18" charset="0"/>
              </a:rPr>
              <a:t>(1), 7–31.</a:t>
            </a:r>
          </a:p>
        </p:txBody>
      </p:sp>
    </p:spTree>
    <p:extLst>
      <p:ext uri="{BB962C8B-B14F-4D97-AF65-F5344CB8AC3E}">
        <p14:creationId xmlns:p14="http://schemas.microsoft.com/office/powerpoint/2010/main" val="234422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82EA5D-D9F3-45DE-BBDE-4CA37233BF5D}"/>
              </a:ext>
            </a:extLst>
          </p:cNvPr>
          <p:cNvSpPr txBox="1"/>
          <p:nvPr/>
        </p:nvSpPr>
        <p:spPr>
          <a:xfrm>
            <a:off x="7726166" y="5648757"/>
            <a:ext cx="4300644" cy="830997"/>
          </a:xfrm>
          <a:prstGeom prst="rect">
            <a:avLst/>
          </a:prstGeom>
          <a:noFill/>
        </p:spPr>
        <p:txBody>
          <a:bodyPr wrap="square" rtlCol="0">
            <a:spAutoFit/>
          </a:bodyPr>
          <a:lstStyle/>
          <a:p>
            <a:pPr algn="r"/>
            <a:r>
              <a:rPr lang="en-US" sz="2400" b="1" dirty="0"/>
              <a:t>Sergey Sosnovskikh, PhD</a:t>
            </a:r>
          </a:p>
          <a:p>
            <a:pPr algn="r"/>
            <a:r>
              <a:rPr lang="en-US" sz="2400" dirty="0" err="1"/>
              <a:t>s.sosnovskikh@mmu.ac.uk</a:t>
            </a:r>
            <a:endParaRPr lang="en-US" sz="2400" dirty="0"/>
          </a:p>
        </p:txBody>
      </p:sp>
      <p:sp>
        <p:nvSpPr>
          <p:cNvPr id="4" name="TextBox 3">
            <a:extLst>
              <a:ext uri="{FF2B5EF4-FFF2-40B4-BE49-F238E27FC236}">
                <a16:creationId xmlns:a16="http://schemas.microsoft.com/office/drawing/2014/main" id="{5B298B9E-3C93-4D70-D529-BC425D6720DF}"/>
              </a:ext>
            </a:extLst>
          </p:cNvPr>
          <p:cNvSpPr txBox="1"/>
          <p:nvPr/>
        </p:nvSpPr>
        <p:spPr>
          <a:xfrm>
            <a:off x="3292384" y="2385765"/>
            <a:ext cx="5607232" cy="1323439"/>
          </a:xfrm>
          <a:prstGeom prst="rect">
            <a:avLst/>
          </a:prstGeom>
          <a:noFill/>
        </p:spPr>
        <p:txBody>
          <a:bodyPr wrap="square" rtlCol="0">
            <a:spAutoFit/>
          </a:bodyPr>
          <a:lstStyle/>
          <a:p>
            <a:pPr algn="ctr"/>
            <a:r>
              <a:rPr lang="en-GB" sz="4000" b="1" dirty="0">
                <a:solidFill>
                  <a:srgbClr val="C00000"/>
                </a:solidFill>
              </a:rPr>
              <a:t>Thank you for your attention! </a:t>
            </a:r>
          </a:p>
        </p:txBody>
      </p:sp>
      <p:pic>
        <p:nvPicPr>
          <p:cNvPr id="2" name="Picture 1" descr="A logo of a university&#10;&#10;Description automatically generated">
            <a:extLst>
              <a:ext uri="{FF2B5EF4-FFF2-40B4-BE49-F238E27FC236}">
                <a16:creationId xmlns:a16="http://schemas.microsoft.com/office/drawing/2014/main" id="{2EA984C5-A6DA-B3E5-449D-43FA301FD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0" y="233501"/>
            <a:ext cx="2937687" cy="1652449"/>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A96EDCE9-BA55-32ED-253D-7995F0DA5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477" y="429639"/>
            <a:ext cx="3780255" cy="1144726"/>
          </a:xfrm>
          <a:prstGeom prst="rect">
            <a:avLst/>
          </a:prstGeom>
        </p:spPr>
      </p:pic>
    </p:spTree>
    <p:extLst>
      <p:ext uri="{BB962C8B-B14F-4D97-AF65-F5344CB8AC3E}">
        <p14:creationId xmlns:p14="http://schemas.microsoft.com/office/powerpoint/2010/main" val="29372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A6D428-EBDE-D700-EA34-BD3D5D4CAA34}"/>
              </a:ext>
            </a:extLst>
          </p:cNvPr>
          <p:cNvSpPr txBox="1"/>
          <p:nvPr/>
        </p:nvSpPr>
        <p:spPr>
          <a:xfrm>
            <a:off x="3134766" y="231811"/>
            <a:ext cx="5966460" cy="584775"/>
          </a:xfrm>
          <a:prstGeom prst="rect">
            <a:avLst/>
          </a:prstGeom>
          <a:noFill/>
        </p:spPr>
        <p:txBody>
          <a:bodyPr wrap="square" rtlCol="0">
            <a:spAutoFit/>
          </a:bodyPr>
          <a:lstStyle/>
          <a:p>
            <a:pPr algn="ctr"/>
            <a:r>
              <a:rPr lang="en-US" sz="3200" b="1" dirty="0">
                <a:solidFill>
                  <a:srgbClr val="C00000"/>
                </a:solidFill>
              </a:rPr>
              <a:t>Research background</a:t>
            </a:r>
          </a:p>
        </p:txBody>
      </p:sp>
      <p:sp>
        <p:nvSpPr>
          <p:cNvPr id="7" name="TextBox 6">
            <a:extLst>
              <a:ext uri="{FF2B5EF4-FFF2-40B4-BE49-F238E27FC236}">
                <a16:creationId xmlns:a16="http://schemas.microsoft.com/office/drawing/2014/main" id="{AA95E921-3B24-3925-BCE9-4829FB06A71B}"/>
              </a:ext>
            </a:extLst>
          </p:cNvPr>
          <p:cNvSpPr txBox="1"/>
          <p:nvPr/>
        </p:nvSpPr>
        <p:spPr>
          <a:xfrm>
            <a:off x="392430" y="919456"/>
            <a:ext cx="11220450" cy="2406300"/>
          </a:xfrm>
          <a:prstGeom prst="rect">
            <a:avLst/>
          </a:prstGeom>
          <a:noFill/>
        </p:spPr>
        <p:txBody>
          <a:bodyPr wrap="square" rtlCol="0">
            <a:spAutoFit/>
          </a:bodyPr>
          <a:lstStyle/>
          <a:p>
            <a:pPr algn="just">
              <a:lnSpc>
                <a:spcPct val="150000"/>
              </a:lnSpc>
            </a:pPr>
            <a:r>
              <a:rPr lang="en-GB" sz="1700" kern="100" dirty="0">
                <a:ea typeface="Calibri" panose="020F0502020204030204" pitchFamily="34" charset="0"/>
                <a:cs typeface="Times New Roman" panose="02020603050405020304" pitchFamily="18" charset="0"/>
              </a:rPr>
              <a:t>Traditional methods relied on </a:t>
            </a:r>
            <a:r>
              <a:rPr lang="en-GB" sz="1700" kern="100" dirty="0">
                <a:effectLst/>
                <a:ea typeface="Calibri" panose="020F0502020204030204" pitchFamily="34" charset="0"/>
                <a:cs typeface="Times New Roman" panose="02020603050405020304" pitchFamily="18" charset="0"/>
              </a:rPr>
              <a:t>well-established secondary data to measure innovativeness and other companies’ key performance indicators: </a:t>
            </a:r>
            <a:endParaRPr lang="en-GB" sz="1700" kern="100" dirty="0">
              <a:ea typeface="Calibri" panose="020F0502020204030204" pitchFamily="34" charset="0"/>
              <a:cs typeface="Times New Roman" panose="02020603050405020304" pitchFamily="18" charset="0"/>
            </a:endParaRPr>
          </a:p>
          <a:p>
            <a:pPr marL="285750" indent="-285750" algn="just">
              <a:lnSpc>
                <a:spcPct val="150000"/>
              </a:lnSpc>
              <a:buFont typeface="Wingdings" pitchFamily="2" charset="2"/>
              <a:buChar char="§"/>
            </a:pPr>
            <a:r>
              <a:rPr lang="en-GB" sz="1700" b="1" kern="100" dirty="0">
                <a:effectLst/>
                <a:ea typeface="Calibri" panose="020F0502020204030204" pitchFamily="34" charset="0"/>
                <a:cs typeface="Times New Roman" panose="02020603050405020304" pitchFamily="18" charset="0"/>
              </a:rPr>
              <a:t>Patents</a:t>
            </a:r>
            <a:r>
              <a:rPr lang="en-GB" sz="1700" kern="100" dirty="0">
                <a:effectLst/>
                <a:ea typeface="Calibri" panose="020F0502020204030204" pitchFamily="34" charset="0"/>
                <a:cs typeface="Times New Roman" panose="02020603050405020304" pitchFamily="18" charset="0"/>
              </a:rPr>
              <a:t> (</a:t>
            </a:r>
            <a:r>
              <a:rPr lang="en-GB" sz="1700" kern="100" dirty="0" err="1">
                <a:effectLst/>
                <a:ea typeface="Calibri" panose="020F0502020204030204" pitchFamily="34" charset="0"/>
                <a:cs typeface="Times New Roman" panose="02020603050405020304" pitchFamily="18" charset="0"/>
              </a:rPr>
              <a:t>Abbasiharofteh</a:t>
            </a:r>
            <a:r>
              <a:rPr lang="en-GB" sz="1700" kern="100" dirty="0">
                <a:effectLst/>
                <a:ea typeface="Calibri" panose="020F0502020204030204" pitchFamily="34" charset="0"/>
                <a:cs typeface="Times New Roman" panose="02020603050405020304" pitchFamily="18" charset="0"/>
              </a:rPr>
              <a:t> et al., 2022; </a:t>
            </a:r>
            <a:r>
              <a:rPr lang="en-GB" sz="1700" kern="100" dirty="0" err="1">
                <a:effectLst/>
                <a:ea typeface="Calibri" panose="020F0502020204030204" pitchFamily="34" charset="0"/>
                <a:cs typeface="Times New Roman" panose="02020603050405020304" pitchFamily="18" charset="0"/>
              </a:rPr>
              <a:t>Nasirov</a:t>
            </a:r>
            <a:r>
              <a:rPr lang="en-GB" sz="1700" kern="100" dirty="0">
                <a:effectLst/>
                <a:ea typeface="Calibri" panose="020F0502020204030204" pitchFamily="34" charset="0"/>
                <a:cs typeface="Times New Roman" panose="02020603050405020304" pitchFamily="18" charset="0"/>
              </a:rPr>
              <a:t>, 2020) </a:t>
            </a:r>
          </a:p>
          <a:p>
            <a:pPr marL="285750" indent="-285750" algn="just">
              <a:lnSpc>
                <a:spcPct val="150000"/>
              </a:lnSpc>
              <a:buFont typeface="Wingdings" pitchFamily="2" charset="2"/>
              <a:buChar char="§"/>
            </a:pPr>
            <a:r>
              <a:rPr lang="en-GB" sz="1700" b="1" kern="100" dirty="0">
                <a:effectLst/>
                <a:ea typeface="Calibri" panose="020F0502020204030204" pitchFamily="34" charset="0"/>
                <a:cs typeface="Times New Roman" panose="02020603050405020304" pitchFamily="18" charset="0"/>
              </a:rPr>
              <a:t>R&amp;D projects </a:t>
            </a:r>
            <a:r>
              <a:rPr lang="en-GB" sz="1700" kern="100" dirty="0">
                <a:effectLst/>
                <a:ea typeface="Calibri" panose="020F0502020204030204" pitchFamily="34" charset="0"/>
                <a:cs typeface="Times New Roman" panose="02020603050405020304" pitchFamily="18" charset="0"/>
              </a:rPr>
              <a:t>(</a:t>
            </a:r>
            <a:r>
              <a:rPr lang="en-GB" sz="1700" kern="100" dirty="0" err="1">
                <a:effectLst/>
                <a:ea typeface="Calibri" panose="020F0502020204030204" pitchFamily="34" charset="0"/>
                <a:cs typeface="Times New Roman" panose="02020603050405020304" pitchFamily="18" charset="0"/>
              </a:rPr>
              <a:t>Simensen</a:t>
            </a:r>
            <a:r>
              <a:rPr lang="en-GB" sz="1700" kern="100" dirty="0">
                <a:effectLst/>
                <a:ea typeface="Calibri" panose="020F0502020204030204" pitchFamily="34" charset="0"/>
                <a:cs typeface="Times New Roman" panose="02020603050405020304" pitchFamily="18" charset="0"/>
              </a:rPr>
              <a:t> &amp; </a:t>
            </a:r>
            <a:r>
              <a:rPr lang="en-GB" sz="1700" kern="100" dirty="0" err="1">
                <a:effectLst/>
                <a:ea typeface="Calibri" panose="020F0502020204030204" pitchFamily="34" charset="0"/>
                <a:cs typeface="Times New Roman" panose="02020603050405020304" pitchFamily="18" charset="0"/>
              </a:rPr>
              <a:t>Abbasiharofteh</a:t>
            </a:r>
            <a:r>
              <a:rPr lang="en-GB" sz="1700" kern="100" dirty="0">
                <a:effectLst/>
                <a:ea typeface="Calibri" panose="020F0502020204030204" pitchFamily="34" charset="0"/>
                <a:cs typeface="Times New Roman" panose="02020603050405020304" pitchFamily="18" charset="0"/>
              </a:rPr>
              <a:t>, 2022; </a:t>
            </a:r>
          </a:p>
          <a:p>
            <a:pPr marL="285750" indent="-285750" algn="just">
              <a:lnSpc>
                <a:spcPct val="150000"/>
              </a:lnSpc>
              <a:buFont typeface="Wingdings" pitchFamily="2" charset="2"/>
              <a:buChar char="§"/>
            </a:pPr>
            <a:r>
              <a:rPr lang="en-GB" sz="1700" b="1" kern="100" dirty="0">
                <a:ea typeface="Calibri" panose="020F0502020204030204" pitchFamily="34" charset="0"/>
                <a:cs typeface="Times New Roman" panose="02020603050405020304" pitchFamily="18" charset="0"/>
              </a:rPr>
              <a:t>A</a:t>
            </a:r>
            <a:r>
              <a:rPr lang="en-GB" sz="1700" b="1" kern="100" dirty="0">
                <a:effectLst/>
                <a:ea typeface="Calibri" panose="020F0502020204030204" pitchFamily="34" charset="0"/>
                <a:cs typeface="Times New Roman" panose="02020603050405020304" pitchFamily="18" charset="0"/>
              </a:rPr>
              <a:t>dministrative records </a:t>
            </a:r>
            <a:r>
              <a:rPr lang="en-GB" sz="1700" kern="100" dirty="0">
                <a:effectLst/>
                <a:ea typeface="Calibri" panose="020F0502020204030204" pitchFamily="34" charset="0"/>
                <a:cs typeface="Times New Roman" panose="02020603050405020304" pitchFamily="18" charset="0"/>
              </a:rPr>
              <a:t>(</a:t>
            </a:r>
            <a:r>
              <a:rPr lang="en-GB" sz="1700" dirty="0" err="1">
                <a:effectLst/>
              </a:rPr>
              <a:t>Gandin</a:t>
            </a:r>
            <a:r>
              <a:rPr lang="en-GB" sz="1700" dirty="0">
                <a:effectLst/>
              </a:rPr>
              <a:t> &amp; </a:t>
            </a:r>
            <a:r>
              <a:rPr lang="en-GB" sz="1700" dirty="0" err="1">
                <a:effectLst/>
              </a:rPr>
              <a:t>Cozza</a:t>
            </a:r>
            <a:r>
              <a:rPr lang="en-GB" sz="1700" dirty="0">
                <a:effectLst/>
              </a:rPr>
              <a:t>, 2019; </a:t>
            </a:r>
            <a:r>
              <a:rPr lang="en-GB" sz="1700" dirty="0" err="1">
                <a:effectLst/>
                <a:ea typeface="Calibri" panose="020F0502020204030204" pitchFamily="34" charset="0"/>
                <a:cs typeface="Times New Roman" panose="02020603050405020304" pitchFamily="18" charset="0"/>
              </a:rPr>
              <a:t>Maravelakis</a:t>
            </a:r>
            <a:r>
              <a:rPr lang="en-GB" sz="1700" dirty="0">
                <a:effectLst/>
              </a:rPr>
              <a:t> et al., 2006)</a:t>
            </a:r>
          </a:p>
          <a:p>
            <a:pPr marL="285750" indent="-285750" algn="just">
              <a:lnSpc>
                <a:spcPct val="150000"/>
              </a:lnSpc>
              <a:buFont typeface="Wingdings" pitchFamily="2" charset="2"/>
              <a:buChar char="§"/>
            </a:pPr>
            <a:r>
              <a:rPr lang="en-GB" sz="1700" b="1" kern="100" dirty="0">
                <a:ea typeface="Calibri" panose="020F0502020204030204" pitchFamily="34" charset="0"/>
                <a:cs typeface="Times New Roman" panose="02020603050405020304" pitchFamily="18" charset="0"/>
              </a:rPr>
              <a:t>S</a:t>
            </a:r>
            <a:r>
              <a:rPr lang="en-GB" sz="1700" b="1" kern="100" dirty="0">
                <a:effectLst/>
                <a:ea typeface="Calibri" panose="020F0502020204030204" pitchFamily="34" charset="0"/>
                <a:cs typeface="Times New Roman" panose="02020603050405020304" pitchFamily="18" charset="0"/>
              </a:rPr>
              <a:t>cientific publications </a:t>
            </a:r>
            <a:r>
              <a:rPr lang="en-GB" sz="1700" kern="100" dirty="0">
                <a:effectLst/>
                <a:ea typeface="Calibri" panose="020F0502020204030204" pitchFamily="34" charset="0"/>
                <a:cs typeface="Times New Roman" panose="02020603050405020304" pitchFamily="18" charset="0"/>
              </a:rPr>
              <a:t>(</a:t>
            </a:r>
            <a:r>
              <a:rPr lang="en-GB" sz="1700" dirty="0" err="1">
                <a:effectLst/>
                <a:ea typeface="Calibri" panose="020F0502020204030204" pitchFamily="34" charset="0"/>
                <a:cs typeface="Times New Roman" panose="02020603050405020304" pitchFamily="18" charset="0"/>
              </a:rPr>
              <a:t>Marchiori</a:t>
            </a:r>
            <a:r>
              <a:rPr lang="en-GB" sz="1700" dirty="0">
                <a:effectLst/>
                <a:ea typeface="Calibri" panose="020F0502020204030204" pitchFamily="34" charset="0"/>
                <a:cs typeface="Times New Roman" panose="02020603050405020304" pitchFamily="18" charset="0"/>
              </a:rPr>
              <a:t> et al, 2021;</a:t>
            </a:r>
            <a:r>
              <a:rPr lang="en-GB" sz="1700" kern="100" dirty="0">
                <a:effectLst/>
                <a:ea typeface="Calibri" panose="020F0502020204030204" pitchFamily="34" charset="0"/>
                <a:cs typeface="Times New Roman" panose="02020603050405020304" pitchFamily="18" charset="0"/>
              </a:rPr>
              <a:t> </a:t>
            </a:r>
            <a:r>
              <a:rPr lang="en-GB" sz="1700" kern="100" dirty="0" err="1">
                <a:effectLst/>
                <a:ea typeface="Calibri" panose="020F0502020204030204" pitchFamily="34" charset="0"/>
                <a:cs typeface="Times New Roman" panose="02020603050405020304" pitchFamily="18" charset="0"/>
              </a:rPr>
              <a:t>Cillo</a:t>
            </a:r>
            <a:r>
              <a:rPr lang="en-GB" sz="1700" kern="100" dirty="0">
                <a:effectLst/>
                <a:ea typeface="Calibri" panose="020F0502020204030204" pitchFamily="34" charset="0"/>
                <a:cs typeface="Times New Roman" panose="02020603050405020304" pitchFamily="18" charset="0"/>
              </a:rPr>
              <a:t> et al., 2019) </a:t>
            </a:r>
            <a:r>
              <a:rPr lang="en-GB" sz="1700" dirty="0">
                <a:effectLst/>
              </a:rPr>
              <a:t> </a:t>
            </a:r>
          </a:p>
        </p:txBody>
      </p:sp>
      <p:sp>
        <p:nvSpPr>
          <p:cNvPr id="10" name="TextBox 9">
            <a:extLst>
              <a:ext uri="{FF2B5EF4-FFF2-40B4-BE49-F238E27FC236}">
                <a16:creationId xmlns:a16="http://schemas.microsoft.com/office/drawing/2014/main" id="{F369AE86-545A-F05D-4DD4-22EC7B82DCE8}"/>
              </a:ext>
            </a:extLst>
          </p:cNvPr>
          <p:cNvSpPr txBox="1"/>
          <p:nvPr/>
        </p:nvSpPr>
        <p:spPr>
          <a:xfrm>
            <a:off x="392430" y="3428626"/>
            <a:ext cx="11407140" cy="2798715"/>
          </a:xfrm>
          <a:prstGeom prst="rect">
            <a:avLst/>
          </a:prstGeom>
          <a:noFill/>
        </p:spPr>
        <p:txBody>
          <a:bodyPr wrap="square">
            <a:spAutoFit/>
          </a:bodyPr>
          <a:lstStyle/>
          <a:p>
            <a:pPr algn="just">
              <a:lnSpc>
                <a:spcPct val="150000"/>
              </a:lnSpc>
            </a:pPr>
            <a:r>
              <a:rPr lang="en-GB" sz="1700" kern="100" dirty="0">
                <a:ea typeface="Calibri" panose="020F0502020204030204" pitchFamily="34" charset="0"/>
                <a:cs typeface="Times New Roman" panose="02020603050405020304" pitchFamily="18" charset="0"/>
              </a:rPr>
              <a:t>T</a:t>
            </a:r>
            <a:r>
              <a:rPr lang="en-GB" sz="1700" kern="100" dirty="0">
                <a:effectLst/>
                <a:ea typeface="Calibri" panose="020F0502020204030204" pitchFamily="34" charset="0"/>
                <a:cs typeface="Times New Roman" panose="02020603050405020304" pitchFamily="18" charset="0"/>
              </a:rPr>
              <a:t>he landscape of innovation geography research has witnessed a transformative shift, fuelled by: </a:t>
            </a:r>
          </a:p>
          <a:p>
            <a:pPr marL="285750" indent="-285750" algn="just">
              <a:lnSpc>
                <a:spcPct val="150000"/>
              </a:lnSpc>
              <a:buFont typeface="Wingdings" pitchFamily="2" charset="2"/>
              <a:buChar char="§"/>
            </a:pPr>
            <a:r>
              <a:rPr lang="en-GB" sz="1700" kern="100" dirty="0">
                <a:ea typeface="Calibri" panose="020F0502020204030204" pitchFamily="34" charset="0"/>
                <a:cs typeface="Times New Roman" panose="02020603050405020304" pitchFamily="18" charset="0"/>
              </a:rPr>
              <a:t>A</a:t>
            </a:r>
            <a:r>
              <a:rPr lang="en-GB" sz="1700" kern="100" dirty="0">
                <a:effectLst/>
                <a:ea typeface="Calibri" panose="020F0502020204030204" pitchFamily="34" charset="0"/>
                <a:cs typeface="Times New Roman" panose="02020603050405020304" pitchFamily="18" charset="0"/>
              </a:rPr>
              <a:t>dvancements in computational power and language modelling</a:t>
            </a:r>
          </a:p>
          <a:p>
            <a:pPr marL="285750" indent="-285750" algn="just">
              <a:lnSpc>
                <a:spcPct val="150000"/>
              </a:lnSpc>
              <a:buFont typeface="Wingdings" pitchFamily="2" charset="2"/>
              <a:buChar char="§"/>
            </a:pPr>
            <a:r>
              <a:rPr lang="en-GB" sz="1700" kern="100" dirty="0">
                <a:effectLst/>
                <a:ea typeface="Calibri" panose="020F0502020204030204" pitchFamily="34" charset="0"/>
                <a:cs typeface="Times New Roman" panose="02020603050405020304" pitchFamily="18" charset="0"/>
              </a:rPr>
              <a:t>Large textual data available from diverse sources: </a:t>
            </a:r>
            <a:r>
              <a:rPr lang="en-GB" sz="1700" b="1" kern="100" dirty="0">
                <a:effectLst/>
                <a:ea typeface="Calibri" panose="020F0502020204030204" pitchFamily="34" charset="0"/>
                <a:cs typeface="Times New Roman" panose="02020603050405020304" pitchFamily="18" charset="0"/>
              </a:rPr>
              <a:t>job postings</a:t>
            </a:r>
            <a:r>
              <a:rPr lang="en-GB" sz="1700" kern="100" dirty="0">
                <a:effectLst/>
                <a:ea typeface="Calibri" panose="020F0502020204030204" pitchFamily="34" charset="0"/>
                <a:cs typeface="Times New Roman" panose="02020603050405020304" pitchFamily="18" charset="0"/>
              </a:rPr>
              <a:t>, </a:t>
            </a:r>
            <a:r>
              <a:rPr lang="en-GB" sz="1700" b="1" kern="100" dirty="0">
                <a:effectLst/>
                <a:ea typeface="Calibri" panose="020F0502020204030204" pitchFamily="34" charset="0"/>
                <a:cs typeface="Times New Roman" panose="02020603050405020304" pitchFamily="18" charset="0"/>
              </a:rPr>
              <a:t>patent documents</a:t>
            </a:r>
            <a:r>
              <a:rPr lang="en-GB" sz="1700" kern="100" dirty="0">
                <a:effectLst/>
                <a:ea typeface="Calibri" panose="020F0502020204030204" pitchFamily="34" charset="0"/>
                <a:cs typeface="Times New Roman" panose="02020603050405020304" pitchFamily="18" charset="0"/>
              </a:rPr>
              <a:t>, </a:t>
            </a:r>
            <a:r>
              <a:rPr lang="en-GB" sz="1700" b="1" kern="100" dirty="0">
                <a:effectLst/>
                <a:ea typeface="Calibri" panose="020F0502020204030204" pitchFamily="34" charset="0"/>
                <a:cs typeface="Times New Roman" panose="02020603050405020304" pitchFamily="18" charset="0"/>
              </a:rPr>
              <a:t>web texts</a:t>
            </a:r>
            <a:r>
              <a:rPr lang="en-GB" sz="1700" kern="100" dirty="0">
                <a:effectLst/>
                <a:ea typeface="Calibri" panose="020F0502020204030204" pitchFamily="34" charset="0"/>
                <a:cs typeface="Times New Roman" panose="02020603050405020304" pitchFamily="18" charset="0"/>
              </a:rPr>
              <a:t>, and </a:t>
            </a:r>
            <a:r>
              <a:rPr lang="en-GB" sz="1700" b="1" kern="100" dirty="0">
                <a:effectLst/>
                <a:ea typeface="Calibri" panose="020F0502020204030204" pitchFamily="34" charset="0"/>
                <a:cs typeface="Times New Roman" panose="02020603050405020304" pitchFamily="18" charset="0"/>
              </a:rPr>
              <a:t>trademark data</a:t>
            </a:r>
            <a:r>
              <a:rPr lang="en-GB" sz="1700" kern="100" dirty="0">
                <a:effectLst/>
                <a:ea typeface="Calibri" panose="020F0502020204030204" pitchFamily="34" charset="0"/>
                <a:cs typeface="Times New Roman" panose="02020603050405020304" pitchFamily="18" charset="0"/>
              </a:rPr>
              <a:t>. </a:t>
            </a:r>
          </a:p>
          <a:p>
            <a:pPr algn="just">
              <a:lnSpc>
                <a:spcPct val="150000"/>
              </a:lnSpc>
            </a:pPr>
            <a:endParaRPr lang="en-GB" sz="1700" kern="100" dirty="0">
              <a:ea typeface="Calibri" panose="020F0502020204030204" pitchFamily="34" charset="0"/>
              <a:cs typeface="Times New Roman" panose="02020603050405020304" pitchFamily="18" charset="0"/>
            </a:endParaRPr>
          </a:p>
          <a:p>
            <a:pPr algn="just">
              <a:lnSpc>
                <a:spcPct val="150000"/>
              </a:lnSpc>
            </a:pPr>
            <a:r>
              <a:rPr lang="en-GB" sz="1700" kern="100" dirty="0">
                <a:effectLst/>
                <a:ea typeface="Calibri" panose="020F0502020204030204" pitchFamily="34" charset="0"/>
                <a:cs typeface="Times New Roman" panose="02020603050405020304" pitchFamily="18" charset="0"/>
              </a:rPr>
              <a:t>This digital revolution has unlocked new possibilities for exploring </a:t>
            </a:r>
            <a:r>
              <a:rPr lang="en-GB" sz="1700" b="1" kern="100" dirty="0">
                <a:effectLst/>
                <a:ea typeface="Calibri" panose="020F0502020204030204" pitchFamily="34" charset="0"/>
                <a:cs typeface="Times New Roman" panose="02020603050405020304" pitchFamily="18" charset="0"/>
              </a:rPr>
              <a:t>regional economic development</a:t>
            </a:r>
            <a:r>
              <a:rPr lang="en-GB" sz="1700" kern="100" dirty="0">
                <a:effectLst/>
                <a:ea typeface="Calibri" panose="020F0502020204030204" pitchFamily="34" charset="0"/>
                <a:cs typeface="Times New Roman" panose="02020603050405020304" pitchFamily="18" charset="0"/>
              </a:rPr>
              <a:t>, </a:t>
            </a:r>
            <a:r>
              <a:rPr lang="en-GB" sz="1700" b="1" kern="100" dirty="0">
                <a:effectLst/>
                <a:ea typeface="Calibri" panose="020F0502020204030204" pitchFamily="34" charset="0"/>
                <a:cs typeface="Times New Roman" panose="02020603050405020304" pitchFamily="18" charset="0"/>
              </a:rPr>
              <a:t>labour market dynamics</a:t>
            </a:r>
            <a:r>
              <a:rPr lang="en-GB" sz="1700" kern="100" dirty="0">
                <a:effectLst/>
                <a:ea typeface="Calibri" panose="020F0502020204030204" pitchFamily="34" charset="0"/>
                <a:cs typeface="Times New Roman" panose="02020603050405020304" pitchFamily="18" charset="0"/>
              </a:rPr>
              <a:t>, and the </a:t>
            </a:r>
            <a:r>
              <a:rPr lang="en-GB" sz="1700" b="1" kern="100" dirty="0">
                <a:effectLst/>
                <a:ea typeface="Calibri" panose="020F0502020204030204" pitchFamily="34" charset="0"/>
                <a:cs typeface="Times New Roman" panose="02020603050405020304" pitchFamily="18" charset="0"/>
              </a:rPr>
              <a:t>geographies of knowledge production and relationships </a:t>
            </a:r>
            <a:r>
              <a:rPr lang="en-GB" sz="1700" kern="0" dirty="0">
                <a:effectLst/>
                <a:ea typeface="Calibri" panose="020F0502020204030204" pitchFamily="34" charset="0"/>
                <a:cs typeface="Times New Roman" panose="02020603050405020304" pitchFamily="18" charset="0"/>
              </a:rPr>
              <a:t>(</a:t>
            </a:r>
            <a:r>
              <a:rPr lang="en-GB" sz="1700" kern="0" dirty="0" err="1">
                <a:effectLst/>
                <a:ea typeface="Calibri" panose="020F0502020204030204" pitchFamily="34" charset="0"/>
                <a:cs typeface="Times New Roman" panose="02020603050405020304" pitchFamily="18" charset="0"/>
              </a:rPr>
              <a:t>Aweisi</a:t>
            </a:r>
            <a:r>
              <a:rPr lang="en-GB" sz="1700" kern="0" dirty="0">
                <a:effectLst/>
                <a:ea typeface="Calibri" panose="020F0502020204030204" pitchFamily="34" charset="0"/>
                <a:cs typeface="Times New Roman" panose="02020603050405020304" pitchFamily="18" charset="0"/>
              </a:rPr>
              <a:t> et al., 2021; Cetera et al., 2022; </a:t>
            </a:r>
            <a:r>
              <a:rPr lang="en-GB" sz="1700" kern="0" dirty="0" err="1">
                <a:effectLst/>
                <a:ea typeface="Calibri" panose="020F0502020204030204" pitchFamily="34" charset="0"/>
                <a:cs typeface="Times New Roman" panose="02020603050405020304" pitchFamily="18" charset="0"/>
              </a:rPr>
              <a:t>Gök</a:t>
            </a:r>
            <a:r>
              <a:rPr lang="en-GB" sz="1700" kern="0" dirty="0">
                <a:effectLst/>
                <a:ea typeface="Calibri" panose="020F0502020204030204" pitchFamily="34" charset="0"/>
                <a:cs typeface="Times New Roman" panose="02020603050405020304" pitchFamily="18" charset="0"/>
              </a:rPr>
              <a:t> et al., 2015; </a:t>
            </a:r>
            <a:r>
              <a:rPr lang="en-GB" sz="1700" kern="0" dirty="0" err="1">
                <a:effectLst/>
                <a:ea typeface="Calibri" panose="020F0502020204030204" pitchFamily="34" charset="0"/>
                <a:cs typeface="Times New Roman" panose="02020603050405020304" pitchFamily="18" charset="0"/>
              </a:rPr>
              <a:t>Skhvediani</a:t>
            </a:r>
            <a:r>
              <a:rPr lang="en-GB" sz="1700" kern="0" dirty="0">
                <a:effectLst/>
                <a:ea typeface="Calibri" panose="020F0502020204030204" pitchFamily="34" charset="0"/>
                <a:cs typeface="Times New Roman" panose="02020603050405020304" pitchFamily="18" charset="0"/>
              </a:rPr>
              <a:t> et al., 2022). </a:t>
            </a:r>
            <a:endParaRPr lang="en-GB" sz="17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8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maze puzzle of a human head&#10;&#10;Description automatically generated">
            <a:extLst>
              <a:ext uri="{FF2B5EF4-FFF2-40B4-BE49-F238E27FC236}">
                <a16:creationId xmlns:a16="http://schemas.microsoft.com/office/drawing/2014/main" id="{11E8EA62-1645-2E39-71D6-1261B5D35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052" y="3801052"/>
            <a:ext cx="4019550" cy="2679700"/>
          </a:xfrm>
          <a:prstGeom prst="rect">
            <a:avLst/>
          </a:prstGeom>
        </p:spPr>
      </p:pic>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3D7D8-5EE3-A646-A26B-F7F6F01047A0}"/>
              </a:ext>
            </a:extLst>
          </p:cNvPr>
          <p:cNvSpPr txBox="1"/>
          <p:nvPr/>
        </p:nvSpPr>
        <p:spPr>
          <a:xfrm>
            <a:off x="334416" y="328058"/>
            <a:ext cx="11526546" cy="2542363"/>
          </a:xfrm>
          <a:prstGeom prst="rect">
            <a:avLst/>
          </a:prstGeom>
          <a:noFill/>
        </p:spPr>
        <p:txBody>
          <a:bodyPr wrap="square">
            <a:spAutoFit/>
          </a:bodyPr>
          <a:lstStyle/>
          <a:p>
            <a:pPr algn="just">
              <a:lnSpc>
                <a:spcPct val="150000"/>
              </a:lnSpc>
            </a:pPr>
            <a:r>
              <a:rPr lang="en-US" dirty="0"/>
              <a:t>The integration of </a:t>
            </a:r>
            <a:r>
              <a:rPr lang="en-US" u="sng" dirty="0"/>
              <a:t>textual data </a:t>
            </a:r>
            <a:r>
              <a:rPr lang="en-US" dirty="0"/>
              <a:t>analysis has been a trailblazing approach in (</a:t>
            </a:r>
            <a:r>
              <a:rPr lang="en-US" dirty="0" err="1"/>
              <a:t>Abbasiharofteh</a:t>
            </a:r>
            <a:r>
              <a:rPr lang="en-US" dirty="0"/>
              <a:t> et al., 2023; </a:t>
            </a:r>
            <a:r>
              <a:rPr lang="en-US" dirty="0" err="1"/>
              <a:t>Ashouri</a:t>
            </a:r>
            <a:r>
              <a:rPr lang="en-US" dirty="0"/>
              <a:t> et al., 2022; </a:t>
            </a:r>
            <a:r>
              <a:rPr lang="en-US" dirty="0" err="1"/>
              <a:t>Daas</a:t>
            </a:r>
            <a:r>
              <a:rPr lang="en-US" dirty="0"/>
              <a:t> &amp; van der </a:t>
            </a:r>
            <a:r>
              <a:rPr lang="en-US" dirty="0" err="1"/>
              <a:t>Doef</a:t>
            </a:r>
            <a:r>
              <a:rPr lang="en-US" dirty="0"/>
              <a:t>, 2020; </a:t>
            </a:r>
            <a:r>
              <a:rPr lang="en-US" dirty="0" err="1"/>
              <a:t>Gök</a:t>
            </a:r>
            <a:r>
              <a:rPr lang="en-US" dirty="0"/>
              <a:t> et al., 2015; </a:t>
            </a:r>
            <a:r>
              <a:rPr lang="en-US" dirty="0" err="1"/>
              <a:t>Kinne</a:t>
            </a:r>
            <a:r>
              <a:rPr lang="en-US" dirty="0"/>
              <a:t> &amp; </a:t>
            </a:r>
            <a:r>
              <a:rPr lang="en-US" dirty="0" err="1"/>
              <a:t>Axenbeck</a:t>
            </a:r>
            <a:r>
              <a:rPr lang="en-US" dirty="0"/>
              <a:t>, 2020):  </a:t>
            </a:r>
          </a:p>
          <a:p>
            <a:pPr marL="285750" indent="-285750" algn="just">
              <a:lnSpc>
                <a:spcPct val="150000"/>
              </a:lnSpc>
              <a:buFont typeface="Wingdings" pitchFamily="2" charset="2"/>
              <a:buChar char="§"/>
            </a:pPr>
            <a:r>
              <a:rPr lang="en-US" b="1" dirty="0"/>
              <a:t>Innovation geography </a:t>
            </a:r>
            <a:r>
              <a:rPr lang="en-US" dirty="0"/>
              <a:t>research</a:t>
            </a:r>
          </a:p>
          <a:p>
            <a:pPr marL="285750" indent="-285750" algn="just">
              <a:lnSpc>
                <a:spcPct val="150000"/>
              </a:lnSpc>
              <a:buFont typeface="Wingdings" pitchFamily="2" charset="2"/>
              <a:buChar char="§"/>
            </a:pPr>
            <a:r>
              <a:rPr lang="en-US" dirty="0"/>
              <a:t>Incorporating the analysis of </a:t>
            </a:r>
            <a:r>
              <a:rPr lang="en-US" b="1" dirty="0"/>
              <a:t>digital footprints of inter-firm linkages</a:t>
            </a:r>
          </a:p>
          <a:p>
            <a:pPr marL="285750" indent="-285750" algn="just">
              <a:lnSpc>
                <a:spcPct val="150000"/>
              </a:lnSpc>
              <a:buFont typeface="Wingdings" pitchFamily="2" charset="2"/>
              <a:buChar char="§"/>
            </a:pPr>
            <a:r>
              <a:rPr lang="en-US" b="1" dirty="0"/>
              <a:t>Social media data</a:t>
            </a:r>
          </a:p>
          <a:p>
            <a:pPr marL="285750" indent="-285750" algn="just">
              <a:lnSpc>
                <a:spcPct val="150000"/>
              </a:lnSpc>
              <a:buFont typeface="Wingdings" pitchFamily="2" charset="2"/>
              <a:buChar char="§"/>
            </a:pPr>
            <a:r>
              <a:rPr lang="en-US" b="1" dirty="0"/>
              <a:t>Digitized historical newspaper archives</a:t>
            </a:r>
          </a:p>
        </p:txBody>
      </p:sp>
      <p:sp>
        <p:nvSpPr>
          <p:cNvPr id="8" name="TextBox 7">
            <a:extLst>
              <a:ext uri="{FF2B5EF4-FFF2-40B4-BE49-F238E27FC236}">
                <a16:creationId xmlns:a16="http://schemas.microsoft.com/office/drawing/2014/main" id="{8E5F934F-D675-E700-D819-B5E899BFF772}"/>
              </a:ext>
            </a:extLst>
          </p:cNvPr>
          <p:cNvSpPr txBox="1"/>
          <p:nvPr/>
        </p:nvSpPr>
        <p:spPr>
          <a:xfrm>
            <a:off x="331038" y="4060462"/>
            <a:ext cx="8207172" cy="1711366"/>
          </a:xfrm>
          <a:prstGeom prst="rect">
            <a:avLst/>
          </a:prstGeom>
          <a:noFill/>
        </p:spPr>
        <p:txBody>
          <a:bodyPr wrap="square">
            <a:spAutoFit/>
          </a:bodyPr>
          <a:lstStyle/>
          <a:p>
            <a:pPr algn="just">
              <a:lnSpc>
                <a:spcPct val="150000"/>
              </a:lnSpc>
            </a:pPr>
            <a:r>
              <a:rPr lang="en-US" dirty="0"/>
              <a:t>Our approach distinguishes itself by bridging the </a:t>
            </a:r>
            <a:r>
              <a:rPr lang="en-US" b="1" dirty="0"/>
              <a:t>contextual</a:t>
            </a:r>
            <a:r>
              <a:rPr lang="en-US" dirty="0"/>
              <a:t>, </a:t>
            </a:r>
            <a:r>
              <a:rPr lang="en-US" b="1" dirty="0"/>
              <a:t>temporal</a:t>
            </a:r>
            <a:r>
              <a:rPr lang="en-US" dirty="0"/>
              <a:t>, and </a:t>
            </a:r>
            <a:r>
              <a:rPr lang="en-US" b="1" dirty="0"/>
              <a:t>spatial aspects of innovation</a:t>
            </a:r>
            <a:r>
              <a:rPr lang="en-US" dirty="0"/>
              <a:t>. </a:t>
            </a:r>
            <a:r>
              <a:rPr lang="en-US" b="1" dirty="0">
                <a:solidFill>
                  <a:srgbClr val="C00000"/>
                </a:solidFill>
              </a:rPr>
              <a:t>The aim of this study is to unravel the innovation dynamics within the companies and discern early symptoms or indications that precede the official introduction of innovations. </a:t>
            </a:r>
          </a:p>
        </p:txBody>
      </p:sp>
      <p:sp>
        <p:nvSpPr>
          <p:cNvPr id="10" name="TextBox 9">
            <a:extLst>
              <a:ext uri="{FF2B5EF4-FFF2-40B4-BE49-F238E27FC236}">
                <a16:creationId xmlns:a16="http://schemas.microsoft.com/office/drawing/2014/main" id="{EFAA450C-DD3F-817A-6C60-B87C68565D94}"/>
              </a:ext>
            </a:extLst>
          </p:cNvPr>
          <p:cNvSpPr txBox="1"/>
          <p:nvPr/>
        </p:nvSpPr>
        <p:spPr>
          <a:xfrm>
            <a:off x="331038" y="2920683"/>
            <a:ext cx="11529924" cy="880369"/>
          </a:xfrm>
          <a:prstGeom prst="rect">
            <a:avLst/>
          </a:prstGeom>
          <a:noFill/>
        </p:spPr>
        <p:txBody>
          <a:bodyPr wrap="square">
            <a:spAutoFit/>
          </a:bodyPr>
          <a:lstStyle/>
          <a:p>
            <a:pPr>
              <a:lnSpc>
                <a:spcPct val="150000"/>
              </a:lnSpc>
            </a:pPr>
            <a:r>
              <a:rPr lang="en-US" i="1" dirty="0">
                <a:solidFill>
                  <a:srgbClr val="0070C0"/>
                </a:solidFill>
              </a:rPr>
              <a:t>The use of </a:t>
            </a:r>
            <a:r>
              <a:rPr lang="en-US" i="1" u="sng" dirty="0">
                <a:solidFill>
                  <a:srgbClr val="0070C0"/>
                </a:solidFill>
              </a:rPr>
              <a:t>unstructured textual data </a:t>
            </a:r>
            <a:r>
              <a:rPr lang="en-US" i="1" dirty="0">
                <a:solidFill>
                  <a:srgbClr val="0070C0"/>
                </a:solidFill>
              </a:rPr>
              <a:t>is gaining momentum, offering researchers innovative avenues to comprehend and interpret the intricate connections within innovation geography. </a:t>
            </a:r>
          </a:p>
        </p:txBody>
      </p:sp>
    </p:spTree>
    <p:extLst>
      <p:ext uri="{BB962C8B-B14F-4D97-AF65-F5344CB8AC3E}">
        <p14:creationId xmlns:p14="http://schemas.microsoft.com/office/powerpoint/2010/main" val="25061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zzle with a word on it&#10;&#10;Description automatically generated">
            <a:extLst>
              <a:ext uri="{FF2B5EF4-FFF2-40B4-BE49-F238E27FC236}">
                <a16:creationId xmlns:a16="http://schemas.microsoft.com/office/drawing/2014/main" id="{598F4923-0E50-25F9-0B00-65251B4DC26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2D456A4-B2B9-A8F1-0988-B3334748D33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Methodology</a:t>
            </a:r>
          </a:p>
        </p:txBody>
      </p:sp>
    </p:spTree>
    <p:extLst>
      <p:ext uri="{BB962C8B-B14F-4D97-AF65-F5344CB8AC3E}">
        <p14:creationId xmlns:p14="http://schemas.microsoft.com/office/powerpoint/2010/main" val="12486220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9218-4128-9CE9-E802-FC4AC3D610A7}"/>
              </a:ext>
            </a:extLst>
          </p:cNvPr>
          <p:cNvSpPr>
            <a:spLocks noGrp="1"/>
          </p:cNvSpPr>
          <p:nvPr>
            <p:ph type="title"/>
          </p:nvPr>
        </p:nvSpPr>
        <p:spPr>
          <a:xfrm>
            <a:off x="838200" y="365125"/>
            <a:ext cx="10515600" cy="1325563"/>
          </a:xfrm>
        </p:spPr>
        <p:txBody>
          <a:bodyPr>
            <a:normAutofit/>
          </a:bodyPr>
          <a:lstStyle/>
          <a:p>
            <a:pPr algn="ctr"/>
            <a:r>
              <a:rPr lang="en-PL" sz="3200" b="1" dirty="0">
                <a:solidFill>
                  <a:srgbClr val="C00000"/>
                </a:solidFill>
                <a:latin typeface="Calibri" panose="020F0502020204030204" pitchFamily="34" charset="0"/>
                <a:cs typeface="Calibri" panose="020F0502020204030204" pitchFamily="34" charset="0"/>
              </a:rPr>
              <a:t>The Aim of the Website Research</a:t>
            </a:r>
          </a:p>
        </p:txBody>
      </p:sp>
      <p:sp>
        <p:nvSpPr>
          <p:cNvPr id="3" name="Content Placeholder 2">
            <a:extLst>
              <a:ext uri="{FF2B5EF4-FFF2-40B4-BE49-F238E27FC236}">
                <a16:creationId xmlns:a16="http://schemas.microsoft.com/office/drawing/2014/main" id="{F3F403B4-E43E-5AB8-95B4-54E23AF3CFB2}"/>
              </a:ext>
            </a:extLst>
          </p:cNvPr>
          <p:cNvSpPr>
            <a:spLocks noGrp="1"/>
          </p:cNvSpPr>
          <p:nvPr>
            <p:ph idx="1"/>
          </p:nvPr>
        </p:nvSpPr>
        <p:spPr>
          <a:xfrm>
            <a:off x="838200" y="1825625"/>
            <a:ext cx="10515600" cy="4351338"/>
          </a:xfrm>
        </p:spPr>
        <p:txBody>
          <a:bodyPr/>
          <a:lstStyle/>
          <a:p>
            <a:r>
              <a:rPr lang="en-GB" dirty="0"/>
              <a:t>Product extraction</a:t>
            </a:r>
          </a:p>
          <a:p>
            <a:r>
              <a:rPr lang="en-GB" dirty="0"/>
              <a:t>Historical analysis</a:t>
            </a:r>
          </a:p>
          <a:p>
            <a:r>
              <a:rPr lang="en-GB" dirty="0"/>
              <a:t>Patent correlations</a:t>
            </a:r>
          </a:p>
          <a:p>
            <a:r>
              <a:rPr lang="en-GB" dirty="0"/>
              <a:t>Website pre-launch examination</a:t>
            </a:r>
          </a:p>
          <a:p>
            <a:r>
              <a:rPr lang="en-GB" dirty="0"/>
              <a:t>Implications for strategic decision-making and future directions</a:t>
            </a:r>
            <a:endParaRPr lang="en-PL" dirty="0"/>
          </a:p>
        </p:txBody>
      </p:sp>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23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885F9A-59CD-5902-F28D-5898193B2A08}"/>
              </a:ext>
            </a:extLst>
          </p:cNvPr>
          <p:cNvSpPr>
            <a:spLocks noGrp="1"/>
          </p:cNvSpPr>
          <p:nvPr>
            <p:ph idx="1"/>
          </p:nvPr>
        </p:nvSpPr>
        <p:spPr>
          <a:xfrm>
            <a:off x="860196" y="1456138"/>
            <a:ext cx="10515600" cy="4667250"/>
          </a:xfrm>
        </p:spPr>
        <p:txBody>
          <a:bodyPr>
            <a:normAutofit/>
          </a:bodyPr>
          <a:lstStyle/>
          <a:p>
            <a:r>
              <a:rPr lang="en-GB" b="1" dirty="0"/>
              <a:t>Product extraction:</a:t>
            </a:r>
            <a:r>
              <a:rPr lang="en-GB" dirty="0"/>
              <a:t> Scrapping subsites for insights</a:t>
            </a:r>
          </a:p>
          <a:p>
            <a:pPr lvl="1"/>
            <a:r>
              <a:rPr lang="en-GB" dirty="0"/>
              <a:t>Identify and extract all products from the current website</a:t>
            </a:r>
          </a:p>
          <a:p>
            <a:pPr lvl="1"/>
            <a:r>
              <a:rPr lang="en-GB" dirty="0"/>
              <a:t>Pinpoint subsites responsible for product storage</a:t>
            </a:r>
          </a:p>
          <a:p>
            <a:r>
              <a:rPr lang="en-GB" b="1" dirty="0"/>
              <a:t>Innovations over Time:</a:t>
            </a:r>
            <a:r>
              <a:rPr lang="en-GB" dirty="0"/>
              <a:t> Utilizing the </a:t>
            </a:r>
            <a:r>
              <a:rPr lang="en-GB" dirty="0" err="1"/>
              <a:t>Wayback</a:t>
            </a:r>
            <a:r>
              <a:rPr lang="en-GB" dirty="0"/>
              <a:t> Machine</a:t>
            </a:r>
          </a:p>
          <a:p>
            <a:pPr lvl="1"/>
            <a:r>
              <a:rPr lang="en-GB" dirty="0"/>
              <a:t>Delve into the historical timeline to extract moments of new product introductions (innovations)</a:t>
            </a:r>
          </a:p>
          <a:p>
            <a:pPr lvl="1"/>
            <a:r>
              <a:rPr lang="en-GB" dirty="0"/>
              <a:t>Explore the correlation between innovations and temporal evolution</a:t>
            </a:r>
          </a:p>
        </p:txBody>
      </p:sp>
      <p:sp>
        <p:nvSpPr>
          <p:cNvPr id="4" name="Title 3">
            <a:extLst>
              <a:ext uri="{FF2B5EF4-FFF2-40B4-BE49-F238E27FC236}">
                <a16:creationId xmlns:a16="http://schemas.microsoft.com/office/drawing/2014/main" id="{EF183AE9-25FE-AE0B-86AB-C0A44BA6EFD3}"/>
              </a:ext>
            </a:extLst>
          </p:cNvPr>
          <p:cNvSpPr>
            <a:spLocks noGrp="1"/>
          </p:cNvSpPr>
          <p:nvPr>
            <p:ph type="title"/>
          </p:nvPr>
        </p:nvSpPr>
        <p:spPr/>
        <p:txBody>
          <a:bodyPr>
            <a:normAutofit/>
          </a:bodyPr>
          <a:lstStyle/>
          <a:p>
            <a:pPr algn="ctr"/>
            <a:r>
              <a:rPr lang="en-GB" sz="3200" b="1" dirty="0">
                <a:solidFill>
                  <a:srgbClr val="C00000"/>
                </a:solidFill>
                <a:latin typeface="+mn-lt"/>
              </a:rPr>
              <a:t>A comprehensive analysis of product introductions</a:t>
            </a:r>
            <a:endParaRPr lang="en-PL" sz="3200" b="1" dirty="0">
              <a:solidFill>
                <a:srgbClr val="C00000"/>
              </a:solidFill>
              <a:latin typeface="+mn-lt"/>
            </a:endParaRPr>
          </a:p>
        </p:txBody>
      </p:sp>
      <p:cxnSp>
        <p:nvCxnSpPr>
          <p:cNvPr id="6" name="Straight Arrow Connector 5">
            <a:extLst>
              <a:ext uri="{FF2B5EF4-FFF2-40B4-BE49-F238E27FC236}">
                <a16:creationId xmlns:a16="http://schemas.microsoft.com/office/drawing/2014/main" id="{3AA44613-C45E-41B7-92EC-1399272505D1}"/>
              </a:ext>
            </a:extLst>
          </p:cNvPr>
          <p:cNvCxnSpPr/>
          <p:nvPr/>
        </p:nvCxnSpPr>
        <p:spPr>
          <a:xfrm>
            <a:off x="1123950" y="6004433"/>
            <a:ext cx="9944100" cy="0"/>
          </a:xfrm>
          <a:prstGeom prst="straightConnector1">
            <a:avLst/>
          </a:prstGeom>
          <a:ln w="762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7" name="Left Bracket 6">
            <a:extLst>
              <a:ext uri="{FF2B5EF4-FFF2-40B4-BE49-F238E27FC236}">
                <a16:creationId xmlns:a16="http://schemas.microsoft.com/office/drawing/2014/main" id="{C8B0C25F-98B6-629F-5EBF-8C8072704834}"/>
              </a:ext>
            </a:extLst>
          </p:cNvPr>
          <p:cNvSpPr/>
          <p:nvPr/>
        </p:nvSpPr>
        <p:spPr>
          <a:xfrm rot="5400000">
            <a:off x="7521751" y="4996539"/>
            <a:ext cx="587025" cy="1428750"/>
          </a:xfrm>
          <a:prstGeom prst="leftBracket">
            <a:avLst>
              <a:gd name="adj" fmla="val 70863"/>
            </a:avLst>
          </a:prstGeom>
          <a:ln w="76200">
            <a:headEnd type="oval"/>
            <a:tailEnd type="arrow" w="sm" len="s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PL"/>
          </a:p>
        </p:txBody>
      </p:sp>
      <p:sp>
        <p:nvSpPr>
          <p:cNvPr id="8" name="Left Bracket 7">
            <a:extLst>
              <a:ext uri="{FF2B5EF4-FFF2-40B4-BE49-F238E27FC236}">
                <a16:creationId xmlns:a16="http://schemas.microsoft.com/office/drawing/2014/main" id="{6BF11B34-E6A0-5821-49B8-7CAFDC321DF2}"/>
              </a:ext>
            </a:extLst>
          </p:cNvPr>
          <p:cNvSpPr/>
          <p:nvPr/>
        </p:nvSpPr>
        <p:spPr>
          <a:xfrm rot="5400000">
            <a:off x="6322675" y="3797466"/>
            <a:ext cx="1121872" cy="3292056"/>
          </a:xfrm>
          <a:prstGeom prst="leftBracket">
            <a:avLst>
              <a:gd name="adj" fmla="val 70863"/>
            </a:avLst>
          </a:prstGeom>
          <a:ln w="76200">
            <a:solidFill>
              <a:srgbClr val="7030A0"/>
            </a:solidFill>
            <a:headEnd type="oval"/>
            <a:tailEnd type="arrow" w="sm" len="s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PL"/>
          </a:p>
        </p:txBody>
      </p:sp>
      <p:sp>
        <p:nvSpPr>
          <p:cNvPr id="9" name="TextBox 8">
            <a:extLst>
              <a:ext uri="{FF2B5EF4-FFF2-40B4-BE49-F238E27FC236}">
                <a16:creationId xmlns:a16="http://schemas.microsoft.com/office/drawing/2014/main" id="{255C683D-C10C-9302-A922-17BC5FC97841}"/>
              </a:ext>
            </a:extLst>
          </p:cNvPr>
          <p:cNvSpPr txBox="1"/>
          <p:nvPr/>
        </p:nvSpPr>
        <p:spPr>
          <a:xfrm>
            <a:off x="8160589" y="6228272"/>
            <a:ext cx="1811547" cy="369332"/>
          </a:xfrm>
          <a:prstGeom prst="rect">
            <a:avLst/>
          </a:prstGeom>
          <a:noFill/>
        </p:spPr>
        <p:txBody>
          <a:bodyPr wrap="square" rtlCol="0">
            <a:spAutoFit/>
          </a:bodyPr>
          <a:lstStyle/>
          <a:p>
            <a:r>
              <a:rPr lang="en-PL" i="1" dirty="0"/>
              <a:t>today</a:t>
            </a:r>
          </a:p>
        </p:txBody>
      </p:sp>
      <p:sp>
        <p:nvSpPr>
          <p:cNvPr id="10" name="TextBox 9">
            <a:extLst>
              <a:ext uri="{FF2B5EF4-FFF2-40B4-BE49-F238E27FC236}">
                <a16:creationId xmlns:a16="http://schemas.microsoft.com/office/drawing/2014/main" id="{AFD76FBF-74E6-88C8-FABC-F9E5050411D5}"/>
              </a:ext>
            </a:extLst>
          </p:cNvPr>
          <p:cNvSpPr txBox="1"/>
          <p:nvPr/>
        </p:nvSpPr>
        <p:spPr>
          <a:xfrm>
            <a:off x="6471160" y="6228271"/>
            <a:ext cx="1259456" cy="369305"/>
          </a:xfrm>
          <a:prstGeom prst="rect">
            <a:avLst/>
          </a:prstGeom>
          <a:noFill/>
        </p:spPr>
        <p:txBody>
          <a:bodyPr wrap="square" rtlCol="0">
            <a:spAutoFit/>
          </a:bodyPr>
          <a:lstStyle/>
          <a:p>
            <a:r>
              <a:rPr lang="en-PL" i="1" dirty="0"/>
              <a:t>Product A</a:t>
            </a:r>
          </a:p>
        </p:txBody>
      </p:sp>
      <p:sp>
        <p:nvSpPr>
          <p:cNvPr id="11" name="TextBox 10">
            <a:extLst>
              <a:ext uri="{FF2B5EF4-FFF2-40B4-BE49-F238E27FC236}">
                <a16:creationId xmlns:a16="http://schemas.microsoft.com/office/drawing/2014/main" id="{560CF81E-A253-F9AF-B07D-FA7B3A014651}"/>
              </a:ext>
            </a:extLst>
          </p:cNvPr>
          <p:cNvSpPr txBox="1"/>
          <p:nvPr/>
        </p:nvSpPr>
        <p:spPr>
          <a:xfrm>
            <a:off x="4694119" y="6228271"/>
            <a:ext cx="1259456" cy="369305"/>
          </a:xfrm>
          <a:prstGeom prst="rect">
            <a:avLst/>
          </a:prstGeom>
          <a:noFill/>
        </p:spPr>
        <p:txBody>
          <a:bodyPr wrap="square" rtlCol="0">
            <a:spAutoFit/>
          </a:bodyPr>
          <a:lstStyle/>
          <a:p>
            <a:r>
              <a:rPr lang="en-PL" i="1" dirty="0"/>
              <a:t>Product B</a:t>
            </a:r>
          </a:p>
        </p:txBody>
      </p:sp>
      <p:sp>
        <p:nvSpPr>
          <p:cNvPr id="12" name="Left Bracket 11">
            <a:extLst>
              <a:ext uri="{FF2B5EF4-FFF2-40B4-BE49-F238E27FC236}">
                <a16:creationId xmlns:a16="http://schemas.microsoft.com/office/drawing/2014/main" id="{5E94F644-BB6D-2924-C60B-E00D2905011D}"/>
              </a:ext>
            </a:extLst>
          </p:cNvPr>
          <p:cNvSpPr/>
          <p:nvPr/>
        </p:nvSpPr>
        <p:spPr>
          <a:xfrm rot="5400000">
            <a:off x="4269591" y="3918238"/>
            <a:ext cx="880325" cy="3292056"/>
          </a:xfrm>
          <a:prstGeom prst="leftBracket">
            <a:avLst>
              <a:gd name="adj" fmla="val 70863"/>
            </a:avLst>
          </a:prstGeom>
          <a:ln w="76200">
            <a:solidFill>
              <a:srgbClr val="C00000"/>
            </a:solidFill>
            <a:headEnd type="oval"/>
            <a:tailEnd type="arrow" w="sm" len="s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PL"/>
          </a:p>
        </p:txBody>
      </p:sp>
      <p:sp>
        <p:nvSpPr>
          <p:cNvPr id="13" name="TextBox 12">
            <a:extLst>
              <a:ext uri="{FF2B5EF4-FFF2-40B4-BE49-F238E27FC236}">
                <a16:creationId xmlns:a16="http://schemas.microsoft.com/office/drawing/2014/main" id="{AB922A1E-9CC2-CD5B-4F6E-5AF62CB44261}"/>
              </a:ext>
            </a:extLst>
          </p:cNvPr>
          <p:cNvSpPr txBox="1"/>
          <p:nvPr/>
        </p:nvSpPr>
        <p:spPr>
          <a:xfrm>
            <a:off x="2589274" y="6228271"/>
            <a:ext cx="1259456" cy="369305"/>
          </a:xfrm>
          <a:prstGeom prst="rect">
            <a:avLst/>
          </a:prstGeom>
          <a:noFill/>
        </p:spPr>
        <p:txBody>
          <a:bodyPr wrap="square" rtlCol="0">
            <a:spAutoFit/>
          </a:bodyPr>
          <a:lstStyle/>
          <a:p>
            <a:r>
              <a:rPr lang="en-PL" i="1" dirty="0"/>
              <a:t>Product C</a:t>
            </a:r>
          </a:p>
        </p:txBody>
      </p:sp>
      <p:sp>
        <p:nvSpPr>
          <p:cNvPr id="2" name="Rectangle 1">
            <a:extLst>
              <a:ext uri="{FF2B5EF4-FFF2-40B4-BE49-F238E27FC236}">
                <a16:creationId xmlns:a16="http://schemas.microsoft.com/office/drawing/2014/main" id="{77427E85-A4E0-CFC3-CC5A-0748A69FC684}"/>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88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A2B11B0-CE53-28CE-FE7A-20871C550E17}"/>
              </a:ext>
            </a:extLst>
          </p:cNvPr>
          <p:cNvCxnSpPr/>
          <p:nvPr/>
        </p:nvCxnSpPr>
        <p:spPr>
          <a:xfrm flipV="1">
            <a:off x="2725947" y="5302113"/>
            <a:ext cx="0" cy="735368"/>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Straight Connector 28">
            <a:extLst>
              <a:ext uri="{FF2B5EF4-FFF2-40B4-BE49-F238E27FC236}">
                <a16:creationId xmlns:a16="http://schemas.microsoft.com/office/drawing/2014/main" id="{5FFFA7E6-C294-284E-1D78-4032308F5720}"/>
              </a:ext>
            </a:extLst>
          </p:cNvPr>
          <p:cNvCxnSpPr/>
          <p:nvPr/>
        </p:nvCxnSpPr>
        <p:spPr>
          <a:xfrm flipV="1">
            <a:off x="5124091" y="5302113"/>
            <a:ext cx="0" cy="735368"/>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a16="http://schemas.microsoft.com/office/drawing/2014/main" id="{EBA4DD5A-1A63-3793-0AC7-BDB7A04862CE}"/>
              </a:ext>
            </a:extLst>
          </p:cNvPr>
          <p:cNvCxnSpPr/>
          <p:nvPr/>
        </p:nvCxnSpPr>
        <p:spPr>
          <a:xfrm flipV="1">
            <a:off x="7073661" y="5302113"/>
            <a:ext cx="0" cy="735368"/>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04D9609D-10E9-0D89-077A-40B3A832835C}"/>
              </a:ext>
            </a:extLst>
          </p:cNvPr>
          <p:cNvCxnSpPr/>
          <p:nvPr/>
        </p:nvCxnSpPr>
        <p:spPr>
          <a:xfrm flipV="1">
            <a:off x="8522899" y="5302113"/>
            <a:ext cx="0" cy="735368"/>
          </a:xfrm>
          <a:prstGeom prst="line">
            <a:avLst/>
          </a:prstGeom>
        </p:spPr>
        <p:style>
          <a:lnRef idx="3">
            <a:schemeClr val="accent3"/>
          </a:lnRef>
          <a:fillRef idx="0">
            <a:schemeClr val="accent3"/>
          </a:fillRef>
          <a:effectRef idx="2">
            <a:schemeClr val="accent3"/>
          </a:effectRef>
          <a:fontRef idx="minor">
            <a:schemeClr val="tx1"/>
          </a:fontRef>
        </p:style>
      </p:cxnSp>
      <p:sp>
        <p:nvSpPr>
          <p:cNvPr id="2" name="Title 1">
            <a:extLst>
              <a:ext uri="{FF2B5EF4-FFF2-40B4-BE49-F238E27FC236}">
                <a16:creationId xmlns:a16="http://schemas.microsoft.com/office/drawing/2014/main" id="{ABF6F8DB-4D86-08D6-E61B-48E224BE9A0F}"/>
              </a:ext>
            </a:extLst>
          </p:cNvPr>
          <p:cNvSpPr>
            <a:spLocks noGrp="1"/>
          </p:cNvSpPr>
          <p:nvPr>
            <p:ph type="title"/>
          </p:nvPr>
        </p:nvSpPr>
        <p:spPr>
          <a:xfrm>
            <a:off x="838200" y="365126"/>
            <a:ext cx="10515600" cy="935004"/>
          </a:xfrm>
        </p:spPr>
        <p:txBody>
          <a:bodyPr>
            <a:normAutofit/>
          </a:bodyPr>
          <a:lstStyle/>
          <a:p>
            <a:pPr algn="ctr"/>
            <a:r>
              <a:rPr lang="en-PL" sz="3200" b="1" dirty="0">
                <a:solidFill>
                  <a:srgbClr val="C00000"/>
                </a:solidFill>
                <a:latin typeface="+mn-lt"/>
              </a:rPr>
              <a:t>Picking up symptoms of innovation</a:t>
            </a:r>
          </a:p>
        </p:txBody>
      </p:sp>
      <p:sp>
        <p:nvSpPr>
          <p:cNvPr id="3" name="Content Placeholder 2">
            <a:extLst>
              <a:ext uri="{FF2B5EF4-FFF2-40B4-BE49-F238E27FC236}">
                <a16:creationId xmlns:a16="http://schemas.microsoft.com/office/drawing/2014/main" id="{3F1BBF41-1825-7E9F-F9CD-2A0119B0E82F}"/>
              </a:ext>
            </a:extLst>
          </p:cNvPr>
          <p:cNvSpPr>
            <a:spLocks noGrp="1"/>
          </p:cNvSpPr>
          <p:nvPr>
            <p:ph idx="1"/>
          </p:nvPr>
        </p:nvSpPr>
        <p:spPr>
          <a:xfrm>
            <a:off x="838200" y="1407834"/>
            <a:ext cx="10891838" cy="4351338"/>
          </a:xfrm>
        </p:spPr>
        <p:txBody>
          <a:bodyPr/>
          <a:lstStyle/>
          <a:p>
            <a:r>
              <a:rPr lang="en-GB" b="1" dirty="0"/>
              <a:t>Symptom 1:</a:t>
            </a:r>
            <a:r>
              <a:rPr lang="en-GB" dirty="0"/>
              <a:t> patents / trademarks vs. innovations: a synergistic analysis</a:t>
            </a:r>
          </a:p>
          <a:p>
            <a:pPr lvl="1"/>
            <a:r>
              <a:rPr lang="en-GB" dirty="0"/>
              <a:t>Investigate the temporal connection between filed and received patents and product innovations</a:t>
            </a:r>
          </a:p>
          <a:p>
            <a:pPr lvl="1"/>
            <a:r>
              <a:rPr lang="en-GB" dirty="0"/>
              <a:t>Evaluate patents as potential indicators of upcoming innovations</a:t>
            </a:r>
          </a:p>
          <a:p>
            <a:r>
              <a:rPr lang="en-GB" b="1" dirty="0"/>
              <a:t>Symptom 2:</a:t>
            </a:r>
            <a:r>
              <a:rPr lang="en-GB" dirty="0"/>
              <a:t> </a:t>
            </a:r>
            <a:r>
              <a:rPr lang="en-GB" dirty="0" err="1"/>
              <a:t>analyzing</a:t>
            </a:r>
            <a:r>
              <a:rPr lang="en-GB" dirty="0"/>
              <a:t> the website before product introduction</a:t>
            </a:r>
          </a:p>
          <a:p>
            <a:pPr lvl="1"/>
            <a:r>
              <a:rPr lang="en-GB" dirty="0"/>
              <a:t>Conduct a detailed analysis of the website, focusing on the 'news' section, prior to product introductions</a:t>
            </a:r>
          </a:p>
          <a:p>
            <a:pPr lvl="1"/>
            <a:r>
              <a:rPr lang="en-GB" dirty="0"/>
              <a:t>Uncover patterns and insights that may foreshadow upcoming innovations</a:t>
            </a:r>
          </a:p>
          <a:p>
            <a:endParaRPr lang="en-PL" dirty="0"/>
          </a:p>
        </p:txBody>
      </p:sp>
      <p:cxnSp>
        <p:nvCxnSpPr>
          <p:cNvPr id="10" name="Straight Arrow Connector 9">
            <a:extLst>
              <a:ext uri="{FF2B5EF4-FFF2-40B4-BE49-F238E27FC236}">
                <a16:creationId xmlns:a16="http://schemas.microsoft.com/office/drawing/2014/main" id="{6403AC71-763F-6ED3-25D3-5DA9D5A1FB58}"/>
              </a:ext>
            </a:extLst>
          </p:cNvPr>
          <p:cNvCxnSpPr/>
          <p:nvPr/>
        </p:nvCxnSpPr>
        <p:spPr>
          <a:xfrm>
            <a:off x="1123950" y="5964967"/>
            <a:ext cx="9944100" cy="0"/>
          </a:xfrm>
          <a:prstGeom prst="straightConnector1">
            <a:avLst/>
          </a:prstGeom>
          <a:ln w="76200">
            <a:solidFill>
              <a:schemeClr val="bg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Left Bracket 10">
            <a:extLst>
              <a:ext uri="{FF2B5EF4-FFF2-40B4-BE49-F238E27FC236}">
                <a16:creationId xmlns:a16="http://schemas.microsoft.com/office/drawing/2014/main" id="{1767E413-0936-C412-ACC2-A0D5AF07CD1A}"/>
              </a:ext>
            </a:extLst>
          </p:cNvPr>
          <p:cNvSpPr/>
          <p:nvPr/>
        </p:nvSpPr>
        <p:spPr>
          <a:xfrm rot="5400000">
            <a:off x="7521751" y="4957073"/>
            <a:ext cx="587025" cy="1428750"/>
          </a:xfrm>
          <a:prstGeom prst="leftBracket">
            <a:avLst>
              <a:gd name="adj" fmla="val 70863"/>
            </a:avLst>
          </a:prstGeom>
          <a:ln w="76200">
            <a:headEnd type="oval"/>
            <a:tailEnd type="arrow" w="sm" len="s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PL"/>
          </a:p>
        </p:txBody>
      </p:sp>
      <p:sp>
        <p:nvSpPr>
          <p:cNvPr id="13" name="TextBox 12">
            <a:extLst>
              <a:ext uri="{FF2B5EF4-FFF2-40B4-BE49-F238E27FC236}">
                <a16:creationId xmlns:a16="http://schemas.microsoft.com/office/drawing/2014/main" id="{301928CB-9BE9-972B-CB71-7808A6065BD2}"/>
              </a:ext>
            </a:extLst>
          </p:cNvPr>
          <p:cNvSpPr txBox="1"/>
          <p:nvPr/>
        </p:nvSpPr>
        <p:spPr>
          <a:xfrm>
            <a:off x="8160589" y="6188806"/>
            <a:ext cx="1811547" cy="369332"/>
          </a:xfrm>
          <a:prstGeom prst="rect">
            <a:avLst/>
          </a:prstGeom>
          <a:noFill/>
        </p:spPr>
        <p:txBody>
          <a:bodyPr wrap="square" rtlCol="0">
            <a:spAutoFit/>
          </a:bodyPr>
          <a:lstStyle/>
          <a:p>
            <a:r>
              <a:rPr lang="en-PL" i="1" dirty="0"/>
              <a:t>today</a:t>
            </a:r>
          </a:p>
        </p:txBody>
      </p:sp>
      <p:sp>
        <p:nvSpPr>
          <p:cNvPr id="14" name="TextBox 13">
            <a:extLst>
              <a:ext uri="{FF2B5EF4-FFF2-40B4-BE49-F238E27FC236}">
                <a16:creationId xmlns:a16="http://schemas.microsoft.com/office/drawing/2014/main" id="{F6E5AFB2-0D5C-CA25-14B7-CBD52F2A6A08}"/>
              </a:ext>
            </a:extLst>
          </p:cNvPr>
          <p:cNvSpPr txBox="1"/>
          <p:nvPr/>
        </p:nvSpPr>
        <p:spPr>
          <a:xfrm>
            <a:off x="6471160" y="6188805"/>
            <a:ext cx="1259456" cy="369305"/>
          </a:xfrm>
          <a:prstGeom prst="rect">
            <a:avLst/>
          </a:prstGeom>
          <a:noFill/>
        </p:spPr>
        <p:txBody>
          <a:bodyPr wrap="square" rtlCol="0">
            <a:spAutoFit/>
          </a:bodyPr>
          <a:lstStyle/>
          <a:p>
            <a:r>
              <a:rPr lang="en-PL" i="1" dirty="0"/>
              <a:t>Product A</a:t>
            </a:r>
          </a:p>
        </p:txBody>
      </p:sp>
      <p:sp>
        <p:nvSpPr>
          <p:cNvPr id="15" name="TextBox 14">
            <a:extLst>
              <a:ext uri="{FF2B5EF4-FFF2-40B4-BE49-F238E27FC236}">
                <a16:creationId xmlns:a16="http://schemas.microsoft.com/office/drawing/2014/main" id="{F70EB511-BBCE-857A-A08B-D38E7C5BD567}"/>
              </a:ext>
            </a:extLst>
          </p:cNvPr>
          <p:cNvSpPr txBox="1"/>
          <p:nvPr/>
        </p:nvSpPr>
        <p:spPr>
          <a:xfrm>
            <a:off x="3848730" y="6188805"/>
            <a:ext cx="2622429" cy="369332"/>
          </a:xfrm>
          <a:prstGeom prst="rect">
            <a:avLst/>
          </a:prstGeom>
          <a:noFill/>
        </p:spPr>
        <p:txBody>
          <a:bodyPr wrap="square" rtlCol="0">
            <a:spAutoFit/>
          </a:bodyPr>
          <a:lstStyle/>
          <a:p>
            <a:r>
              <a:rPr lang="en-PL" i="1" dirty="0">
                <a:solidFill>
                  <a:srgbClr val="0070C0"/>
                </a:solidFill>
              </a:rPr>
              <a:t>Patent / trademark filing</a:t>
            </a:r>
          </a:p>
        </p:txBody>
      </p:sp>
      <p:sp>
        <p:nvSpPr>
          <p:cNvPr id="17" name="TextBox 16">
            <a:extLst>
              <a:ext uri="{FF2B5EF4-FFF2-40B4-BE49-F238E27FC236}">
                <a16:creationId xmlns:a16="http://schemas.microsoft.com/office/drawing/2014/main" id="{959E649D-A379-FF2B-CF71-7B0DAF12927A}"/>
              </a:ext>
            </a:extLst>
          </p:cNvPr>
          <p:cNvSpPr txBox="1"/>
          <p:nvPr/>
        </p:nvSpPr>
        <p:spPr>
          <a:xfrm>
            <a:off x="2037183" y="6188805"/>
            <a:ext cx="1811547" cy="369332"/>
          </a:xfrm>
          <a:prstGeom prst="rect">
            <a:avLst/>
          </a:prstGeom>
          <a:noFill/>
        </p:spPr>
        <p:txBody>
          <a:bodyPr wrap="square" rtlCol="0">
            <a:spAutoFit/>
          </a:bodyPr>
          <a:lstStyle/>
          <a:p>
            <a:r>
              <a:rPr lang="en-PL" i="1" dirty="0">
                <a:solidFill>
                  <a:srgbClr val="C00000"/>
                </a:solidFill>
              </a:rPr>
              <a:t>Website content</a:t>
            </a:r>
          </a:p>
        </p:txBody>
      </p:sp>
      <p:cxnSp>
        <p:nvCxnSpPr>
          <p:cNvPr id="19" name="Straight Arrow Connector 18">
            <a:extLst>
              <a:ext uri="{FF2B5EF4-FFF2-40B4-BE49-F238E27FC236}">
                <a16:creationId xmlns:a16="http://schemas.microsoft.com/office/drawing/2014/main" id="{ED9A567D-E37C-E92E-54BC-1E2B50884744}"/>
              </a:ext>
            </a:extLst>
          </p:cNvPr>
          <p:cNvCxnSpPr/>
          <p:nvPr/>
        </p:nvCxnSpPr>
        <p:spPr>
          <a:xfrm>
            <a:off x="5159945" y="5671448"/>
            <a:ext cx="1940943" cy="0"/>
          </a:xfrm>
          <a:prstGeom prst="straightConnector1">
            <a:avLst/>
          </a:prstGeom>
          <a:ln w="38100">
            <a:solidFill>
              <a:srgbClr val="0070C0"/>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58A3B73-5CB1-CEB4-1B18-2AEB4419D622}"/>
              </a:ext>
            </a:extLst>
          </p:cNvPr>
          <p:cNvSpPr txBox="1"/>
          <p:nvPr/>
        </p:nvSpPr>
        <p:spPr>
          <a:xfrm>
            <a:off x="4147959" y="4926434"/>
            <a:ext cx="1940943" cy="369332"/>
          </a:xfrm>
          <a:prstGeom prst="rect">
            <a:avLst/>
          </a:prstGeom>
          <a:noFill/>
        </p:spPr>
        <p:txBody>
          <a:bodyPr wrap="square" rtlCol="0">
            <a:spAutoFit/>
          </a:bodyPr>
          <a:lstStyle/>
          <a:p>
            <a:r>
              <a:rPr lang="en-PL" i="1" dirty="0"/>
              <a:t>Content similarity</a:t>
            </a:r>
          </a:p>
        </p:txBody>
      </p:sp>
      <p:cxnSp>
        <p:nvCxnSpPr>
          <p:cNvPr id="21" name="Straight Arrow Connector 20">
            <a:extLst>
              <a:ext uri="{FF2B5EF4-FFF2-40B4-BE49-F238E27FC236}">
                <a16:creationId xmlns:a16="http://schemas.microsoft.com/office/drawing/2014/main" id="{47C8A9B7-A45A-E482-3B48-9022341BFB94}"/>
              </a:ext>
            </a:extLst>
          </p:cNvPr>
          <p:cNvCxnSpPr>
            <a:cxnSpLocks/>
          </p:cNvCxnSpPr>
          <p:nvPr/>
        </p:nvCxnSpPr>
        <p:spPr>
          <a:xfrm>
            <a:off x="2743200" y="5567931"/>
            <a:ext cx="2382239" cy="0"/>
          </a:xfrm>
          <a:prstGeom prst="straightConnector1">
            <a:avLst/>
          </a:prstGeom>
          <a:ln w="38100">
            <a:solidFill>
              <a:srgbClr val="C00000"/>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4C2A4C-04CE-1C58-69AF-17B5E28E7282}"/>
              </a:ext>
            </a:extLst>
          </p:cNvPr>
          <p:cNvCxnSpPr>
            <a:cxnSpLocks/>
          </p:cNvCxnSpPr>
          <p:nvPr/>
        </p:nvCxnSpPr>
        <p:spPr>
          <a:xfrm>
            <a:off x="5159945" y="5567931"/>
            <a:ext cx="1940943" cy="0"/>
          </a:xfrm>
          <a:prstGeom prst="straightConnector1">
            <a:avLst/>
          </a:prstGeom>
          <a:ln w="38100">
            <a:solidFill>
              <a:srgbClr val="C00000"/>
            </a:solidFill>
            <a:prstDash val="lgDash"/>
            <a:headEnd type="oval"/>
            <a:tailEnd type="arrow"/>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7919CA6-820F-C88F-6E49-5F2AA203662A}"/>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63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A17F-90B7-2DE4-32F1-0F4118223AAD}"/>
              </a:ext>
            </a:extLst>
          </p:cNvPr>
          <p:cNvSpPr>
            <a:spLocks noGrp="1"/>
          </p:cNvSpPr>
          <p:nvPr>
            <p:ph type="title"/>
          </p:nvPr>
        </p:nvSpPr>
        <p:spPr>
          <a:xfrm>
            <a:off x="838200" y="365126"/>
            <a:ext cx="10515600" cy="1122712"/>
          </a:xfrm>
        </p:spPr>
        <p:txBody>
          <a:bodyPr>
            <a:normAutofit/>
          </a:bodyPr>
          <a:lstStyle/>
          <a:p>
            <a:pPr algn="ctr"/>
            <a:r>
              <a:rPr lang="en-GB" sz="3200" b="1" dirty="0">
                <a:solidFill>
                  <a:srgbClr val="C00000"/>
                </a:solidFill>
                <a:latin typeface="+mn-lt"/>
              </a:rPr>
              <a:t>The Website Selection Process</a:t>
            </a:r>
            <a:endParaRPr lang="en-PL" sz="3200" b="1" dirty="0">
              <a:solidFill>
                <a:srgbClr val="C00000"/>
              </a:solidFill>
              <a:latin typeface="+mn-lt"/>
            </a:endParaRPr>
          </a:p>
        </p:txBody>
      </p:sp>
      <p:sp>
        <p:nvSpPr>
          <p:cNvPr id="3" name="Content Placeholder 2">
            <a:extLst>
              <a:ext uri="{FF2B5EF4-FFF2-40B4-BE49-F238E27FC236}">
                <a16:creationId xmlns:a16="http://schemas.microsoft.com/office/drawing/2014/main" id="{60CE2AE4-5E84-D2D5-C2AA-5D521800A62F}"/>
              </a:ext>
            </a:extLst>
          </p:cNvPr>
          <p:cNvSpPr>
            <a:spLocks noGrp="1"/>
          </p:cNvSpPr>
          <p:nvPr>
            <p:ph idx="1"/>
          </p:nvPr>
        </p:nvSpPr>
        <p:spPr/>
        <p:txBody>
          <a:bodyPr>
            <a:normAutofit lnSpcReduction="10000"/>
          </a:bodyPr>
          <a:lstStyle/>
          <a:p>
            <a:r>
              <a:rPr lang="en-GB" b="1" dirty="0"/>
              <a:t>Focus on innovation</a:t>
            </a:r>
          </a:p>
          <a:p>
            <a:pPr lvl="1"/>
            <a:r>
              <a:rPr lang="en-GB" dirty="0"/>
              <a:t>Focus on companies with a patent filing history as potential indicators of innovation</a:t>
            </a:r>
          </a:p>
          <a:p>
            <a:pPr lvl="1"/>
            <a:r>
              <a:rPr lang="en-PL" dirty="0"/>
              <a:t>These companies possibly do have their own products (not shops, representatives, etc.)</a:t>
            </a:r>
            <a:endParaRPr lang="en-GB" dirty="0"/>
          </a:p>
          <a:p>
            <a:pPr lvl="1"/>
            <a:r>
              <a:rPr lang="en-GB" dirty="0"/>
              <a:t>The extensive pool of corporate companies considered – 7,728 in total (years 2000-2023)</a:t>
            </a:r>
            <a:endParaRPr lang="en-PL" dirty="0"/>
          </a:p>
          <a:p>
            <a:r>
              <a:rPr lang="en-GB" b="1" dirty="0"/>
              <a:t>Diverse websites inclusion</a:t>
            </a:r>
          </a:p>
          <a:p>
            <a:pPr lvl="1"/>
            <a:r>
              <a:rPr lang="en-GB" dirty="0"/>
              <a:t>Out of the 7,728 companies, 1,450 inserted their websites into the registry </a:t>
            </a:r>
            <a:br>
              <a:rPr lang="en-GB" dirty="0"/>
            </a:br>
            <a:r>
              <a:rPr lang="en-GB" i="1" dirty="0"/>
              <a:t>(</a:t>
            </a:r>
            <a:r>
              <a:rPr lang="en-GB" i="1" dirty="0">
                <a:sym typeface="Wingdings" pitchFamily="2" charset="2"/>
              </a:rPr>
              <a:t> </a:t>
            </a:r>
            <a:r>
              <a:rPr lang="en-GB" i="1" dirty="0"/>
              <a:t>good for training)</a:t>
            </a:r>
          </a:p>
          <a:p>
            <a:pPr lvl="1"/>
            <a:r>
              <a:rPr lang="en-GB" dirty="0"/>
              <a:t>The diverse industries represented within the 1,450 companies </a:t>
            </a:r>
            <a:br>
              <a:rPr lang="en-GB" dirty="0"/>
            </a:br>
            <a:r>
              <a:rPr lang="en-GB" i="1" dirty="0"/>
              <a:t>(</a:t>
            </a:r>
            <a:r>
              <a:rPr lang="en-GB" i="1" dirty="0">
                <a:sym typeface="Wingdings" pitchFamily="2" charset="2"/>
              </a:rPr>
              <a:t> </a:t>
            </a:r>
            <a:r>
              <a:rPr lang="en-GB" i="1" dirty="0"/>
              <a:t>good for training)</a:t>
            </a:r>
            <a:endParaRPr lang="en-PL" i="1" dirty="0"/>
          </a:p>
        </p:txBody>
      </p:sp>
      <p:sp>
        <p:nvSpPr>
          <p:cNvPr id="4" name="Rectangle 3">
            <a:extLst>
              <a:ext uri="{FF2B5EF4-FFF2-40B4-BE49-F238E27FC236}">
                <a16:creationId xmlns:a16="http://schemas.microsoft.com/office/drawing/2014/main" id="{4A70F294-FFF0-FBFE-699D-90C45FF91A9D}"/>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95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3D38-A739-57E4-AE16-DFBB6FCDD8FA}"/>
              </a:ext>
            </a:extLst>
          </p:cNvPr>
          <p:cNvSpPr>
            <a:spLocks noGrp="1"/>
          </p:cNvSpPr>
          <p:nvPr>
            <p:ph type="title"/>
          </p:nvPr>
        </p:nvSpPr>
        <p:spPr>
          <a:xfrm>
            <a:off x="838200" y="365125"/>
            <a:ext cx="10515600" cy="1169207"/>
          </a:xfrm>
        </p:spPr>
        <p:txBody>
          <a:bodyPr>
            <a:normAutofit/>
          </a:bodyPr>
          <a:lstStyle/>
          <a:p>
            <a:pPr algn="ctr"/>
            <a:r>
              <a:rPr lang="en-PL" sz="3200" b="1" dirty="0">
                <a:solidFill>
                  <a:srgbClr val="C00000"/>
                </a:solidFill>
                <a:latin typeface="+mn-lt"/>
              </a:rPr>
              <a:t>Analysing the websites</a:t>
            </a:r>
          </a:p>
        </p:txBody>
      </p:sp>
      <p:sp>
        <p:nvSpPr>
          <p:cNvPr id="3" name="Content Placeholder 2">
            <a:extLst>
              <a:ext uri="{FF2B5EF4-FFF2-40B4-BE49-F238E27FC236}">
                <a16:creationId xmlns:a16="http://schemas.microsoft.com/office/drawing/2014/main" id="{373FAB8D-FDE0-71D9-0C0C-1D645D3A609A}"/>
              </a:ext>
            </a:extLst>
          </p:cNvPr>
          <p:cNvSpPr>
            <a:spLocks noGrp="1"/>
          </p:cNvSpPr>
          <p:nvPr>
            <p:ph idx="1"/>
          </p:nvPr>
        </p:nvSpPr>
        <p:spPr/>
        <p:txBody>
          <a:bodyPr/>
          <a:lstStyle/>
          <a:p>
            <a:r>
              <a:rPr lang="en-PL" dirty="0"/>
              <a:t>We analyse 1,450 websites</a:t>
            </a:r>
          </a:p>
          <a:p>
            <a:r>
              <a:rPr lang="en-PL" dirty="0"/>
              <a:t>We extract all the internal hyperlinks from the websites (46,454)</a:t>
            </a:r>
          </a:p>
          <a:p>
            <a:r>
              <a:rPr lang="en-PL" dirty="0"/>
              <a:t>The repeating internal subsites are potential product storing websites (such as /products/ or /offer/)</a:t>
            </a:r>
          </a:p>
          <a:p>
            <a:endParaRPr lang="en-PL" dirty="0"/>
          </a:p>
          <a:p>
            <a:endParaRPr lang="en-PL" dirty="0"/>
          </a:p>
        </p:txBody>
      </p:sp>
      <p:sp>
        <p:nvSpPr>
          <p:cNvPr id="4" name="Rectangle 3">
            <a:extLst>
              <a:ext uri="{FF2B5EF4-FFF2-40B4-BE49-F238E27FC236}">
                <a16:creationId xmlns:a16="http://schemas.microsoft.com/office/drawing/2014/main" id="{10D0CEDE-3474-BA42-9EF7-E3AAAF2503B3}"/>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33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23018</TotalTime>
  <Words>2239</Words>
  <Application>Microsoft Macintosh PowerPoint</Application>
  <PresentationFormat>Widescreen</PresentationFormat>
  <Paragraphs>153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Methodology</vt:lpstr>
      <vt:lpstr>The Aim of the Website Research</vt:lpstr>
      <vt:lpstr>A comprehensive analysis of product introductions</vt:lpstr>
      <vt:lpstr>Picking up symptoms of innovation</vt:lpstr>
      <vt:lpstr>The Website Selection Process</vt:lpstr>
      <vt:lpstr>Analysing the websites</vt:lpstr>
      <vt:lpstr>Example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Monaghan</dc:creator>
  <cp:lastModifiedBy>Korneliusz Pylak</cp:lastModifiedBy>
  <cp:revision>563</cp:revision>
  <dcterms:created xsi:type="dcterms:W3CDTF">2020-12-18T10:43:10Z</dcterms:created>
  <dcterms:modified xsi:type="dcterms:W3CDTF">2024-01-10T13:40:49Z</dcterms:modified>
</cp:coreProperties>
</file>