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  <p:sldMasterId id="2147483708" r:id="rId4"/>
  </p:sldMasterIdLst>
  <p:notesMasterIdLst>
    <p:notesMasterId r:id="rId23"/>
  </p:notesMasterIdLst>
  <p:sldIdLst>
    <p:sldId id="265" r:id="rId5"/>
    <p:sldId id="291" r:id="rId6"/>
    <p:sldId id="289" r:id="rId7"/>
    <p:sldId id="290" r:id="rId8"/>
    <p:sldId id="296" r:id="rId9"/>
    <p:sldId id="297" r:id="rId10"/>
    <p:sldId id="266" r:id="rId11"/>
    <p:sldId id="267" r:id="rId12"/>
    <p:sldId id="279" r:id="rId13"/>
    <p:sldId id="292" r:id="rId14"/>
    <p:sldId id="275" r:id="rId15"/>
    <p:sldId id="282" r:id="rId16"/>
    <p:sldId id="287" r:id="rId17"/>
    <p:sldId id="286" r:id="rId18"/>
    <p:sldId id="288" r:id="rId19"/>
    <p:sldId id="280" r:id="rId20"/>
    <p:sldId id="281" r:id="rId21"/>
    <p:sldId id="283" r:id="rId22"/>
  </p:sldIdLst>
  <p:sldSz cx="9144000" cy="6858000" type="screen4x3"/>
  <p:notesSz cx="6888163" cy="100203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61" autoAdjust="0"/>
  </p:normalViewPr>
  <p:slideViewPr>
    <p:cSldViewPr snapToGrid="0" snapToObjects="1">
      <p:cViewPr varScale="1">
        <p:scale>
          <a:sx n="88" d="100"/>
          <a:sy n="88" d="100"/>
        </p:scale>
        <p:origin x="1674" y="6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97BC4DE-573B-44C2-B925-8A5797E8354E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F027477-C8A5-496F-BBD2-C923A0BC4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30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22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44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7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7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7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7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39" indent="-241539">
              <a:buAutoNum type="arabicPeriod"/>
            </a:pPr>
            <a:endParaRPr lang="en-GB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7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7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7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6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99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24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47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31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7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7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7477-C8A5-496F-BBD2-C923A0BC4E76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7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64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9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93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70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17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54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61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7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1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67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02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88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86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21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7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60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1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50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37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58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723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27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14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91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71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709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890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29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162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47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7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407-A254-B843-A36F-2C26AA043B28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46C6-1224-E245-9D7A-2E6236F2E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0F407-A254-B843-A36F-2C26AA043B28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46C6-1224-E245-9D7A-2E6236F2E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8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0F407-A254-B843-A36F-2C26AA043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46C6-1224-E245-9D7A-2E6236F2E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7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.shephard@mmu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C:\Users\55108540\Downloads\legal-sector-economic-value-final-march-2016%20(1)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618" y="0"/>
            <a:ext cx="15078102" cy="10765766"/>
          </a:xfrm>
        </p:spPr>
      </p:pic>
      <p:sp>
        <p:nvSpPr>
          <p:cNvPr id="5" name="TextBox 4"/>
          <p:cNvSpPr txBox="1"/>
          <p:nvPr/>
        </p:nvSpPr>
        <p:spPr>
          <a:xfrm>
            <a:off x="256032" y="274638"/>
            <a:ext cx="8887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Macro and micro sustainability in innovation in the legal services sector and the management of paralegals</a:t>
            </a:r>
            <a:endParaRPr lang="en-GB" sz="3600" dirty="0"/>
          </a:p>
          <a:p>
            <a:endParaRPr lang="en-GB" sz="3600" dirty="0">
              <a:solidFill>
                <a:srgbClr val="000D2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032" y="2656114"/>
            <a:ext cx="4663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0D26"/>
                </a:solidFill>
              </a:rPr>
              <a:t>Catherine </a:t>
            </a:r>
            <a:r>
              <a:rPr lang="en-GB" sz="3600" b="1" dirty="0" err="1">
                <a:solidFill>
                  <a:srgbClr val="000D26"/>
                </a:solidFill>
              </a:rPr>
              <a:t>Shephard</a:t>
            </a:r>
            <a:endParaRPr lang="en-GB" sz="3600" b="1" dirty="0">
              <a:solidFill>
                <a:srgbClr val="000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55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/>
        </p:nvSpPr>
        <p:spPr bwMode="auto">
          <a:xfrm>
            <a:off x="190500" y="5616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99999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09832135-59DD-4FE4-8738-A4514711FFA6}" type="datetime2">
              <a:rPr lang="en-US" altLang="en-US" smtClean="0"/>
              <a:pPr/>
              <a:t>Tuesday, June 6, 2023</a:t>
            </a:fld>
            <a:endParaRPr lang="en-US" altLang="en-US" sz="900"/>
          </a:p>
        </p:txBody>
      </p:sp>
      <p:sp>
        <p:nvSpPr>
          <p:cNvPr id="3" name="Footer Placeholder 4"/>
          <p:cNvSpPr>
            <a:spLocks noGrp="1"/>
          </p:cNvSpPr>
          <p:nvPr/>
        </p:nvSpPr>
        <p:spPr bwMode="auto">
          <a:xfrm>
            <a:off x="5905500" y="56165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/>
        </p:nvSpPr>
        <p:spPr bwMode="auto">
          <a:xfrm>
            <a:off x="8572500" y="5616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2FBF1189-3815-4C2D-9EE8-F5C9BFA2C0E9}" type="slidenum">
              <a:rPr lang="en-US" altLang="en-US" smtClean="0">
                <a:solidFill>
                  <a:srgbClr val="EEECE1"/>
                </a:solidFill>
              </a:rPr>
              <a:pPr/>
              <a:t>10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66700" y="603849"/>
            <a:ext cx="7772400" cy="439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+mj-lt"/>
                <a:ea typeface="MS PGothic" pitchFamily="34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9pPr>
          </a:lstStyle>
          <a:p>
            <a:r>
              <a:rPr lang="en-GB" sz="2400" dirty="0"/>
              <a:t>Shephard, C. and Todd, I. A. (2016) 'Strategies for managing change and the use of paraprofessionals: a cross-sector study for the benefit of post-LETR providers of legal services. Part 1: Further Education, the NHS and the Shared Management Agenda.' </a:t>
            </a:r>
            <a:r>
              <a:rPr lang="en-GB" sz="2400" i="1" dirty="0"/>
              <a:t>Northern Ireland Law Quarterly</a:t>
            </a:r>
            <a:r>
              <a:rPr lang="en-GB" sz="2400" dirty="0"/>
              <a:t>, 67(1)(1) p. 99.</a:t>
            </a:r>
          </a:p>
          <a:p>
            <a:endParaRPr lang="en-GB" sz="2400" dirty="0"/>
          </a:p>
          <a:p>
            <a:r>
              <a:rPr lang="en-GB" sz="2400" dirty="0"/>
              <a:t>Shephard, C. (2016) 'Strategies for managing change and the use of paraprofessionals: a cross-sector study for the benefit of post-LETR providers of legal services. Part 2: The Legal Services Sector and the Shared Management Agenda ' </a:t>
            </a:r>
            <a:r>
              <a:rPr lang="en-GB" sz="2400" i="1" dirty="0"/>
              <a:t>Northern Ireland Law Quarterly</a:t>
            </a:r>
            <a:r>
              <a:rPr lang="en-GB" sz="2400" dirty="0"/>
              <a:t>, 67(2) p. 141.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266700" y="1927225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406B"/>
              </a:buClr>
              <a:buChar char="•"/>
              <a:defRPr sz="2600">
                <a:solidFill>
                  <a:srgbClr val="636363"/>
                </a:solidFill>
                <a:latin typeface="+mn-lt"/>
                <a:ea typeface="MS PGothic" pitchFamily="34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36363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636363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9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4671" y="172528"/>
            <a:ext cx="6012743" cy="24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Faculty of Business and Law</a:t>
            </a: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1128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/>
        </p:nvSpPr>
        <p:spPr bwMode="auto">
          <a:xfrm>
            <a:off x="190500" y="5616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99999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endParaRPr lang="en-US" altLang="en-US" sz="900" dirty="0"/>
          </a:p>
        </p:txBody>
      </p:sp>
      <p:sp>
        <p:nvSpPr>
          <p:cNvPr id="3" name="Footer Placeholder 4"/>
          <p:cNvSpPr>
            <a:spLocks noGrp="1"/>
          </p:cNvSpPr>
          <p:nvPr/>
        </p:nvSpPr>
        <p:spPr bwMode="auto">
          <a:xfrm>
            <a:off x="5905500" y="56165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/>
        </p:nvSpPr>
        <p:spPr bwMode="auto">
          <a:xfrm>
            <a:off x="8572500" y="5616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2FBF1189-3815-4C2D-9EE8-F5C9BFA2C0E9}" type="slidenum">
              <a:rPr lang="en-US" altLang="en-US" smtClean="0">
                <a:solidFill>
                  <a:srgbClr val="EEECE1"/>
                </a:solidFill>
              </a:rPr>
              <a:pPr/>
              <a:t>11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66700" y="603848"/>
            <a:ext cx="8305800" cy="625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+mj-lt"/>
                <a:ea typeface="MS PGothic" pitchFamily="34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/>
              <a:t>Discussion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GB" sz="2800" dirty="0"/>
              <a:t>Analyses recent strategies employed in public sector to manage and implement change</a:t>
            </a:r>
            <a:endParaRPr lang="en-US" sz="2800" b="1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Extrapolates the strategies into 3 generic categories: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Refracts current changes in LS sector through this lens</a:t>
            </a:r>
            <a:endParaRPr lang="en-US" altLang="en-US" sz="32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Seeks to identify a cross sector shared management agenda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en-US" altLang="en-US" sz="2800" b="1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266700" y="1927225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406B"/>
              </a:buClr>
              <a:buChar char="•"/>
              <a:defRPr sz="2600">
                <a:solidFill>
                  <a:srgbClr val="636363"/>
                </a:solidFill>
                <a:latin typeface="+mn-lt"/>
                <a:ea typeface="MS PGothic" pitchFamily="34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36363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636363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9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4671" y="172528"/>
            <a:ext cx="6012743" cy="24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Faculty of Business and Law</a:t>
            </a: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934332"/>
              </p:ext>
            </p:extLst>
          </p:nvPr>
        </p:nvGraphicFramePr>
        <p:xfrm>
          <a:off x="429208" y="2687216"/>
          <a:ext cx="8143292" cy="1868142"/>
        </p:xfrm>
        <a:graphic>
          <a:graphicData uri="http://schemas.openxmlformats.org/drawingml/2006/table">
            <a:tbl>
              <a:tblPr firstRow="1" firstCol="1" bandRow="1"/>
              <a:tblGrid>
                <a:gridCol w="8143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08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D26"/>
                          </a:solidFill>
                          <a:effectLst/>
                          <a:latin typeface="+mn-lt"/>
                          <a:ea typeface="Times New Roman"/>
                        </a:rPr>
                        <a:t>Provide the service as before and meet every imperative for efficiency by requiring highly qualified staff to work harder (‘</a:t>
                      </a:r>
                      <a:r>
                        <a:rPr lang="en-GB" sz="2400" b="1" i="1" dirty="0">
                          <a:solidFill>
                            <a:srgbClr val="000D26"/>
                          </a:solidFill>
                          <a:effectLst/>
                          <a:latin typeface="+mn-lt"/>
                          <a:ea typeface="Times New Roman"/>
                        </a:rPr>
                        <a:t>Strategy One</a:t>
                      </a:r>
                      <a:r>
                        <a:rPr lang="en-GB" sz="2400" dirty="0">
                          <a:solidFill>
                            <a:srgbClr val="000D26"/>
                          </a:solidFill>
                          <a:effectLst/>
                          <a:latin typeface="+mn-lt"/>
                          <a:ea typeface="Times New Roman"/>
                        </a:rPr>
                        <a:t>’).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D26"/>
                          </a:solidFill>
                          <a:effectLst/>
                          <a:latin typeface="+mn-lt"/>
                          <a:ea typeface="Times New Roman"/>
                        </a:rPr>
                        <a:t>Substitute paraprofessionals for professionals (‘</a:t>
                      </a:r>
                      <a:r>
                        <a:rPr lang="en-GB" sz="2400" b="1" i="1" dirty="0">
                          <a:solidFill>
                            <a:srgbClr val="000D26"/>
                          </a:solidFill>
                          <a:effectLst/>
                          <a:latin typeface="+mn-lt"/>
                          <a:ea typeface="Times New Roman"/>
                        </a:rPr>
                        <a:t>Strategy Two</a:t>
                      </a:r>
                      <a:r>
                        <a:rPr lang="en-GB" sz="2400" dirty="0">
                          <a:solidFill>
                            <a:srgbClr val="000D26"/>
                          </a:solidFill>
                          <a:effectLst/>
                          <a:latin typeface="+mn-lt"/>
                          <a:ea typeface="Times New Roman"/>
                        </a:rPr>
                        <a:t>’).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4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D26"/>
                          </a:solidFill>
                          <a:effectLst/>
                          <a:latin typeface="+mn-lt"/>
                          <a:ea typeface="Times New Roman"/>
                        </a:rPr>
                        <a:t>Substitute capital for labour (‘</a:t>
                      </a:r>
                      <a:r>
                        <a:rPr lang="en-GB" sz="2400" b="1" i="1" dirty="0">
                          <a:solidFill>
                            <a:srgbClr val="000D26"/>
                          </a:solidFill>
                          <a:effectLst/>
                          <a:latin typeface="+mn-lt"/>
                          <a:ea typeface="Times New Roman"/>
                        </a:rPr>
                        <a:t>Strategy Three</a:t>
                      </a:r>
                      <a:r>
                        <a:rPr lang="en-GB" sz="2400" dirty="0">
                          <a:solidFill>
                            <a:srgbClr val="000D26"/>
                          </a:solidFill>
                          <a:effectLst/>
                          <a:latin typeface="+mn-lt"/>
                          <a:ea typeface="Times New Roman"/>
                        </a:rPr>
                        <a:t>’).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278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/>
        </p:nvSpPr>
        <p:spPr bwMode="auto">
          <a:xfrm>
            <a:off x="190500" y="5616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99999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09832135-59DD-4FE4-8738-A4514711FFA6}" type="datetime2">
              <a:rPr lang="en-US" altLang="en-US" smtClean="0"/>
              <a:pPr/>
              <a:t>Tuesday, June 6, 2023</a:t>
            </a:fld>
            <a:endParaRPr lang="en-US" altLang="en-US" sz="900"/>
          </a:p>
        </p:txBody>
      </p:sp>
      <p:sp>
        <p:nvSpPr>
          <p:cNvPr id="3" name="Footer Placeholder 4"/>
          <p:cNvSpPr>
            <a:spLocks noGrp="1"/>
          </p:cNvSpPr>
          <p:nvPr/>
        </p:nvSpPr>
        <p:spPr bwMode="auto">
          <a:xfrm>
            <a:off x="5905500" y="56165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/>
        </p:nvSpPr>
        <p:spPr bwMode="auto">
          <a:xfrm>
            <a:off x="8572500" y="5616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2FBF1189-3815-4C2D-9EE8-F5C9BFA2C0E9}" type="slidenum">
              <a:rPr lang="en-US" altLang="en-US" smtClean="0">
                <a:solidFill>
                  <a:srgbClr val="EEECE1"/>
                </a:solidFill>
              </a:rPr>
              <a:pPr/>
              <a:t>12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66700" y="603849"/>
            <a:ext cx="7772400" cy="462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+mj-lt"/>
                <a:ea typeface="MS PGothic" pitchFamily="34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 b="1" dirty="0"/>
          </a:p>
          <a:p>
            <a:pPr marL="1028700" lvl="1" indent="-571500" eaLnBrk="1" hangingPunct="1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266700" y="1927225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406B"/>
              </a:buClr>
              <a:buChar char="•"/>
              <a:defRPr sz="2600">
                <a:solidFill>
                  <a:srgbClr val="636363"/>
                </a:solidFill>
                <a:latin typeface="+mn-lt"/>
                <a:ea typeface="MS PGothic" pitchFamily="34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36363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636363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9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4671" y="172528"/>
            <a:ext cx="6012743" cy="24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Faculty of Business and Law</a:t>
            </a: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297689"/>
              </p:ext>
            </p:extLst>
          </p:nvPr>
        </p:nvGraphicFramePr>
        <p:xfrm>
          <a:off x="419100" y="603849"/>
          <a:ext cx="7143750" cy="1110651"/>
        </p:xfrm>
        <a:graphic>
          <a:graphicData uri="http://schemas.openxmlformats.org/drawingml/2006/table">
            <a:tbl>
              <a:tblPr firstRow="1" firstCol="1" bandRow="1"/>
              <a:tblGrid>
                <a:gridCol w="714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06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Times New Roman"/>
                        </a:rPr>
                        <a:t>Provide the service as before and meet every imperative for efficiency by requiring highly qualified staff to work harder (‘</a:t>
                      </a:r>
                      <a:r>
                        <a:rPr lang="en-GB" sz="2400" b="1" i="1" dirty="0">
                          <a:effectLst/>
                          <a:latin typeface="+mn-lt"/>
                          <a:ea typeface="Times New Roman"/>
                        </a:rPr>
                        <a:t>Strategy One</a:t>
                      </a:r>
                      <a:r>
                        <a:rPr lang="en-GB" sz="2400" dirty="0">
                          <a:effectLst/>
                          <a:latin typeface="+mn-lt"/>
                          <a:ea typeface="Times New Roman"/>
                        </a:rPr>
                        <a:t>’).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19100" y="1883912"/>
            <a:ext cx="71437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Professionals should be allowed to deal with high-order, ‘A’ team, challenging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Default strategy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Unfeasible, primarily due to cost</a:t>
            </a:r>
          </a:p>
        </p:txBody>
      </p:sp>
    </p:spTree>
    <p:extLst>
      <p:ext uri="{BB962C8B-B14F-4D97-AF65-F5344CB8AC3E}">
        <p14:creationId xmlns:p14="http://schemas.microsoft.com/office/powerpoint/2010/main" val="1683062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/>
        </p:nvSpPr>
        <p:spPr bwMode="auto">
          <a:xfrm>
            <a:off x="190500" y="5616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99999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endParaRPr lang="en-US" altLang="en-US" sz="900" dirty="0"/>
          </a:p>
        </p:txBody>
      </p:sp>
      <p:sp>
        <p:nvSpPr>
          <p:cNvPr id="11" name="Footer Placeholder 4"/>
          <p:cNvSpPr>
            <a:spLocks noGrp="1"/>
          </p:cNvSpPr>
          <p:nvPr/>
        </p:nvSpPr>
        <p:spPr bwMode="auto">
          <a:xfrm>
            <a:off x="5905500" y="56165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/>
        </p:nvSpPr>
        <p:spPr bwMode="auto">
          <a:xfrm>
            <a:off x="8572500" y="5616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2FBF1189-3815-4C2D-9EE8-F5C9BFA2C0E9}" type="slidenum">
              <a:rPr lang="en-US" altLang="en-US" smtClean="0">
                <a:solidFill>
                  <a:srgbClr val="EEECE1"/>
                </a:solidFill>
              </a:rPr>
              <a:pPr/>
              <a:t>13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13" name="Rectangle 12"/>
          <p:cNvSpPr>
            <a:spLocks noGrp="1" noChangeArrowheads="1"/>
          </p:cNvSpPr>
          <p:nvPr/>
        </p:nvSpPr>
        <p:spPr bwMode="auto">
          <a:xfrm>
            <a:off x="266700" y="603849"/>
            <a:ext cx="7772400" cy="462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+mj-lt"/>
                <a:ea typeface="MS PGothic" pitchFamily="34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 b="1" dirty="0"/>
          </a:p>
          <a:p>
            <a:pPr eaLnBrk="1" hangingPunct="1"/>
            <a:endParaRPr lang="en-US" altLang="en-US" sz="2400" b="1" dirty="0"/>
          </a:p>
          <a:p>
            <a:pPr lvl="1" eaLnBrk="1" hangingPunct="1"/>
            <a:endParaRPr lang="en-US" altLang="en-US" sz="2400" dirty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84671" y="172528"/>
            <a:ext cx="6012743" cy="24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Faculty of Business and Law</a:t>
            </a:r>
            <a:r>
              <a:rPr lang="en-GB" sz="11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865369"/>
              </p:ext>
            </p:extLst>
          </p:nvPr>
        </p:nvGraphicFramePr>
        <p:xfrm>
          <a:off x="571500" y="742952"/>
          <a:ext cx="6800850" cy="400049"/>
        </p:xfrm>
        <a:graphic>
          <a:graphicData uri="http://schemas.openxmlformats.org/drawingml/2006/table">
            <a:tbl>
              <a:tblPr firstRow="1" firstCol="1" bandRow="1"/>
              <a:tblGrid>
                <a:gridCol w="680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0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/>
                        </a:rPr>
                        <a:t>Substitute paraprofessionals for professionals (‘</a:t>
                      </a:r>
                      <a:r>
                        <a:rPr lang="en-GB" sz="2000" b="1" i="1" dirty="0">
                          <a:effectLst/>
                          <a:latin typeface="+mn-lt"/>
                          <a:ea typeface="Times New Roman"/>
                        </a:rPr>
                        <a:t>Strategy Two</a:t>
                      </a:r>
                      <a:r>
                        <a:rPr lang="en-GB" sz="2000" dirty="0">
                          <a:effectLst/>
                          <a:latin typeface="+mn-lt"/>
                          <a:ea typeface="Times New Roman"/>
                        </a:rPr>
                        <a:t>’).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71500" y="1123951"/>
            <a:ext cx="680085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j-lt"/>
              </a:rPr>
              <a:t>Proven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j-lt"/>
              </a:rPr>
              <a:t>Professionals resist idea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j-lt"/>
              </a:rPr>
              <a:t>Better service delivery?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j-lt"/>
              </a:rPr>
              <a:t>Need to be able to define paraprofessional and how differs from professional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j-lt"/>
              </a:rPr>
              <a:t>SRA/ </a:t>
            </a:r>
            <a:r>
              <a:rPr lang="en-GB" sz="2800" dirty="0" err="1">
                <a:solidFill>
                  <a:srgbClr val="002060"/>
                </a:solidFill>
                <a:latin typeface="+mj-lt"/>
              </a:rPr>
              <a:t>CILEx</a:t>
            </a:r>
            <a:endParaRPr lang="en-GB" sz="2800" dirty="0">
              <a:solidFill>
                <a:srgbClr val="002060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j-lt"/>
              </a:rPr>
              <a:t>Acceptance of risk?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j-lt"/>
              </a:rPr>
              <a:t>Hierarchy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j-lt"/>
              </a:rPr>
              <a:t>Customer does not mind how service ‘badged’ provided is good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j-lt"/>
              </a:rPr>
              <a:t>How to credit paraprofessional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j-lt"/>
              </a:rPr>
              <a:t>Career structure</a:t>
            </a:r>
          </a:p>
          <a:p>
            <a:endParaRPr lang="en-GB" sz="2800" dirty="0">
              <a:solidFill>
                <a:srgbClr val="000D2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D2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D2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D2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D2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12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/>
        </p:nvSpPr>
        <p:spPr bwMode="auto">
          <a:xfrm>
            <a:off x="190500" y="5616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99999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09832135-59DD-4FE4-8738-A4514711FFA6}" type="datetime2">
              <a:rPr lang="en-US" altLang="en-US" smtClean="0"/>
              <a:pPr/>
              <a:t>Tuesday, June 6, 2023</a:t>
            </a:fld>
            <a:endParaRPr lang="en-US" altLang="en-US" sz="900"/>
          </a:p>
        </p:txBody>
      </p:sp>
      <p:sp>
        <p:nvSpPr>
          <p:cNvPr id="3" name="Footer Placeholder 4"/>
          <p:cNvSpPr>
            <a:spLocks noGrp="1"/>
          </p:cNvSpPr>
          <p:nvPr/>
        </p:nvSpPr>
        <p:spPr bwMode="auto">
          <a:xfrm>
            <a:off x="5905500" y="56165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/>
        </p:nvSpPr>
        <p:spPr bwMode="auto">
          <a:xfrm>
            <a:off x="8572500" y="5616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2FBF1189-3815-4C2D-9EE8-F5C9BFA2C0E9}" type="slidenum">
              <a:rPr lang="en-US" altLang="en-US" smtClean="0">
                <a:solidFill>
                  <a:srgbClr val="EEECE1"/>
                </a:solidFill>
              </a:rPr>
              <a:pPr/>
              <a:t>14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66700" y="603849"/>
            <a:ext cx="7772400" cy="462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+mj-lt"/>
                <a:ea typeface="MS PGothic" pitchFamily="34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 b="1" dirty="0"/>
          </a:p>
          <a:p>
            <a:pPr eaLnBrk="1" hangingPunct="1"/>
            <a:endParaRPr lang="en-US" altLang="en-US" sz="2400" b="1" dirty="0"/>
          </a:p>
          <a:p>
            <a:pPr lvl="1" eaLnBrk="1" hangingPunct="1"/>
            <a:endParaRPr lang="en-US" altLang="en-US" sz="2400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266700" y="1927225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406B"/>
              </a:buClr>
              <a:buChar char="•"/>
              <a:defRPr sz="2600">
                <a:solidFill>
                  <a:srgbClr val="636363"/>
                </a:solidFill>
                <a:latin typeface="+mn-lt"/>
                <a:ea typeface="MS PGothic" pitchFamily="34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36363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636363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9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4671" y="172528"/>
            <a:ext cx="6012743" cy="24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Faculty of Business and Law</a:t>
            </a: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537305"/>
              </p:ext>
            </p:extLst>
          </p:nvPr>
        </p:nvGraphicFramePr>
        <p:xfrm>
          <a:off x="495300" y="666750"/>
          <a:ext cx="6667500" cy="514350"/>
        </p:xfrm>
        <a:graphic>
          <a:graphicData uri="http://schemas.openxmlformats.org/drawingml/2006/table">
            <a:tbl>
              <a:tblPr firstRow="1" firstCol="1" bandRow="1"/>
              <a:tblGrid>
                <a:gridCol w="666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Times New Roman"/>
                        </a:rPr>
                        <a:t>Substitute capital for labour (‘</a:t>
                      </a:r>
                      <a:r>
                        <a:rPr lang="en-GB" sz="2400" b="1" i="1" dirty="0">
                          <a:effectLst/>
                          <a:latin typeface="+mn-lt"/>
                          <a:ea typeface="Times New Roman"/>
                        </a:rPr>
                        <a:t>Strategy Three</a:t>
                      </a:r>
                      <a:r>
                        <a:rPr lang="en-GB" sz="2400" dirty="0">
                          <a:effectLst/>
                          <a:latin typeface="+mn-lt"/>
                          <a:ea typeface="Times New Roman"/>
                        </a:rPr>
                        <a:t>’).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5300" y="1219200"/>
            <a:ext cx="66675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Proven solution, provided proper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Efficiencies in moving back office function to cheaper location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983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/>
        </p:nvSpPr>
        <p:spPr bwMode="auto">
          <a:xfrm>
            <a:off x="190500" y="5616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99999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endParaRPr lang="en-US" altLang="en-US" sz="900" dirty="0"/>
          </a:p>
        </p:txBody>
      </p:sp>
      <p:sp>
        <p:nvSpPr>
          <p:cNvPr id="3" name="Footer Placeholder 4"/>
          <p:cNvSpPr>
            <a:spLocks noGrp="1"/>
          </p:cNvSpPr>
          <p:nvPr/>
        </p:nvSpPr>
        <p:spPr bwMode="auto">
          <a:xfrm>
            <a:off x="5905500" y="56165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/>
        </p:nvSpPr>
        <p:spPr bwMode="auto">
          <a:xfrm>
            <a:off x="8572500" y="5616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2FBF1189-3815-4C2D-9EE8-F5C9BFA2C0E9}" type="slidenum">
              <a:rPr lang="en-US" altLang="en-US" smtClean="0">
                <a:solidFill>
                  <a:srgbClr val="EEECE1"/>
                </a:solidFill>
              </a:rPr>
              <a:pPr/>
              <a:t>15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66700" y="603848"/>
            <a:ext cx="8305800" cy="625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+mj-lt"/>
                <a:ea typeface="MS PGothic" pitchFamily="34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/>
              <a:t>Conclusion</a:t>
            </a:r>
          </a:p>
          <a:p>
            <a:pPr eaLnBrk="1" hangingPunct="1"/>
            <a:r>
              <a:rPr lang="en-US" altLang="en-US" sz="2800" dirty="0"/>
              <a:t>There is a cross sector shared management agenda: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800" b="1" dirty="0"/>
              <a:t>Allow for system improvement</a:t>
            </a:r>
            <a:r>
              <a:rPr lang="en-US" altLang="en-US" sz="2800" dirty="0"/>
              <a:t> 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Appropriate supervision, flexibility of approach &amp; allocation of responsibility</a:t>
            </a:r>
          </a:p>
          <a:p>
            <a:pPr marL="514350" indent="-514350" eaLnBrk="1" hangingPunct="1">
              <a:buAutoNum type="arabicPeriod" startAt="2"/>
            </a:pPr>
            <a:r>
              <a:rPr lang="en-US" altLang="en-US" sz="2800" b="1" dirty="0"/>
              <a:t>Actively manage paraprofessionals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Risk, accountability, reward, support</a:t>
            </a:r>
          </a:p>
          <a:p>
            <a:pPr marL="514350" indent="-514350" eaLnBrk="1" hangingPunct="1">
              <a:buAutoNum type="arabicPeriod" startAt="3"/>
            </a:pPr>
            <a:r>
              <a:rPr lang="en-US" altLang="en-US" sz="2800" b="1" dirty="0"/>
              <a:t>Identify how best to use professionals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Prepare, resource, identify ‘A team’ work</a:t>
            </a:r>
          </a:p>
          <a:p>
            <a:pPr marL="514350" indent="-514350" eaLnBrk="1" hangingPunct="1">
              <a:buAutoNum type="arabicPeriod" startAt="4"/>
            </a:pPr>
            <a:r>
              <a:rPr lang="en-US" altLang="en-US" sz="2800" b="1" dirty="0"/>
              <a:t>Allow professionals to ‘own’ IT systems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Delivery, evaluation, refinement</a:t>
            </a:r>
          </a:p>
          <a:p>
            <a:pPr marL="514350" indent="-514350" eaLnBrk="1" hangingPunct="1">
              <a:buAutoNum type="arabicPeriod" startAt="5"/>
            </a:pPr>
            <a:r>
              <a:rPr lang="en-US" altLang="en-US" sz="2800" b="1" dirty="0"/>
              <a:t>Support staff  through profound change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Opportunities, threats, career progression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2800" dirty="0"/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2800" dirty="0"/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2800" dirty="0"/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2800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266700" y="1927225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406B"/>
              </a:buClr>
              <a:buChar char="•"/>
              <a:defRPr sz="2600">
                <a:solidFill>
                  <a:srgbClr val="636363"/>
                </a:solidFill>
                <a:latin typeface="+mn-lt"/>
                <a:ea typeface="MS PGothic" pitchFamily="34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36363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636363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9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4671" y="172528"/>
            <a:ext cx="6012743" cy="24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Faculty of Business and Law</a:t>
            </a:r>
            <a:r>
              <a:rPr lang="en-GB" sz="11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4093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/>
        </p:nvSpPr>
        <p:spPr bwMode="auto">
          <a:xfrm>
            <a:off x="190500" y="5616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99999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09832135-59DD-4FE4-8738-A4514711FFA6}" type="datetime2">
              <a:rPr lang="en-US" altLang="en-US" smtClean="0"/>
              <a:pPr/>
              <a:t>Tuesday, June 6, 2023</a:t>
            </a:fld>
            <a:endParaRPr lang="en-US" altLang="en-US" sz="900"/>
          </a:p>
        </p:txBody>
      </p:sp>
      <p:sp>
        <p:nvSpPr>
          <p:cNvPr id="3" name="Footer Placeholder 4"/>
          <p:cNvSpPr>
            <a:spLocks noGrp="1"/>
          </p:cNvSpPr>
          <p:nvPr/>
        </p:nvSpPr>
        <p:spPr bwMode="auto">
          <a:xfrm>
            <a:off x="5905500" y="56165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/>
        </p:nvSpPr>
        <p:spPr bwMode="auto">
          <a:xfrm>
            <a:off x="8572500" y="5616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2FBF1189-3815-4C2D-9EE8-F5C9BFA2C0E9}" type="slidenum">
              <a:rPr lang="en-US" altLang="en-US" smtClean="0">
                <a:solidFill>
                  <a:srgbClr val="EEECE1"/>
                </a:solidFill>
              </a:rPr>
              <a:pPr/>
              <a:t>16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66700" y="603849"/>
            <a:ext cx="7772400" cy="462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+mj-lt"/>
                <a:ea typeface="MS PGothic" pitchFamily="34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/>
              <a:t>Limitations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Lack of body of academic research and debate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Conceptual piece:</a:t>
            </a:r>
          </a:p>
          <a:p>
            <a:pPr marL="1028700" lvl="1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Legal academics – open to theoretical, idea pieces – but this about ‘practice’ not ‘law’</a:t>
            </a:r>
          </a:p>
          <a:p>
            <a:pPr marL="1028700" lvl="1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Management academics – social science basis – like data 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Written for practitioners</a:t>
            </a:r>
          </a:p>
          <a:p>
            <a:pPr marL="1028700" lvl="1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Law firm culture: not traditionally open to ‘management’ education or academic research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+mn-lt"/>
              </a:rPr>
              <a:t>Where is home?</a:t>
            </a:r>
          </a:p>
          <a:p>
            <a:pPr marL="1028700" lvl="1" indent="-571500" eaLnBrk="1" hangingPunct="1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266700" y="1927225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406B"/>
              </a:buClr>
              <a:buChar char="•"/>
              <a:defRPr sz="2600">
                <a:solidFill>
                  <a:srgbClr val="636363"/>
                </a:solidFill>
                <a:latin typeface="+mn-lt"/>
                <a:ea typeface="MS PGothic" pitchFamily="34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36363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636363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9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4671" y="172528"/>
            <a:ext cx="6012743" cy="24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Faculty of Business and Law</a:t>
            </a: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7148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/>
        </p:nvSpPr>
        <p:spPr bwMode="auto">
          <a:xfrm>
            <a:off x="190500" y="5616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99999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09832135-59DD-4FE4-8738-A4514711FFA6}" type="datetime2">
              <a:rPr lang="en-US" altLang="en-US" smtClean="0"/>
              <a:pPr/>
              <a:t>Tuesday, June 6, 2023</a:t>
            </a:fld>
            <a:endParaRPr lang="en-US" altLang="en-US" sz="900"/>
          </a:p>
        </p:txBody>
      </p:sp>
      <p:sp>
        <p:nvSpPr>
          <p:cNvPr id="3" name="Footer Placeholder 4"/>
          <p:cNvSpPr>
            <a:spLocks noGrp="1"/>
          </p:cNvSpPr>
          <p:nvPr/>
        </p:nvSpPr>
        <p:spPr bwMode="auto">
          <a:xfrm>
            <a:off x="5905500" y="56165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/>
        </p:nvSpPr>
        <p:spPr bwMode="auto">
          <a:xfrm>
            <a:off x="8572500" y="5616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2FBF1189-3815-4C2D-9EE8-F5C9BFA2C0E9}" type="slidenum">
              <a:rPr lang="en-US" altLang="en-US" smtClean="0">
                <a:solidFill>
                  <a:srgbClr val="EEECE1"/>
                </a:solidFill>
              </a:rPr>
              <a:pPr/>
              <a:t>17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66700" y="603849"/>
            <a:ext cx="7772400" cy="462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+mj-lt"/>
                <a:ea typeface="MS PGothic" pitchFamily="34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/>
              <a:t>Further research</a:t>
            </a:r>
          </a:p>
          <a:p>
            <a:pPr eaLnBrk="1" hangingPunct="1"/>
            <a:endParaRPr lang="en-US" altLang="en-US" sz="2400" b="1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Empirical support for the argument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Scope for further analysis of areas which resonate most with managers in legal services sector</a:t>
            </a:r>
          </a:p>
          <a:p>
            <a:pPr lvl="1" eaLnBrk="1" hangingPunct="1"/>
            <a:endParaRPr lang="en-US" altLang="en-US" sz="2800" dirty="0"/>
          </a:p>
          <a:p>
            <a:pPr marL="1028700" lvl="1" indent="-571500" eaLnBrk="1" hangingPunct="1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266700" y="1927225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406B"/>
              </a:buClr>
              <a:buChar char="•"/>
              <a:defRPr sz="2600">
                <a:solidFill>
                  <a:srgbClr val="636363"/>
                </a:solidFill>
                <a:latin typeface="+mn-lt"/>
                <a:ea typeface="MS PGothic" pitchFamily="34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36363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636363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9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4671" y="172528"/>
            <a:ext cx="6012743" cy="24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Faculty of Business and Law</a:t>
            </a: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6762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/>
        </p:nvSpPr>
        <p:spPr bwMode="auto">
          <a:xfrm>
            <a:off x="190500" y="5616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99999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09832135-59DD-4FE4-8738-A4514711FFA6}" type="datetime2">
              <a:rPr lang="en-US" altLang="en-US" smtClean="0"/>
              <a:pPr/>
              <a:t>Tuesday, June 6, 2023</a:t>
            </a:fld>
            <a:endParaRPr lang="en-US" altLang="en-US" sz="900"/>
          </a:p>
        </p:txBody>
      </p:sp>
      <p:sp>
        <p:nvSpPr>
          <p:cNvPr id="3" name="Footer Placeholder 4"/>
          <p:cNvSpPr>
            <a:spLocks noGrp="1"/>
          </p:cNvSpPr>
          <p:nvPr/>
        </p:nvSpPr>
        <p:spPr bwMode="auto">
          <a:xfrm>
            <a:off x="5905500" y="56165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/>
        </p:nvSpPr>
        <p:spPr bwMode="auto">
          <a:xfrm>
            <a:off x="8572500" y="5616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2FBF1189-3815-4C2D-9EE8-F5C9BFA2C0E9}" type="slidenum">
              <a:rPr lang="en-US" altLang="en-US" smtClean="0">
                <a:solidFill>
                  <a:srgbClr val="EEECE1"/>
                </a:solidFill>
              </a:rPr>
              <a:pPr/>
              <a:t>18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66700" y="813908"/>
            <a:ext cx="7772400" cy="420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+mj-lt"/>
                <a:ea typeface="MS PGothic" pitchFamily="34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/>
              <a:t>Questions?</a:t>
            </a:r>
          </a:p>
          <a:p>
            <a:pPr eaLnBrk="1" hangingPunct="1"/>
            <a:endParaRPr lang="en-US" altLang="en-US" sz="2400" b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Distinction between professionals and paraprofessionals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Home for the paper</a:t>
            </a:r>
          </a:p>
          <a:p>
            <a:pPr eaLnBrk="1" hangingPunct="1"/>
            <a:endParaRPr lang="en-US" altLang="en-US" sz="2400" dirty="0"/>
          </a:p>
          <a:p>
            <a:r>
              <a:rPr lang="en-GB" sz="2400" b="1" dirty="0"/>
              <a:t>Catherine </a:t>
            </a:r>
            <a:r>
              <a:rPr lang="en-GB" sz="2400" b="1" dirty="0" err="1"/>
              <a:t>Shephard</a:t>
            </a:r>
            <a:r>
              <a:rPr lang="en-GB" sz="2400" b="1" dirty="0"/>
              <a:t> | Senior Lecturer | Law</a:t>
            </a:r>
            <a:r>
              <a:rPr lang="en-GB" sz="2400" dirty="0"/>
              <a:t> </a:t>
            </a:r>
          </a:p>
          <a:p>
            <a:r>
              <a:rPr lang="en-GB" sz="1600" dirty="0"/>
              <a:t>MA (Cantab.), BA Law (Cantab.), </a:t>
            </a:r>
            <a:r>
              <a:rPr lang="en-GB" sz="1600" dirty="0" err="1"/>
              <a:t>PGDip</a:t>
            </a:r>
            <a:r>
              <a:rPr lang="en-GB" sz="1600" dirty="0"/>
              <a:t>. Legal Practice, PGCE (HE), Solicitor (non-practising) </a:t>
            </a:r>
            <a:endParaRPr lang="en-GB" sz="1600" u="sng" dirty="0">
              <a:hlinkClick r:id="rId4"/>
            </a:endParaRPr>
          </a:p>
          <a:p>
            <a:r>
              <a:rPr lang="en-GB" sz="2400" u="sng" dirty="0">
                <a:hlinkClick r:id="rId4"/>
              </a:rPr>
              <a:t>c.shephard@mmu.ac.uk</a:t>
            </a:r>
            <a:r>
              <a:rPr lang="en-GB" sz="2400" dirty="0"/>
              <a:t> </a:t>
            </a:r>
          </a:p>
          <a:p>
            <a:r>
              <a:rPr lang="en-GB" sz="2400" dirty="0"/>
              <a:t>@</a:t>
            </a:r>
            <a:r>
              <a:rPr lang="en-GB" sz="2400" dirty="0" err="1"/>
              <a:t>missshephard</a:t>
            </a:r>
            <a:r>
              <a:rPr lang="en-GB" sz="2400" dirty="0"/>
              <a:t>	</a:t>
            </a:r>
          </a:p>
          <a:p>
            <a:pPr eaLnBrk="1" hangingPunct="1"/>
            <a:endParaRPr lang="en-US" altLang="en-US" sz="2400" b="1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266700" y="1927225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406B"/>
              </a:buClr>
              <a:buChar char="•"/>
              <a:defRPr sz="2600">
                <a:solidFill>
                  <a:srgbClr val="636363"/>
                </a:solidFill>
                <a:latin typeface="+mn-lt"/>
                <a:ea typeface="MS PGothic" pitchFamily="34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36363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636363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9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4671" y="172528"/>
            <a:ext cx="6012743" cy="24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Faculty of Business and Law</a:t>
            </a:r>
            <a:r>
              <a:rPr lang="en-GB" sz="11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GB" sz="1100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Postgraduate Certificate in Legal Practice Management</a:t>
            </a: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306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/>
        </p:nvSpPr>
        <p:spPr bwMode="auto">
          <a:xfrm>
            <a:off x="190500" y="5616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99999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09832135-59DD-4FE4-8738-A4514711FFA6}" type="datetime2">
              <a:rPr lang="en-US" altLang="en-US" smtClean="0"/>
              <a:pPr/>
              <a:t>Tuesday, June 6, 2023</a:t>
            </a:fld>
            <a:endParaRPr lang="en-US" altLang="en-US" sz="900"/>
          </a:p>
        </p:txBody>
      </p:sp>
      <p:sp>
        <p:nvSpPr>
          <p:cNvPr id="3" name="Footer Placeholder 4"/>
          <p:cNvSpPr>
            <a:spLocks noGrp="1"/>
          </p:cNvSpPr>
          <p:nvPr/>
        </p:nvSpPr>
        <p:spPr bwMode="auto">
          <a:xfrm>
            <a:off x="5905500" y="56165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/>
        </p:nvSpPr>
        <p:spPr bwMode="auto">
          <a:xfrm>
            <a:off x="8572500" y="5616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2FBF1189-3815-4C2D-9EE8-F5C9BFA2C0E9}" type="slidenum">
              <a:rPr lang="en-US" altLang="en-US" smtClean="0">
                <a:solidFill>
                  <a:srgbClr val="EEECE1"/>
                </a:solidFill>
              </a:rPr>
              <a:pPr/>
              <a:t>2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66700" y="603849"/>
            <a:ext cx="7772400" cy="462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+mj-lt"/>
                <a:ea typeface="MS PGothic" pitchFamily="34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9pPr>
          </a:lstStyle>
          <a:p>
            <a:pPr marL="1028700" lvl="1" indent="-571500" eaLnBrk="1" hangingPunct="1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266700" y="1927225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406B"/>
              </a:buClr>
              <a:buChar char="•"/>
              <a:defRPr sz="2600">
                <a:solidFill>
                  <a:srgbClr val="636363"/>
                </a:solidFill>
                <a:latin typeface="+mn-lt"/>
                <a:ea typeface="MS PGothic" pitchFamily="34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36363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636363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9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4671" y="172528"/>
            <a:ext cx="6012743" cy="24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Faculty of Business and Law</a:t>
            </a:r>
            <a:r>
              <a:rPr lang="en-GB" sz="11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742" y="335845"/>
            <a:ext cx="753835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dirty="0"/>
              <a:t>The Law Society of England and Wales. (2016) </a:t>
            </a:r>
            <a:r>
              <a:rPr lang="en-GB" sz="2800" i="1" dirty="0"/>
              <a:t>Economic Value of the Legal Services Sector</a:t>
            </a:r>
            <a:r>
              <a:rPr lang="en-GB" sz="2800" dirty="0"/>
              <a:t>. [Online] [Accessed on 3 November 2016] </a:t>
            </a:r>
            <a:r>
              <a:rPr lang="en-GB" sz="2800" dirty="0">
                <a:hlinkClick r:id="rId4" action="ppaction://hlinkfile"/>
              </a:rPr>
              <a:t>file:///C:/Users/55108540/Downloads/legal-sector-economic-value-final-march-2016%20(1).pdf</a:t>
            </a:r>
            <a:endParaRPr lang="en-GB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based on analysis by: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/>
              <a:t>Cambridge Econometrics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/>
              <a:t>Oxford Economics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/>
              <a:t>Law Society’s Research Unit</a:t>
            </a:r>
          </a:p>
          <a:p>
            <a:r>
              <a:rPr lang="en-GB" sz="2800" dirty="0"/>
              <a:t>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7668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/>
        </p:nvSpPr>
        <p:spPr bwMode="auto">
          <a:xfrm>
            <a:off x="190500" y="5616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99999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09832135-59DD-4FE4-8738-A4514711FFA6}" type="datetime2">
              <a:rPr lang="en-US" altLang="en-US" smtClean="0"/>
              <a:pPr/>
              <a:t>Tuesday, June 6, 2023</a:t>
            </a:fld>
            <a:endParaRPr lang="en-US" altLang="en-US" sz="900"/>
          </a:p>
        </p:txBody>
      </p:sp>
      <p:sp>
        <p:nvSpPr>
          <p:cNvPr id="3" name="Footer Placeholder 4"/>
          <p:cNvSpPr>
            <a:spLocks noGrp="1"/>
          </p:cNvSpPr>
          <p:nvPr/>
        </p:nvSpPr>
        <p:spPr bwMode="auto">
          <a:xfrm>
            <a:off x="5905500" y="56165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/>
        </p:nvSpPr>
        <p:spPr bwMode="auto">
          <a:xfrm>
            <a:off x="8572500" y="5616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2FBF1189-3815-4C2D-9EE8-F5C9BFA2C0E9}" type="slidenum">
              <a:rPr lang="en-US" altLang="en-US" smtClean="0">
                <a:solidFill>
                  <a:srgbClr val="EEECE1"/>
                </a:solidFill>
              </a:rPr>
              <a:pPr/>
              <a:t>3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66700" y="603849"/>
            <a:ext cx="7772400" cy="462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+mj-lt"/>
                <a:ea typeface="MS PGothic" pitchFamily="34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9pPr>
          </a:lstStyle>
          <a:p>
            <a:pPr marL="1028700" lvl="1" indent="-571500" eaLnBrk="1" hangingPunct="1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266700" y="1927225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406B"/>
              </a:buClr>
              <a:buChar char="•"/>
              <a:defRPr sz="2600">
                <a:solidFill>
                  <a:srgbClr val="636363"/>
                </a:solidFill>
                <a:latin typeface="+mn-lt"/>
                <a:ea typeface="MS PGothic" pitchFamily="34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36363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636363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9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4671" y="172528"/>
            <a:ext cx="6012743" cy="24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Faculty of Business and Law</a:t>
            </a: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742" y="335845"/>
            <a:ext cx="75383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For every 1% growth in the UKLSS: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 8,000 new jobs created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£379 million added to economy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Each £1 of extra turnover in the UKLSS: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stimulates £1.39 in the rest of the economy.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Every 100 extra jobs in the UKLSS: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supports a further 67 jobs.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c370,000 people employed in UKLSS: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63 % solicitors/ employed by solicitor firms.</a:t>
            </a:r>
          </a:p>
        </p:txBody>
      </p:sp>
    </p:spTree>
    <p:extLst>
      <p:ext uri="{BB962C8B-B14F-4D97-AF65-F5344CB8AC3E}">
        <p14:creationId xmlns:p14="http://schemas.microsoft.com/office/powerpoint/2010/main" val="339632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/>
        </p:nvSpPr>
        <p:spPr bwMode="auto">
          <a:xfrm>
            <a:off x="190500" y="5616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99999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09832135-59DD-4FE4-8738-A4514711FFA6}" type="datetime2">
              <a:rPr lang="en-US" altLang="en-US" smtClean="0"/>
              <a:pPr/>
              <a:t>Tuesday, June 6, 2023</a:t>
            </a:fld>
            <a:endParaRPr lang="en-US" altLang="en-US" sz="900"/>
          </a:p>
        </p:txBody>
      </p:sp>
      <p:sp>
        <p:nvSpPr>
          <p:cNvPr id="3" name="Footer Placeholder 4"/>
          <p:cNvSpPr>
            <a:spLocks noGrp="1"/>
          </p:cNvSpPr>
          <p:nvPr/>
        </p:nvSpPr>
        <p:spPr bwMode="auto">
          <a:xfrm>
            <a:off x="5905500" y="56165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/>
        </p:nvSpPr>
        <p:spPr bwMode="auto">
          <a:xfrm>
            <a:off x="8572500" y="5616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2FBF1189-3815-4C2D-9EE8-F5C9BFA2C0E9}" type="slidenum">
              <a:rPr lang="en-US" altLang="en-US" smtClean="0">
                <a:solidFill>
                  <a:srgbClr val="EEECE1"/>
                </a:solidFill>
              </a:rPr>
              <a:pPr/>
              <a:t>4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66700" y="603849"/>
            <a:ext cx="7772400" cy="462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+mj-lt"/>
                <a:ea typeface="MS PGothic" pitchFamily="34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9pPr>
          </a:lstStyle>
          <a:p>
            <a:pPr marL="1028700" lvl="1" indent="-571500" eaLnBrk="1" hangingPunct="1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266700" y="1927225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406B"/>
              </a:buClr>
              <a:buChar char="•"/>
              <a:defRPr sz="2600">
                <a:solidFill>
                  <a:srgbClr val="636363"/>
                </a:solidFill>
                <a:latin typeface="+mn-lt"/>
                <a:ea typeface="MS PGothic" pitchFamily="34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36363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636363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9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4671" y="172528"/>
            <a:ext cx="6012743" cy="24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Faculty of Business and Law</a:t>
            </a: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742" y="335845"/>
            <a:ext cx="753835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Growth in UKLSS has averaged 3.3 % pa last decade: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(UK economic growth rate of 1.2%)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UKLSS grew by 8 % 2014-15.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Net exports of UKLSS - £3.6 billion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002060"/>
                </a:solidFill>
              </a:rPr>
              <a:t>av</a:t>
            </a:r>
            <a:r>
              <a:rPr lang="en-GB" sz="2800" dirty="0">
                <a:solidFill>
                  <a:srgbClr val="002060"/>
                </a:solidFill>
              </a:rPr>
              <a:t> 5.6% growth pa over the last 10 years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export value is £4.8bn (net £3.6bn)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Total value of UKLSS to the economy is £25.7bn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English and Welsh law is the choice of law internationally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England and Wales is the jurisdiction of choice.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dirty="0">
                <a:solidFill>
                  <a:srgbClr val="00206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8001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/>
        </p:nvSpPr>
        <p:spPr bwMode="auto">
          <a:xfrm>
            <a:off x="190500" y="5616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99999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09832135-59DD-4FE4-8738-A4514711FFA6}" type="datetime2">
              <a:rPr lang="en-US" altLang="en-US" smtClean="0"/>
              <a:pPr/>
              <a:t>Tuesday, June 6, 2023</a:t>
            </a:fld>
            <a:endParaRPr lang="en-US" altLang="en-US" sz="900"/>
          </a:p>
        </p:txBody>
      </p:sp>
      <p:sp>
        <p:nvSpPr>
          <p:cNvPr id="3" name="Footer Placeholder 4"/>
          <p:cNvSpPr>
            <a:spLocks noGrp="1"/>
          </p:cNvSpPr>
          <p:nvPr/>
        </p:nvSpPr>
        <p:spPr bwMode="auto">
          <a:xfrm>
            <a:off x="5905500" y="56165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/>
        </p:nvSpPr>
        <p:spPr bwMode="auto">
          <a:xfrm>
            <a:off x="8572500" y="5616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2FBF1189-3815-4C2D-9EE8-F5C9BFA2C0E9}" type="slidenum">
              <a:rPr lang="en-US" altLang="en-US" smtClean="0">
                <a:solidFill>
                  <a:srgbClr val="EEECE1"/>
                </a:solidFill>
              </a:rPr>
              <a:pPr/>
              <a:t>5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66700" y="603849"/>
            <a:ext cx="7772400" cy="462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+mj-lt"/>
                <a:ea typeface="MS PGothic" pitchFamily="34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9pPr>
          </a:lstStyle>
          <a:p>
            <a:pPr marL="1028700" lvl="1" indent="-571500" eaLnBrk="1" hangingPunct="1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266700" y="1927225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406B"/>
              </a:buClr>
              <a:buChar char="•"/>
              <a:defRPr sz="2600">
                <a:solidFill>
                  <a:srgbClr val="636363"/>
                </a:solidFill>
                <a:latin typeface="+mn-lt"/>
                <a:ea typeface="MS PGothic" pitchFamily="34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36363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636363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9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4671" y="172528"/>
            <a:ext cx="6012743" cy="24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Faculty of Business and Law</a:t>
            </a:r>
            <a:r>
              <a:rPr lang="en-GB" sz="11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GB" sz="1100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Postgraduate Certificate in Legal Practice Management</a:t>
            </a: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"/>
            <a:ext cx="72961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8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/>
        </p:nvSpPr>
        <p:spPr bwMode="auto">
          <a:xfrm>
            <a:off x="190500" y="5616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99999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09832135-59DD-4FE4-8738-A4514711FFA6}" type="datetime2">
              <a:rPr lang="en-US" altLang="en-US" smtClean="0"/>
              <a:pPr/>
              <a:t>Tuesday, June 6, 2023</a:t>
            </a:fld>
            <a:endParaRPr lang="en-US" altLang="en-US" sz="900"/>
          </a:p>
        </p:txBody>
      </p:sp>
      <p:sp>
        <p:nvSpPr>
          <p:cNvPr id="3" name="Footer Placeholder 4"/>
          <p:cNvSpPr>
            <a:spLocks noGrp="1"/>
          </p:cNvSpPr>
          <p:nvPr/>
        </p:nvSpPr>
        <p:spPr bwMode="auto">
          <a:xfrm>
            <a:off x="5905500" y="56165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/>
        </p:nvSpPr>
        <p:spPr bwMode="auto">
          <a:xfrm>
            <a:off x="8572500" y="5616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2FBF1189-3815-4C2D-9EE8-F5C9BFA2C0E9}" type="slidenum">
              <a:rPr lang="en-US" altLang="en-US" smtClean="0">
                <a:solidFill>
                  <a:srgbClr val="EEECE1"/>
                </a:solidFill>
              </a:rPr>
              <a:pPr/>
              <a:t>6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66700" y="603849"/>
            <a:ext cx="7772400" cy="462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+mj-lt"/>
                <a:ea typeface="MS PGothic" pitchFamily="34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9pPr>
          </a:lstStyle>
          <a:p>
            <a:pPr marL="1028700" lvl="1" indent="-571500" eaLnBrk="1" hangingPunct="1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266700" y="1927225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406B"/>
              </a:buClr>
              <a:buChar char="•"/>
              <a:defRPr sz="2600">
                <a:solidFill>
                  <a:srgbClr val="636363"/>
                </a:solidFill>
                <a:latin typeface="+mn-lt"/>
                <a:ea typeface="MS PGothic" pitchFamily="34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36363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636363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9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4671" y="172528"/>
            <a:ext cx="6012743" cy="24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Faculty of Business and Law</a:t>
            </a: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146"/>
            <a:ext cx="75438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9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/>
        </p:nvSpPr>
        <p:spPr bwMode="auto">
          <a:xfrm>
            <a:off x="190500" y="5616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99999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09832135-59DD-4FE4-8738-A4514711FFA6}" type="datetime2">
              <a:rPr lang="en-US" altLang="en-US" smtClean="0"/>
              <a:pPr/>
              <a:t>Tuesday, June 6, 2023</a:t>
            </a:fld>
            <a:endParaRPr lang="en-US" altLang="en-US" sz="900"/>
          </a:p>
        </p:txBody>
      </p:sp>
      <p:sp>
        <p:nvSpPr>
          <p:cNvPr id="3" name="Footer Placeholder 4"/>
          <p:cNvSpPr>
            <a:spLocks noGrp="1"/>
          </p:cNvSpPr>
          <p:nvPr/>
        </p:nvSpPr>
        <p:spPr bwMode="auto">
          <a:xfrm>
            <a:off x="5905500" y="56165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/>
        </p:nvSpPr>
        <p:spPr bwMode="auto">
          <a:xfrm>
            <a:off x="8572500" y="5616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2FBF1189-3815-4C2D-9EE8-F5C9BFA2C0E9}" type="slidenum">
              <a:rPr lang="en-US" altLang="en-US" smtClean="0">
                <a:solidFill>
                  <a:srgbClr val="EEECE1"/>
                </a:solidFill>
              </a:rPr>
              <a:pPr/>
              <a:t>7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66700" y="603849"/>
            <a:ext cx="7772400" cy="456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+mj-lt"/>
                <a:ea typeface="MS PGothic" pitchFamily="34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/>
              <a:t>Motivation </a:t>
            </a:r>
            <a:endParaRPr lang="en-US" altLang="en-US" sz="2400" dirty="0"/>
          </a:p>
          <a:p>
            <a:pPr eaLnBrk="1" hangingPunct="1"/>
            <a:r>
              <a:rPr lang="en-US" altLang="en-US" sz="2400" b="1" dirty="0"/>
              <a:t>Current debate on management in the legal services </a:t>
            </a:r>
          </a:p>
          <a:p>
            <a:pPr eaLnBrk="1" hangingPunct="1"/>
            <a:r>
              <a:rPr lang="en-US" altLang="en-US" sz="2400" b="1" dirty="0"/>
              <a:t>sector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LETR – framework to support provision in time of unprecedented change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SRA Competence Statement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err="1"/>
              <a:t>CILEx</a:t>
            </a:r>
            <a:r>
              <a:rPr lang="en-US" altLang="en-US" sz="2800" dirty="0"/>
              <a:t> inquiry into meaning of paraprofessional</a:t>
            </a:r>
            <a:endParaRPr lang="en-US" altLang="en-US" sz="2800" b="1" dirty="0"/>
          </a:p>
          <a:p>
            <a:pPr eaLnBrk="1" hangingPunct="1"/>
            <a:r>
              <a:rPr lang="en-US" altLang="en-US" sz="2800" b="1" dirty="0"/>
              <a:t>Research question</a:t>
            </a:r>
            <a:endParaRPr lang="en-US" altLang="en-US" sz="2400" b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Can experience of change management in the public sector inform this debate?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Macro and micro sustainability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266700" y="1927225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406B"/>
              </a:buClr>
              <a:buChar char="•"/>
              <a:defRPr sz="2600">
                <a:solidFill>
                  <a:srgbClr val="636363"/>
                </a:solidFill>
                <a:latin typeface="+mn-lt"/>
                <a:ea typeface="MS PGothic" pitchFamily="34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36363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636363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9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4671" y="172528"/>
            <a:ext cx="6012743" cy="24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Faculty of Business and Law</a:t>
            </a: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97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/>
        </p:nvSpPr>
        <p:spPr bwMode="auto">
          <a:xfrm>
            <a:off x="190500" y="5616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99999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09832135-59DD-4FE4-8738-A4514711FFA6}" type="datetime2">
              <a:rPr lang="en-US" altLang="en-US" smtClean="0"/>
              <a:pPr/>
              <a:t>Tuesday, June 6, 2023</a:t>
            </a:fld>
            <a:endParaRPr lang="en-US" altLang="en-US" sz="900"/>
          </a:p>
        </p:txBody>
      </p:sp>
      <p:sp>
        <p:nvSpPr>
          <p:cNvPr id="3" name="Footer Placeholder 4"/>
          <p:cNvSpPr>
            <a:spLocks noGrp="1"/>
          </p:cNvSpPr>
          <p:nvPr/>
        </p:nvSpPr>
        <p:spPr bwMode="auto">
          <a:xfrm>
            <a:off x="5905500" y="56165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/>
        </p:nvSpPr>
        <p:spPr bwMode="auto">
          <a:xfrm>
            <a:off x="8572500" y="5616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2FBF1189-3815-4C2D-9EE8-F5C9BFA2C0E9}" type="slidenum">
              <a:rPr lang="en-US" altLang="en-US" smtClean="0">
                <a:solidFill>
                  <a:srgbClr val="EEECE1"/>
                </a:solidFill>
              </a:rPr>
              <a:pPr/>
              <a:t>8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66700" y="603849"/>
            <a:ext cx="7772400" cy="439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+mj-lt"/>
                <a:ea typeface="MS PGothic" pitchFamily="34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/>
              <a:t>Literature review</a:t>
            </a:r>
          </a:p>
          <a:p>
            <a:pPr eaLnBrk="1" hangingPunct="1"/>
            <a:endParaRPr lang="en-US" altLang="en-US" sz="2800" b="1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/>
              <a:t>FE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/>
              <a:t>[Policing]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/>
              <a:t>NHS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en-US" altLang="en-US" sz="32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/>
              <a:t>Academic research in this area?</a:t>
            </a:r>
          </a:p>
          <a:p>
            <a:pPr lvl="1" eaLnBrk="1" hangingPunct="1"/>
            <a:endParaRPr lang="en-US" altLang="en-US" sz="2400" b="1" dirty="0"/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266700" y="1927225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406B"/>
              </a:buClr>
              <a:buChar char="•"/>
              <a:defRPr sz="2600">
                <a:solidFill>
                  <a:srgbClr val="636363"/>
                </a:solidFill>
                <a:latin typeface="+mn-lt"/>
                <a:ea typeface="MS PGothic" pitchFamily="34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36363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636363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9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4671" y="172528"/>
            <a:ext cx="6012743" cy="24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Faculty of Business and Law</a:t>
            </a: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2537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/>
        </p:nvSpPr>
        <p:spPr bwMode="auto">
          <a:xfrm>
            <a:off x="190500" y="5616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99999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09832135-59DD-4FE4-8738-A4514711FFA6}" type="datetime2">
              <a:rPr lang="en-US" altLang="en-US" smtClean="0"/>
              <a:pPr/>
              <a:t>Tuesday, June 6, 2023</a:t>
            </a:fld>
            <a:endParaRPr lang="en-US" altLang="en-US" sz="900"/>
          </a:p>
        </p:txBody>
      </p:sp>
      <p:sp>
        <p:nvSpPr>
          <p:cNvPr id="3" name="Footer Placeholder 4"/>
          <p:cNvSpPr>
            <a:spLocks noGrp="1"/>
          </p:cNvSpPr>
          <p:nvPr/>
        </p:nvSpPr>
        <p:spPr bwMode="auto">
          <a:xfrm>
            <a:off x="5905500" y="56165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/>
        </p:nvSpPr>
        <p:spPr bwMode="auto">
          <a:xfrm>
            <a:off x="8572500" y="56165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-84" charset="0"/>
                <a:ea typeface="MS PGothic" pitchFamily="34" charset="-128"/>
                <a:cs typeface="+mn-cs"/>
              </a:defRPr>
            </a:lvl9pPr>
          </a:lstStyle>
          <a:p>
            <a:fld id="{2FBF1189-3815-4C2D-9EE8-F5C9BFA2C0E9}" type="slidenum">
              <a:rPr lang="en-US" altLang="en-US" smtClean="0">
                <a:solidFill>
                  <a:srgbClr val="EEECE1"/>
                </a:solidFill>
              </a:rPr>
              <a:pPr/>
              <a:t>9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66700" y="603849"/>
            <a:ext cx="7772400" cy="439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+mj-lt"/>
                <a:ea typeface="MS PGothic" pitchFamily="34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  <a:ea typeface="MS PGothic" pitchFamily="34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4406B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/>
              <a:t>Methodology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Conceptual paper, ideas piece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Theoretical analysis, at macro level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Intellectual exercise to reveal and articulate a shared management agenda across public and private sectors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Seeks to produce framework for management at micro level of rapid structural change in legal services sector (LSS) which will have impact and inform the current debate</a:t>
            </a:r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266700" y="1927225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406B"/>
              </a:buClr>
              <a:buChar char="•"/>
              <a:defRPr sz="2600">
                <a:solidFill>
                  <a:srgbClr val="636363"/>
                </a:solidFill>
                <a:latin typeface="+mn-lt"/>
                <a:ea typeface="MS PGothic" pitchFamily="34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36363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636363"/>
                </a:solidFill>
                <a:latin typeface="+mn-lt"/>
                <a:ea typeface="MS PGothic" pitchFamily="3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  <a:ea typeface="MS PGothic" pitchFamily="3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36363"/>
                </a:solidFill>
                <a:latin typeface="+mn-lt"/>
              </a:defRPr>
            </a:lvl9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4671" y="172528"/>
            <a:ext cx="6012743" cy="246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solidFill>
                  <a:srgbClr val="365F91"/>
                </a:solidFill>
                <a:latin typeface="Arial"/>
                <a:ea typeface="Calibri"/>
                <a:cs typeface="Times New Roman"/>
              </a:rPr>
              <a:t>Faculty of Business and Law</a:t>
            </a: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62217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095928c7-febd-4644-9314-bbe1514c666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3678</TotalTime>
  <Words>1024</Words>
  <Application>Microsoft Office PowerPoint</Application>
  <PresentationFormat>On-screen Show (4:3)</PresentationFormat>
  <Paragraphs>195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Office Theme</vt:lpstr>
      <vt:lpstr>2_Office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design studio2</dc:creator>
  <cp:lastModifiedBy>Andrew Marsden</cp:lastModifiedBy>
  <cp:revision>222</cp:revision>
  <cp:lastPrinted>2016-11-04T17:53:31Z</cp:lastPrinted>
  <dcterms:created xsi:type="dcterms:W3CDTF">2012-05-16T10:43:34Z</dcterms:created>
  <dcterms:modified xsi:type="dcterms:W3CDTF">2023-06-06T14:53:59Z</dcterms:modified>
</cp:coreProperties>
</file>