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18"/>
  </p:notesMasterIdLst>
  <p:sldIdLst>
    <p:sldId id="265" r:id="rId5"/>
    <p:sldId id="264" r:id="rId6"/>
    <p:sldId id="266" r:id="rId7"/>
    <p:sldId id="267" r:id="rId8"/>
    <p:sldId id="279" r:id="rId9"/>
    <p:sldId id="275" r:id="rId10"/>
    <p:sldId id="282" r:id="rId11"/>
    <p:sldId id="287" r:id="rId12"/>
    <p:sldId id="286" r:id="rId13"/>
    <p:sldId id="288" r:id="rId14"/>
    <p:sldId id="280" r:id="rId15"/>
    <p:sldId id="281" r:id="rId16"/>
    <p:sldId id="28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714" autoAdjust="0"/>
  </p:normalViewPr>
  <p:slideViewPr>
    <p:cSldViewPr snapToGrid="0" snapToObjects="1">
      <p:cViewPr varScale="1">
        <p:scale>
          <a:sx n="97" d="100"/>
          <a:sy n="97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C4DE-573B-44C2-B925-8A5797E8354E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27477-C8A5-496F-BBD2-C923A0BC4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6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1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6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7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6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0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8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86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2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60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1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0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37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5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23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7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14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1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7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70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9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16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47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7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.shephard@mmu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.shephard@mmu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618" y="0"/>
            <a:ext cx="15078102" cy="10765766"/>
          </a:xfrm>
        </p:spPr>
      </p:pic>
      <p:sp>
        <p:nvSpPr>
          <p:cNvPr id="5" name="TextBox 4"/>
          <p:cNvSpPr txBox="1"/>
          <p:nvPr/>
        </p:nvSpPr>
        <p:spPr>
          <a:xfrm>
            <a:off x="256032" y="274638"/>
            <a:ext cx="8887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D26"/>
                </a:solidFill>
              </a:rPr>
              <a:t>Strategies for managing change and the use of paraprofessionals; a comparative study for the benefit of post-LETR providers of legal services</a:t>
            </a:r>
            <a:r>
              <a:rPr lang="en-GB" sz="3600" dirty="0">
                <a:solidFill>
                  <a:srgbClr val="000D26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032" y="2656114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D26"/>
                </a:solidFill>
              </a:rPr>
              <a:t>Catherine </a:t>
            </a:r>
            <a:r>
              <a:rPr lang="en-GB" sz="3600" b="1" dirty="0" err="1">
                <a:solidFill>
                  <a:srgbClr val="000D26"/>
                </a:solidFill>
              </a:rPr>
              <a:t>Shephard</a:t>
            </a:r>
            <a:endParaRPr lang="en-GB" sz="3600" b="1" dirty="0">
              <a:solidFill>
                <a:srgbClr val="000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5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900" dirty="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10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8"/>
            <a:ext cx="8305800" cy="62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Conclusion</a:t>
            </a:r>
          </a:p>
          <a:p>
            <a:pPr eaLnBrk="1" hangingPunct="1"/>
            <a:r>
              <a:rPr lang="en-US" altLang="en-US" sz="2800" dirty="0"/>
              <a:t>There is a cross sector shared management agenda: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b="1" dirty="0"/>
              <a:t>Allow for system improvement</a:t>
            </a:r>
            <a:r>
              <a:rPr lang="en-US" altLang="en-US" sz="2800" dirty="0"/>
              <a:t> 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Appropriate supervision, flexibility of approach &amp; allocation of responsibility</a:t>
            </a:r>
          </a:p>
          <a:p>
            <a:pPr marL="514350" indent="-514350" eaLnBrk="1" hangingPunct="1">
              <a:buAutoNum type="arabicPeriod" startAt="2"/>
            </a:pPr>
            <a:r>
              <a:rPr lang="en-US" altLang="en-US" sz="2800" b="1" dirty="0"/>
              <a:t>Actively manage paraprofessionals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Risk, accountability, reward, support</a:t>
            </a:r>
          </a:p>
          <a:p>
            <a:pPr marL="514350" indent="-514350" eaLnBrk="1" hangingPunct="1">
              <a:buAutoNum type="arabicPeriod" startAt="3"/>
            </a:pPr>
            <a:r>
              <a:rPr lang="en-US" altLang="en-US" sz="2800" b="1" dirty="0"/>
              <a:t>Identify how best to use professionals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Prepare, resource, identify ‘A team’ work</a:t>
            </a:r>
          </a:p>
          <a:p>
            <a:pPr marL="514350" indent="-514350" eaLnBrk="1" hangingPunct="1">
              <a:buAutoNum type="arabicPeriod" startAt="4"/>
            </a:pPr>
            <a:r>
              <a:rPr lang="en-US" altLang="en-US" sz="2800" b="1" dirty="0"/>
              <a:t>Allow professionals to ‘own’ IT systems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Delivery, evaluation, refinement</a:t>
            </a:r>
          </a:p>
          <a:p>
            <a:pPr marL="514350" indent="-514350" eaLnBrk="1" hangingPunct="1">
              <a:buAutoNum type="arabicPeriod" startAt="5"/>
            </a:pPr>
            <a:r>
              <a:rPr lang="en-US" altLang="en-US" sz="2800" b="1" dirty="0"/>
              <a:t>Support staff  through profound change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Opportunities, threats, career progression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409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11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Limitations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Lack of body of academic research and debate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Conceptual piece: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Legal academics – open to theoretical, idea pieces – but this about ‘practice’ not ‘law’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Management academics – social science basis – like data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Written for practitioners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Law firm culture: not traditionally open to ‘management’ education or academic research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</a:rPr>
              <a:t>Where is home?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14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12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Further research</a:t>
            </a:r>
          </a:p>
          <a:p>
            <a:pPr eaLnBrk="1" hangingPunct="1"/>
            <a:endParaRPr lang="en-US" altLang="en-US" sz="24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Empirical support for the argument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Scope for further analysis of areas which resonate most with managers in legal services sector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676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13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813908"/>
            <a:ext cx="7772400" cy="420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Questions?</a:t>
            </a:r>
          </a:p>
          <a:p>
            <a:pPr eaLnBrk="1" hangingPunct="1"/>
            <a:endParaRPr lang="en-US" altLang="en-US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Distinction between professionals and paraprofessionals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Home for the paper</a:t>
            </a:r>
          </a:p>
          <a:p>
            <a:pPr eaLnBrk="1" hangingPunct="1"/>
            <a:endParaRPr lang="en-US" altLang="en-US" sz="2400" dirty="0"/>
          </a:p>
          <a:p>
            <a:r>
              <a:rPr lang="en-GB" sz="2400" dirty="0"/>
              <a:t>Catherine </a:t>
            </a:r>
            <a:r>
              <a:rPr lang="en-GB" sz="2400" dirty="0" err="1"/>
              <a:t>Shephard</a:t>
            </a:r>
            <a:r>
              <a:rPr lang="en-GB" sz="2400" dirty="0"/>
              <a:t> | Senior Lecturer | Law </a:t>
            </a:r>
          </a:p>
          <a:p>
            <a:r>
              <a:rPr lang="en-GB" sz="2400" dirty="0"/>
              <a:t>MA (Cantab.), BA Law (Cantab.), </a:t>
            </a:r>
            <a:r>
              <a:rPr lang="en-GB" sz="2400" dirty="0" err="1"/>
              <a:t>PGDip</a:t>
            </a:r>
            <a:r>
              <a:rPr lang="en-GB" sz="2400" dirty="0"/>
              <a:t>. Legal Practice, PGCE (HE), Solicitor (non-practising) </a:t>
            </a:r>
            <a:endParaRPr lang="en-GB" sz="2800" u="sng" dirty="0">
              <a:hlinkClick r:id="rId4"/>
            </a:endParaRPr>
          </a:p>
          <a:p>
            <a:r>
              <a:rPr lang="en-GB" sz="2800" u="sng" dirty="0">
                <a:hlinkClick r:id="rId4"/>
              </a:rPr>
              <a:t>c.shephard@mmu.ac.uk</a:t>
            </a:r>
            <a:r>
              <a:rPr lang="en-GB" sz="2800" dirty="0"/>
              <a:t> </a:t>
            </a:r>
          </a:p>
          <a:p>
            <a:r>
              <a:rPr lang="en-GB" sz="2800" dirty="0"/>
              <a:t>@</a:t>
            </a:r>
            <a:r>
              <a:rPr lang="en-GB" sz="2800" dirty="0" err="1"/>
              <a:t>missshephard</a:t>
            </a:r>
            <a:r>
              <a:rPr lang="en-GB" sz="2800" dirty="0"/>
              <a:t>	</a:t>
            </a:r>
          </a:p>
          <a:p>
            <a:pPr eaLnBrk="1" hangingPunct="1"/>
            <a:endParaRPr lang="en-US" altLang="en-US" sz="2400" b="1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06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2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3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Introduction</a:t>
            </a:r>
            <a:endParaRPr lang="en-US" altLang="en-US" sz="4000" b="1" dirty="0"/>
          </a:p>
          <a:p>
            <a:pPr eaLnBrk="1" hangingPunct="1"/>
            <a:endParaRPr lang="en-US" altLang="en-US" sz="2400" dirty="0"/>
          </a:p>
          <a:p>
            <a:r>
              <a:rPr lang="en-GB" sz="2800" dirty="0"/>
              <a:t>Catherine </a:t>
            </a:r>
            <a:r>
              <a:rPr lang="en-GB" sz="2800" dirty="0" err="1"/>
              <a:t>Shephard</a:t>
            </a:r>
            <a:r>
              <a:rPr lang="en-GB" sz="2800" dirty="0"/>
              <a:t> | Senior Lecturer | Law </a:t>
            </a:r>
          </a:p>
          <a:p>
            <a:r>
              <a:rPr lang="en-GB" sz="2400" dirty="0"/>
              <a:t>MA (Cantab.), BA Law (Cantab.), </a:t>
            </a:r>
            <a:r>
              <a:rPr lang="en-GB" sz="2400" dirty="0" err="1"/>
              <a:t>PGDip</a:t>
            </a:r>
            <a:r>
              <a:rPr lang="en-GB" sz="2400" dirty="0"/>
              <a:t>. Legal Practice, </a:t>
            </a:r>
          </a:p>
          <a:p>
            <a:r>
              <a:rPr lang="en-GB" sz="2400" dirty="0"/>
              <a:t>PGCE (HE), Solicitor (non-practising)</a:t>
            </a:r>
            <a:r>
              <a:rPr lang="en-GB" sz="2800" dirty="0"/>
              <a:t> </a:t>
            </a:r>
          </a:p>
          <a:p>
            <a:r>
              <a:rPr lang="en-GB" sz="2800" u="sng" dirty="0">
                <a:solidFill>
                  <a:srgbClr val="002060"/>
                </a:solidFill>
                <a:hlinkClick r:id="rId4"/>
              </a:rPr>
              <a:t>c.shephard@mmu.ac.uk</a:t>
            </a:r>
            <a:r>
              <a:rPr lang="en-GB" sz="2800" dirty="0">
                <a:solidFill>
                  <a:srgbClr val="002060"/>
                </a:solidFill>
              </a:rPr>
              <a:t> </a:t>
            </a:r>
          </a:p>
          <a:p>
            <a:r>
              <a:rPr lang="en-GB" sz="2800" dirty="0"/>
              <a:t>@</a:t>
            </a:r>
            <a:r>
              <a:rPr lang="en-GB" sz="2800" dirty="0" err="1"/>
              <a:t>missshephard</a:t>
            </a:r>
            <a:r>
              <a:rPr lang="en-GB" sz="28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Programme Director, Postgraduate Certificate in Legal Practice Management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Law Society’s Management Course Stage 1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GB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2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3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5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Motivation 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Current debate on management in the legal services </a:t>
            </a:r>
          </a:p>
          <a:p>
            <a:pPr eaLnBrk="1" hangingPunct="1"/>
            <a:r>
              <a:rPr lang="en-US" altLang="en-US" sz="2400" b="1" dirty="0"/>
              <a:t>sector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LETR – framework to support provision in time of unprecedented change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SRA Competence Statement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CILEx</a:t>
            </a:r>
            <a:r>
              <a:rPr lang="en-US" altLang="en-US" sz="2800" dirty="0"/>
              <a:t> inquiry into meaning of paraprofessional</a:t>
            </a:r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Research question</a:t>
            </a:r>
            <a:endParaRPr lang="en-US" altLang="en-US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Can experience of change management in the public sector inform this debate?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4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3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Literature review</a:t>
            </a:r>
          </a:p>
          <a:p>
            <a:pPr eaLnBrk="1" hangingPunct="1"/>
            <a:endParaRPr lang="en-US" altLang="en-US" sz="28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FE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Policing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Healthcare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[Accountancy]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Academic research in this area?</a:t>
            </a:r>
          </a:p>
          <a:p>
            <a:pPr lvl="1" eaLnBrk="1" hangingPunct="1"/>
            <a:endParaRPr lang="en-US" altLang="en-US" sz="2400" b="1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53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5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3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Methodology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Conceptual paper, ideas piece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Theoretical analysis, at macro level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Intellectual exercise to reveal and articulate a shared management agenda across public and private sectors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Seeks to produce framework for management of rapid structural change in legal services sector which will have impact and inform the current debate</a:t>
            </a:r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622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900" dirty="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6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8"/>
            <a:ext cx="8305800" cy="62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Discussion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Analyses recent strategies employed in public sector to manage and implement change</a:t>
            </a:r>
            <a:endParaRPr lang="en-US" sz="28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Extrapolates the strategies into 3 generic categories: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Refracts current changes in LS sector through this lens</a:t>
            </a:r>
            <a:endParaRPr lang="en-US" altLang="en-US" sz="32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Seeks to identify a cross sector shared management agenda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2800" b="1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34332"/>
              </p:ext>
            </p:extLst>
          </p:nvPr>
        </p:nvGraphicFramePr>
        <p:xfrm>
          <a:off x="429208" y="2687216"/>
          <a:ext cx="8143292" cy="1868142"/>
        </p:xfrm>
        <a:graphic>
          <a:graphicData uri="http://schemas.openxmlformats.org/drawingml/2006/table">
            <a:tbl>
              <a:tblPr firstRow="1" firstCol="1" bandRow="1"/>
              <a:tblGrid>
                <a:gridCol w="8143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0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Provide the service as before and meet every imperative for efficiency by requiring highly qualified staff to work harder (‘</a:t>
                      </a:r>
                      <a:r>
                        <a:rPr lang="en-GB" sz="2400" b="1" i="1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Strategy One</a:t>
                      </a: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Substitute paraprofessionals for professionals (‘</a:t>
                      </a:r>
                      <a:r>
                        <a:rPr lang="en-GB" sz="2400" b="1" i="1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Strategy Two</a:t>
                      </a: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Substitute capital for labour (‘</a:t>
                      </a:r>
                      <a:r>
                        <a:rPr lang="en-GB" sz="2400" b="1" i="1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Strategy Three</a:t>
                      </a: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27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7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/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97689"/>
              </p:ext>
            </p:extLst>
          </p:nvPr>
        </p:nvGraphicFramePr>
        <p:xfrm>
          <a:off x="419100" y="603849"/>
          <a:ext cx="7143750" cy="1110651"/>
        </p:xfrm>
        <a:graphic>
          <a:graphicData uri="http://schemas.openxmlformats.org/drawingml/2006/table">
            <a:tbl>
              <a:tblPr firstRow="1" firstCol="1" bandRow="1"/>
              <a:tblGrid>
                <a:gridCol w="714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0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Provide the service as before and meet every imperative for efficiency by requiring highly qualified staff to work harder (‘</a:t>
                      </a:r>
                      <a:r>
                        <a:rPr lang="en-GB" sz="2400" b="1" i="1" dirty="0">
                          <a:effectLst/>
                          <a:latin typeface="+mn-lt"/>
                          <a:ea typeface="Times New Roman"/>
                        </a:rPr>
                        <a:t>Strategy One</a:t>
                      </a: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9100" y="1883912"/>
            <a:ext cx="7143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Professionals should be allowed to deal with high-order, ‘A’ team, challenging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Default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Unfeasible, primarily due to cost</a:t>
            </a:r>
          </a:p>
        </p:txBody>
      </p:sp>
    </p:spTree>
    <p:extLst>
      <p:ext uri="{BB962C8B-B14F-4D97-AF65-F5344CB8AC3E}">
        <p14:creationId xmlns:p14="http://schemas.microsoft.com/office/powerpoint/2010/main" val="168306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900" dirty="0"/>
          </a:p>
        </p:txBody>
      </p:sp>
      <p:sp>
        <p:nvSpPr>
          <p:cNvPr id="11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8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lvl="1" eaLnBrk="1" hangingPunct="1"/>
            <a:endParaRPr lang="en-US" altLang="en-US" sz="24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65369"/>
              </p:ext>
            </p:extLst>
          </p:nvPr>
        </p:nvGraphicFramePr>
        <p:xfrm>
          <a:off x="571500" y="742952"/>
          <a:ext cx="6800850" cy="400049"/>
        </p:xfrm>
        <a:graphic>
          <a:graphicData uri="http://schemas.openxmlformats.org/drawingml/2006/table">
            <a:tbl>
              <a:tblPr firstRow="1" firstCol="1" bandRow="1"/>
              <a:tblGrid>
                <a:gridCol w="680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/>
                        </a:rPr>
                        <a:t>Substitute paraprofessionals for professionals (‘</a:t>
                      </a:r>
                      <a:r>
                        <a:rPr lang="en-GB" sz="2000" b="1" i="1" dirty="0">
                          <a:effectLst/>
                          <a:latin typeface="+mn-lt"/>
                          <a:ea typeface="Times New Roman"/>
                        </a:rPr>
                        <a:t>Strategy Two</a:t>
                      </a:r>
                      <a:r>
                        <a:rPr lang="en-GB" sz="2000" dirty="0"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" y="1123951"/>
            <a:ext cx="680085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Proven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Professionals resist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Better service delivery?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Need to be able to define paraprofessional and how differs from professional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SRA/ </a:t>
            </a:r>
            <a:r>
              <a:rPr lang="en-GB" sz="2800" dirty="0" err="1">
                <a:solidFill>
                  <a:srgbClr val="002060"/>
                </a:solidFill>
                <a:latin typeface="+mj-lt"/>
              </a:rPr>
              <a:t>CILEx</a:t>
            </a:r>
            <a:endParaRPr lang="en-GB" sz="2800" dirty="0">
              <a:solidFill>
                <a:srgbClr val="002060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Acceptance of risk?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Hierarchy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Customer does not mind how service ‘badged’ provided is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How to credit paraprofessional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Career structure</a:t>
            </a:r>
          </a:p>
          <a:p>
            <a:endParaRPr lang="en-GB" sz="2800" dirty="0">
              <a:solidFill>
                <a:srgbClr val="000D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1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9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lvl="1" eaLnBrk="1" hangingPunct="1"/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37305"/>
              </p:ext>
            </p:extLst>
          </p:nvPr>
        </p:nvGraphicFramePr>
        <p:xfrm>
          <a:off x="495300" y="666750"/>
          <a:ext cx="6667500" cy="514350"/>
        </p:xfrm>
        <a:graphic>
          <a:graphicData uri="http://schemas.openxmlformats.org/drawingml/2006/table">
            <a:tbl>
              <a:tblPr firstRow="1" firstCol="1" bandRow="1"/>
              <a:tblGrid>
                <a:gridCol w="666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Substitute capital for labour (‘</a:t>
                      </a:r>
                      <a:r>
                        <a:rPr lang="en-GB" sz="2400" b="1" i="1" dirty="0">
                          <a:effectLst/>
                          <a:latin typeface="+mn-lt"/>
                          <a:ea typeface="Times New Roman"/>
                        </a:rPr>
                        <a:t>Strategy Three</a:t>
                      </a: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" y="1219200"/>
            <a:ext cx="6667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Proven solution, provided proper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Efficiencies in moving back office function to cheaper location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983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b97f207-c16f-430a-a1d9-95c6767a23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770</Words>
  <Application>Microsoft Office PowerPoint</Application>
  <PresentationFormat>On-screen Show (4:3)</PresentationFormat>
  <Paragraphs>152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Office Theme</vt:lpstr>
      <vt:lpstr>2_Office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 studio2</dc:creator>
  <cp:lastModifiedBy>Andrew Marsden</cp:lastModifiedBy>
  <cp:revision>164</cp:revision>
  <dcterms:created xsi:type="dcterms:W3CDTF">2012-05-16T10:43:34Z</dcterms:created>
  <dcterms:modified xsi:type="dcterms:W3CDTF">2023-06-06T14:43:24Z</dcterms:modified>
</cp:coreProperties>
</file>