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0" r:id="rId3"/>
    <p:sldMasterId id="2147483692" r:id="rId4"/>
  </p:sldMasterIdLst>
  <p:notesMasterIdLst>
    <p:notesMasterId r:id="rId29"/>
  </p:notesMasterIdLst>
  <p:sldIdLst>
    <p:sldId id="256" r:id="rId5"/>
    <p:sldId id="290" r:id="rId6"/>
    <p:sldId id="283" r:id="rId7"/>
    <p:sldId id="300" r:id="rId8"/>
    <p:sldId id="292" r:id="rId9"/>
    <p:sldId id="297" r:id="rId10"/>
    <p:sldId id="289" r:id="rId11"/>
    <p:sldId id="291" r:id="rId12"/>
    <p:sldId id="295" r:id="rId13"/>
    <p:sldId id="258" r:id="rId14"/>
    <p:sldId id="257" r:id="rId15"/>
    <p:sldId id="298" r:id="rId16"/>
    <p:sldId id="259" r:id="rId17"/>
    <p:sldId id="299" r:id="rId18"/>
    <p:sldId id="296" r:id="rId19"/>
    <p:sldId id="264" r:id="rId20"/>
    <p:sldId id="265" r:id="rId21"/>
    <p:sldId id="266" r:id="rId22"/>
    <p:sldId id="267" r:id="rId23"/>
    <p:sldId id="304" r:id="rId24"/>
    <p:sldId id="301" r:id="rId25"/>
    <p:sldId id="302" r:id="rId26"/>
    <p:sldId id="303" r:id="rId27"/>
    <p:sldId id="260" r:id="rId28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6C"/>
    <a:srgbClr val="FF6A00"/>
    <a:srgbClr val="00C1D4"/>
    <a:srgbClr val="FFCD00"/>
    <a:srgbClr val="FFF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867" autoAdjust="0"/>
    <p:restoredTop sz="66281" autoAdjust="0"/>
  </p:normalViewPr>
  <p:slideViewPr>
    <p:cSldViewPr snapToGrid="0">
      <p:cViewPr varScale="1">
        <p:scale>
          <a:sx n="44" d="100"/>
          <a:sy n="44" d="100"/>
        </p:scale>
        <p:origin x="12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ags" Target="tags/tag1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6F200E-E866-4BAE-B896-A26594DB6C9C}" type="doc">
      <dgm:prSet loTypeId="urn:microsoft.com/office/officeart/2016/7/layout/AccentHomeChevron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B796ED-9206-4A08-BE55-8A726C4111D8}">
      <dgm:prSet/>
      <dgm:spPr/>
      <dgm:t>
        <a:bodyPr/>
        <a:lstStyle/>
        <a:p>
          <a:r>
            <a:rPr lang="en-US"/>
            <a:t>2020–2021</a:t>
          </a:r>
        </a:p>
      </dgm:t>
    </dgm:pt>
    <dgm:pt modelId="{7705A4C6-AF6E-41DA-8D8F-158A155EC2A7}" type="parTrans" cxnId="{F0C4EB76-7A3B-4065-AF6B-E6914E95F755}">
      <dgm:prSet/>
      <dgm:spPr/>
      <dgm:t>
        <a:bodyPr/>
        <a:lstStyle/>
        <a:p>
          <a:endParaRPr lang="en-US"/>
        </a:p>
      </dgm:t>
    </dgm:pt>
    <dgm:pt modelId="{2125D1A2-77F6-4DBB-B225-8C5B77FFE9E0}" type="sibTrans" cxnId="{F0C4EB76-7A3B-4065-AF6B-E6914E95F755}">
      <dgm:prSet/>
      <dgm:spPr/>
      <dgm:t>
        <a:bodyPr/>
        <a:lstStyle/>
        <a:p>
          <a:endParaRPr lang="en-US"/>
        </a:p>
      </dgm:t>
    </dgm:pt>
    <dgm:pt modelId="{C64C4620-F97F-467C-883A-FA8D175D5D41}">
      <dgm:prSet custT="1"/>
      <dgm:spPr/>
      <dgm:t>
        <a:bodyPr/>
        <a:lstStyle/>
        <a:p>
          <a:r>
            <a:rPr lang="en-US" sz="1400" dirty="0"/>
            <a:t>Alumni Mentoring </a:t>
          </a:r>
          <a:r>
            <a:rPr lang="en-US" sz="1400" dirty="0" err="1"/>
            <a:t>Programme</a:t>
          </a:r>
          <a:r>
            <a:rPr lang="en-US" sz="1400" dirty="0"/>
            <a:t> – move to online – MS Teams</a:t>
          </a:r>
        </a:p>
      </dgm:t>
    </dgm:pt>
    <dgm:pt modelId="{F420EF29-3BF7-46A4-9F1E-C29E295F5410}" type="parTrans" cxnId="{8197C126-C049-4088-8056-2046FEA42FFA}">
      <dgm:prSet/>
      <dgm:spPr/>
      <dgm:t>
        <a:bodyPr/>
        <a:lstStyle/>
        <a:p>
          <a:endParaRPr lang="en-US"/>
        </a:p>
      </dgm:t>
    </dgm:pt>
    <dgm:pt modelId="{BF79F76F-F4CE-4527-8D38-23D6DDAD5679}" type="sibTrans" cxnId="{8197C126-C049-4088-8056-2046FEA42FFA}">
      <dgm:prSet/>
      <dgm:spPr/>
      <dgm:t>
        <a:bodyPr/>
        <a:lstStyle/>
        <a:p>
          <a:endParaRPr lang="en-US"/>
        </a:p>
      </dgm:t>
    </dgm:pt>
    <dgm:pt modelId="{63315801-6069-4A74-97A5-A8258C4D3926}">
      <dgm:prSet custT="1"/>
      <dgm:spPr/>
      <dgm:t>
        <a:bodyPr/>
        <a:lstStyle/>
        <a:p>
          <a:r>
            <a:rPr lang="en-US" sz="1400" dirty="0"/>
            <a:t>Could expand out the </a:t>
          </a:r>
          <a:r>
            <a:rPr lang="en-US" sz="1400" dirty="0" err="1"/>
            <a:t>Programme</a:t>
          </a:r>
          <a:r>
            <a:rPr lang="en-US" sz="1400" dirty="0"/>
            <a:t> to have more mentors in other countries represented on the </a:t>
          </a:r>
          <a:r>
            <a:rPr lang="en-US" sz="1400" dirty="0" err="1"/>
            <a:t>Programme</a:t>
          </a:r>
          <a:r>
            <a:rPr lang="en-US" sz="1400" dirty="0"/>
            <a:t>.</a:t>
          </a:r>
        </a:p>
      </dgm:t>
    </dgm:pt>
    <dgm:pt modelId="{1424581F-4D4D-4B65-B284-D6DBDB23F18E}" type="parTrans" cxnId="{AFE40DFD-48DC-4A08-8C1E-3BDFD3AA2B9C}">
      <dgm:prSet/>
      <dgm:spPr/>
      <dgm:t>
        <a:bodyPr/>
        <a:lstStyle/>
        <a:p>
          <a:endParaRPr lang="en-US"/>
        </a:p>
      </dgm:t>
    </dgm:pt>
    <dgm:pt modelId="{E9B76F71-F7E2-4314-8800-ADCF9E885738}" type="sibTrans" cxnId="{AFE40DFD-48DC-4A08-8C1E-3BDFD3AA2B9C}">
      <dgm:prSet/>
      <dgm:spPr/>
      <dgm:t>
        <a:bodyPr/>
        <a:lstStyle/>
        <a:p>
          <a:endParaRPr lang="en-US"/>
        </a:p>
      </dgm:t>
    </dgm:pt>
    <dgm:pt modelId="{29E2EE34-CCF8-4853-B7C4-5742F7D04B9F}">
      <dgm:prSet custT="1"/>
      <dgm:spPr/>
      <dgm:t>
        <a:bodyPr/>
        <a:lstStyle/>
        <a:p>
          <a:r>
            <a:rPr lang="en-US" sz="1400" dirty="0"/>
            <a:t>Could facilitate evening meetings online.</a:t>
          </a:r>
        </a:p>
      </dgm:t>
    </dgm:pt>
    <dgm:pt modelId="{F62511CC-C46F-4DCE-B770-47931C5841D8}" type="parTrans" cxnId="{0BA7E7A7-5CED-473F-B714-1D5ED02FC4E1}">
      <dgm:prSet/>
      <dgm:spPr/>
      <dgm:t>
        <a:bodyPr/>
        <a:lstStyle/>
        <a:p>
          <a:endParaRPr lang="en-US"/>
        </a:p>
      </dgm:t>
    </dgm:pt>
    <dgm:pt modelId="{D70EEF93-2E53-4117-AB55-9838AF780845}" type="sibTrans" cxnId="{0BA7E7A7-5CED-473F-B714-1D5ED02FC4E1}">
      <dgm:prSet/>
      <dgm:spPr/>
      <dgm:t>
        <a:bodyPr/>
        <a:lstStyle/>
        <a:p>
          <a:endParaRPr lang="en-US"/>
        </a:p>
      </dgm:t>
    </dgm:pt>
    <dgm:pt modelId="{0DB92EE5-0ED8-4478-9F59-1EF6E8947EDF}">
      <dgm:prSet custT="1"/>
      <dgm:spPr/>
      <dgm:t>
        <a:bodyPr/>
        <a:lstStyle/>
        <a:p>
          <a:r>
            <a:rPr lang="en-US" sz="1400" dirty="0"/>
            <a:t>Facilitated recent graduate mentors being part of the </a:t>
          </a:r>
          <a:r>
            <a:rPr lang="en-US" sz="1400" dirty="0" err="1"/>
            <a:t>Programme</a:t>
          </a:r>
          <a:r>
            <a:rPr lang="en-US" sz="1400" dirty="0"/>
            <a:t> who were training and would not be able to leave work/ professional training courses during the day.</a:t>
          </a:r>
        </a:p>
      </dgm:t>
    </dgm:pt>
    <dgm:pt modelId="{843483D9-FCD0-446C-9E43-1BBD86216E10}" type="parTrans" cxnId="{C3A78924-DE48-4077-ADC5-8256DD28E078}">
      <dgm:prSet/>
      <dgm:spPr/>
      <dgm:t>
        <a:bodyPr/>
        <a:lstStyle/>
        <a:p>
          <a:endParaRPr lang="en-US"/>
        </a:p>
      </dgm:t>
    </dgm:pt>
    <dgm:pt modelId="{F8D37AE4-2886-45C1-9C49-8E529AC7953A}" type="sibTrans" cxnId="{C3A78924-DE48-4077-ADC5-8256DD28E078}">
      <dgm:prSet/>
      <dgm:spPr/>
      <dgm:t>
        <a:bodyPr/>
        <a:lstStyle/>
        <a:p>
          <a:endParaRPr lang="en-US"/>
        </a:p>
      </dgm:t>
    </dgm:pt>
    <dgm:pt modelId="{20191265-36C2-41B5-A211-4B3495D4F5A0}">
      <dgm:prSet custT="1"/>
      <dgm:spPr/>
      <dgm:t>
        <a:bodyPr/>
        <a:lstStyle/>
        <a:p>
          <a:r>
            <a:rPr lang="en-US" sz="1400" dirty="0"/>
            <a:t>Work / Caring Responsibilities. </a:t>
          </a:r>
        </a:p>
      </dgm:t>
    </dgm:pt>
    <dgm:pt modelId="{0A6B851A-1841-48B9-B254-F8D93C915DC7}" type="parTrans" cxnId="{7FA149A1-DD61-4D65-B737-D44744606529}">
      <dgm:prSet/>
      <dgm:spPr/>
      <dgm:t>
        <a:bodyPr/>
        <a:lstStyle/>
        <a:p>
          <a:endParaRPr lang="en-US"/>
        </a:p>
      </dgm:t>
    </dgm:pt>
    <dgm:pt modelId="{B5A082FA-4C49-4086-A67E-BA6273EDBA69}" type="sibTrans" cxnId="{7FA149A1-DD61-4D65-B737-D44744606529}">
      <dgm:prSet/>
      <dgm:spPr/>
      <dgm:t>
        <a:bodyPr/>
        <a:lstStyle/>
        <a:p>
          <a:endParaRPr lang="en-US"/>
        </a:p>
      </dgm:t>
    </dgm:pt>
    <dgm:pt modelId="{AEDD8B2B-5B80-4721-B405-3B3AFCD981E6}">
      <dgm:prSet/>
      <dgm:spPr/>
      <dgm:t>
        <a:bodyPr/>
        <a:lstStyle/>
        <a:p>
          <a:r>
            <a:rPr lang="en-US"/>
            <a:t>2021–2022</a:t>
          </a:r>
        </a:p>
      </dgm:t>
    </dgm:pt>
    <dgm:pt modelId="{66AF494B-19F6-407C-8BB2-8E1CB5A543A1}" type="parTrans" cxnId="{1C971025-2DA9-4623-9B74-7D2FE5C1D8FD}">
      <dgm:prSet/>
      <dgm:spPr/>
      <dgm:t>
        <a:bodyPr/>
        <a:lstStyle/>
        <a:p>
          <a:endParaRPr lang="en-US"/>
        </a:p>
      </dgm:t>
    </dgm:pt>
    <dgm:pt modelId="{9BAD1EB9-FA39-4277-924A-CAC60C307764}" type="sibTrans" cxnId="{1C971025-2DA9-4623-9B74-7D2FE5C1D8FD}">
      <dgm:prSet/>
      <dgm:spPr/>
      <dgm:t>
        <a:bodyPr/>
        <a:lstStyle/>
        <a:p>
          <a:endParaRPr lang="en-US"/>
        </a:p>
      </dgm:t>
    </dgm:pt>
    <dgm:pt modelId="{3D610F00-E5BA-4959-84E1-16A92FD59AEF}">
      <dgm:prSet custT="1"/>
      <dgm:spPr/>
      <dgm:t>
        <a:bodyPr/>
        <a:lstStyle/>
        <a:p>
          <a:r>
            <a:rPr lang="en-US" sz="1400" dirty="0"/>
            <a:t>Transition Skills </a:t>
          </a:r>
          <a:r>
            <a:rPr lang="en-US" sz="1400" dirty="0" err="1"/>
            <a:t>Programme</a:t>
          </a:r>
          <a:r>
            <a:rPr lang="en-US" sz="1400" dirty="0"/>
            <a:t> QUB – mix of in person and online</a:t>
          </a:r>
        </a:p>
      </dgm:t>
    </dgm:pt>
    <dgm:pt modelId="{55DA8C32-424B-429A-B3FE-4F9805E83418}" type="parTrans" cxnId="{4780BC22-964B-4F99-A38B-33EB33F6B376}">
      <dgm:prSet/>
      <dgm:spPr/>
      <dgm:t>
        <a:bodyPr/>
        <a:lstStyle/>
        <a:p>
          <a:endParaRPr lang="en-US"/>
        </a:p>
      </dgm:t>
    </dgm:pt>
    <dgm:pt modelId="{6353D8BA-5879-49E6-BDDA-B1D626ABDCF7}" type="sibTrans" cxnId="{4780BC22-964B-4F99-A38B-33EB33F6B376}">
      <dgm:prSet/>
      <dgm:spPr/>
      <dgm:t>
        <a:bodyPr/>
        <a:lstStyle/>
        <a:p>
          <a:endParaRPr lang="en-US"/>
        </a:p>
      </dgm:t>
    </dgm:pt>
    <dgm:pt modelId="{3D8BE23A-92F0-4908-B5D7-9781B4F4CB85}">
      <dgm:prSet custT="1"/>
      <dgm:spPr/>
      <dgm:t>
        <a:bodyPr/>
        <a:lstStyle/>
        <a:p>
          <a:r>
            <a:rPr lang="en-US" sz="1400" dirty="0"/>
            <a:t>Student Skills Assistants.</a:t>
          </a:r>
        </a:p>
      </dgm:t>
    </dgm:pt>
    <dgm:pt modelId="{E70B2700-CC72-49E7-B28F-B53BE04E08EB}" type="parTrans" cxnId="{D9B516F5-1385-4249-9ACD-8900FA412950}">
      <dgm:prSet/>
      <dgm:spPr/>
      <dgm:t>
        <a:bodyPr/>
        <a:lstStyle/>
        <a:p>
          <a:endParaRPr lang="en-US"/>
        </a:p>
      </dgm:t>
    </dgm:pt>
    <dgm:pt modelId="{EB26926A-64D0-456F-BE90-D43E6D899835}" type="sibTrans" cxnId="{D9B516F5-1385-4249-9ACD-8900FA412950}">
      <dgm:prSet/>
      <dgm:spPr/>
      <dgm:t>
        <a:bodyPr/>
        <a:lstStyle/>
        <a:p>
          <a:endParaRPr lang="en-US"/>
        </a:p>
      </dgm:t>
    </dgm:pt>
    <dgm:pt modelId="{49A7A72B-9618-402D-A594-E5B1381E1808}">
      <dgm:prSet custT="1"/>
      <dgm:spPr/>
      <dgm:t>
        <a:bodyPr/>
        <a:lstStyle/>
        <a:p>
          <a:r>
            <a:rPr lang="en-US" sz="1400" dirty="0"/>
            <a:t>Peer Mentoring.</a:t>
          </a:r>
        </a:p>
      </dgm:t>
    </dgm:pt>
    <dgm:pt modelId="{33A2AB85-BE96-4E76-8E23-E4781DEC5D15}" type="parTrans" cxnId="{A7A5E224-A567-4C92-92F4-8AF5CAE869F7}">
      <dgm:prSet/>
      <dgm:spPr/>
      <dgm:t>
        <a:bodyPr/>
        <a:lstStyle/>
        <a:p>
          <a:endParaRPr lang="en-US"/>
        </a:p>
      </dgm:t>
    </dgm:pt>
    <dgm:pt modelId="{AC84703D-CA8B-408A-9D32-E19D50E4DAAE}" type="sibTrans" cxnId="{A7A5E224-A567-4C92-92F4-8AF5CAE869F7}">
      <dgm:prSet/>
      <dgm:spPr/>
      <dgm:t>
        <a:bodyPr/>
        <a:lstStyle/>
        <a:p>
          <a:endParaRPr lang="en-US"/>
        </a:p>
      </dgm:t>
    </dgm:pt>
    <dgm:pt modelId="{7E998BE7-6A94-4965-B5B2-9C07CC060433}">
      <dgm:prSet custT="1"/>
      <dgm:spPr/>
      <dgm:t>
        <a:bodyPr/>
        <a:lstStyle/>
        <a:p>
          <a:r>
            <a:rPr lang="en-US" sz="1400" dirty="0"/>
            <a:t>Flexibility for students living at home due to cost of living.</a:t>
          </a:r>
        </a:p>
      </dgm:t>
    </dgm:pt>
    <dgm:pt modelId="{1D2644EA-C5CA-4232-AD64-26A565D3DB45}" type="parTrans" cxnId="{508D4626-E2CF-4304-BBDA-7044A250C769}">
      <dgm:prSet/>
      <dgm:spPr/>
      <dgm:t>
        <a:bodyPr/>
        <a:lstStyle/>
        <a:p>
          <a:endParaRPr lang="en-US"/>
        </a:p>
      </dgm:t>
    </dgm:pt>
    <dgm:pt modelId="{5B89D86D-FDDD-4759-B635-B5054F30E7F2}" type="sibTrans" cxnId="{508D4626-E2CF-4304-BBDA-7044A250C769}">
      <dgm:prSet/>
      <dgm:spPr/>
      <dgm:t>
        <a:bodyPr/>
        <a:lstStyle/>
        <a:p>
          <a:endParaRPr lang="en-US"/>
        </a:p>
      </dgm:t>
    </dgm:pt>
    <dgm:pt modelId="{0465FF28-110E-4FA9-867D-50A73A1B68FB}">
      <dgm:prSet custT="1"/>
      <dgm:spPr/>
      <dgm:t>
        <a:bodyPr/>
        <a:lstStyle/>
        <a:p>
          <a:r>
            <a:rPr lang="en-US" sz="1400" dirty="0"/>
            <a:t>One to one in person meetings and small group meetings online.</a:t>
          </a:r>
        </a:p>
      </dgm:t>
    </dgm:pt>
    <dgm:pt modelId="{076B9D38-4D10-42C6-BE06-48D6CC10D27E}" type="parTrans" cxnId="{5BC66369-FC73-46AB-ACE7-97360CAC44C3}">
      <dgm:prSet/>
      <dgm:spPr/>
      <dgm:t>
        <a:bodyPr/>
        <a:lstStyle/>
        <a:p>
          <a:endParaRPr lang="en-US"/>
        </a:p>
      </dgm:t>
    </dgm:pt>
    <dgm:pt modelId="{A4CA810E-90D2-4FF0-84AA-46A4240F4B44}" type="sibTrans" cxnId="{5BC66369-FC73-46AB-ACE7-97360CAC44C3}">
      <dgm:prSet/>
      <dgm:spPr/>
      <dgm:t>
        <a:bodyPr/>
        <a:lstStyle/>
        <a:p>
          <a:endParaRPr lang="en-US"/>
        </a:p>
      </dgm:t>
    </dgm:pt>
    <dgm:pt modelId="{B14B6FDF-2296-4822-A2FD-F75C97F4CAF8}">
      <dgm:prSet custT="1"/>
      <dgm:spPr/>
      <dgm:t>
        <a:bodyPr/>
        <a:lstStyle/>
        <a:p>
          <a:r>
            <a:rPr lang="en-US" sz="1400" dirty="0"/>
            <a:t>Cost effective.</a:t>
          </a:r>
        </a:p>
      </dgm:t>
    </dgm:pt>
    <dgm:pt modelId="{B7F97B52-A346-41C9-8A5F-F75A4451D38E}" type="parTrans" cxnId="{28CCD301-C675-47AC-9C89-9F6D657CBA66}">
      <dgm:prSet/>
      <dgm:spPr/>
      <dgm:t>
        <a:bodyPr/>
        <a:lstStyle/>
        <a:p>
          <a:endParaRPr lang="en-US"/>
        </a:p>
      </dgm:t>
    </dgm:pt>
    <dgm:pt modelId="{306C364E-D335-4238-AA7B-D777E820CFA3}" type="sibTrans" cxnId="{28CCD301-C675-47AC-9C89-9F6D657CBA66}">
      <dgm:prSet/>
      <dgm:spPr/>
      <dgm:t>
        <a:bodyPr/>
        <a:lstStyle/>
        <a:p>
          <a:endParaRPr lang="en-US"/>
        </a:p>
      </dgm:t>
    </dgm:pt>
    <dgm:pt modelId="{9B414439-84B7-F44E-BD0B-34A5EFB441CF}" type="pres">
      <dgm:prSet presAssocID="{D36F200E-E866-4BAE-B896-A26594DB6C9C}" presName="Name0" presStyleCnt="0">
        <dgm:presLayoutVars>
          <dgm:animLvl val="lvl"/>
          <dgm:resizeHandles val="exact"/>
        </dgm:presLayoutVars>
      </dgm:prSet>
      <dgm:spPr/>
    </dgm:pt>
    <dgm:pt modelId="{A109D1BF-65F9-0F44-A27C-031D6F2A7F98}" type="pres">
      <dgm:prSet presAssocID="{8EB796ED-9206-4A08-BE55-8A726C4111D8}" presName="composite" presStyleCnt="0"/>
      <dgm:spPr/>
    </dgm:pt>
    <dgm:pt modelId="{8CDA0571-91A8-244C-B825-9DD48BBB5E8F}" type="pres">
      <dgm:prSet presAssocID="{8EB796ED-9206-4A08-BE55-8A726C4111D8}" presName="L" presStyleLbl="solidFgAcc1" presStyleIdx="0" presStyleCnt="2">
        <dgm:presLayoutVars>
          <dgm:chMax val="0"/>
          <dgm:chPref val="0"/>
        </dgm:presLayoutVars>
      </dgm:prSet>
      <dgm:spPr/>
    </dgm:pt>
    <dgm:pt modelId="{C89E29F7-DDD0-5347-8616-456A6A262D84}" type="pres">
      <dgm:prSet presAssocID="{8EB796ED-9206-4A08-BE55-8A726C4111D8}" presName="parTx" presStyleLbl="alignNode1" presStyleIdx="0" presStyleCnt="2" custScaleY="178890" custLinFactNeighborX="-2862" custLinFactNeighborY="-18576">
        <dgm:presLayoutVars>
          <dgm:chMax val="0"/>
          <dgm:chPref val="0"/>
          <dgm:bulletEnabled val="1"/>
        </dgm:presLayoutVars>
      </dgm:prSet>
      <dgm:spPr/>
    </dgm:pt>
    <dgm:pt modelId="{1DDC1C0A-ADCF-6D47-8909-10ED1EB65392}" type="pres">
      <dgm:prSet presAssocID="{8EB796ED-9206-4A08-BE55-8A726C4111D8}" presName="desTx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411EFD92-67E4-0F47-B186-AACBF67E8905}" type="pres">
      <dgm:prSet presAssocID="{8EB796ED-9206-4A08-BE55-8A726C4111D8}" presName="EmptyPlaceHolder" presStyleCnt="0"/>
      <dgm:spPr/>
    </dgm:pt>
    <dgm:pt modelId="{35C30685-9FCD-4F42-9B4C-A3491B18FF60}" type="pres">
      <dgm:prSet presAssocID="{2125D1A2-77F6-4DBB-B225-8C5B77FFE9E0}" presName="space" presStyleCnt="0"/>
      <dgm:spPr/>
    </dgm:pt>
    <dgm:pt modelId="{242810FA-579D-8640-A260-C254FD23AF5A}" type="pres">
      <dgm:prSet presAssocID="{AEDD8B2B-5B80-4721-B405-3B3AFCD981E6}" presName="composite" presStyleCnt="0"/>
      <dgm:spPr/>
    </dgm:pt>
    <dgm:pt modelId="{8D2AC740-0A4F-DE4E-B469-35F9D1E3B00F}" type="pres">
      <dgm:prSet presAssocID="{AEDD8B2B-5B80-4721-B405-3B3AFCD981E6}" presName="L" presStyleLbl="solidFgAcc1" presStyleIdx="1" presStyleCnt="2">
        <dgm:presLayoutVars>
          <dgm:chMax val="0"/>
          <dgm:chPref val="0"/>
        </dgm:presLayoutVars>
      </dgm:prSet>
      <dgm:spPr/>
    </dgm:pt>
    <dgm:pt modelId="{B1C65191-A5FC-AF45-959E-DFA1B93BBEF3}" type="pres">
      <dgm:prSet presAssocID="{AEDD8B2B-5B80-4721-B405-3B3AFCD981E6}" presName="parTx" presStyleLbl="alignNode1" presStyleIdx="1" presStyleCnt="2" custScaleY="185288" custLinFactNeighborX="-2784" custLinFactNeighborY="-21775">
        <dgm:presLayoutVars>
          <dgm:chMax val="0"/>
          <dgm:chPref val="0"/>
          <dgm:bulletEnabled val="1"/>
        </dgm:presLayoutVars>
      </dgm:prSet>
      <dgm:spPr/>
    </dgm:pt>
    <dgm:pt modelId="{3545808B-1D7C-EB4A-A39E-8948C409B807}" type="pres">
      <dgm:prSet presAssocID="{AEDD8B2B-5B80-4721-B405-3B3AFCD981E6}" presName="desTx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2C304572-10C6-734C-81AB-9925294E173D}" type="pres">
      <dgm:prSet presAssocID="{AEDD8B2B-5B80-4721-B405-3B3AFCD981E6}" presName="EmptyPlaceHolder" presStyleCnt="0"/>
      <dgm:spPr/>
    </dgm:pt>
  </dgm:ptLst>
  <dgm:cxnLst>
    <dgm:cxn modelId="{28CCD301-C675-47AC-9C89-9F6D657CBA66}" srcId="{3D610F00-E5BA-4959-84E1-16A92FD59AEF}" destId="{B14B6FDF-2296-4822-A2FD-F75C97F4CAF8}" srcOrd="4" destOrd="0" parTransId="{B7F97B52-A346-41C9-8A5F-F75A4451D38E}" sibTransId="{306C364E-D335-4238-AA7B-D777E820CFA3}"/>
    <dgm:cxn modelId="{CDA84F0F-B2AF-304A-8CEC-D452C5FEF6D5}" type="presOf" srcId="{0DB92EE5-0ED8-4478-9F59-1EF6E8947EDF}" destId="{1DDC1C0A-ADCF-6D47-8909-10ED1EB65392}" srcOrd="0" destOrd="3" presId="urn:microsoft.com/office/officeart/2016/7/layout/AccentHomeChevronProcess"/>
    <dgm:cxn modelId="{CC503C19-4484-884E-908D-25C3FF2C9F00}" type="presOf" srcId="{AEDD8B2B-5B80-4721-B405-3B3AFCD981E6}" destId="{B1C65191-A5FC-AF45-959E-DFA1B93BBEF3}" srcOrd="0" destOrd="0" presId="urn:microsoft.com/office/officeart/2016/7/layout/AccentHomeChevronProcess"/>
    <dgm:cxn modelId="{4780BC22-964B-4F99-A38B-33EB33F6B376}" srcId="{AEDD8B2B-5B80-4721-B405-3B3AFCD981E6}" destId="{3D610F00-E5BA-4959-84E1-16A92FD59AEF}" srcOrd="0" destOrd="0" parTransId="{55DA8C32-424B-429A-B3FE-4F9805E83418}" sibTransId="{6353D8BA-5879-49E6-BDDA-B1D626ABDCF7}"/>
    <dgm:cxn modelId="{C3A78924-DE48-4077-ADC5-8256DD28E078}" srcId="{C64C4620-F97F-467C-883A-FA8D175D5D41}" destId="{0DB92EE5-0ED8-4478-9F59-1EF6E8947EDF}" srcOrd="2" destOrd="0" parTransId="{843483D9-FCD0-446C-9E43-1BBD86216E10}" sibTransId="{F8D37AE4-2886-45C1-9C49-8E529AC7953A}"/>
    <dgm:cxn modelId="{A7A5E224-A567-4C92-92F4-8AF5CAE869F7}" srcId="{3D610F00-E5BA-4959-84E1-16A92FD59AEF}" destId="{49A7A72B-9618-402D-A594-E5B1381E1808}" srcOrd="1" destOrd="0" parTransId="{33A2AB85-BE96-4E76-8E23-E4781DEC5D15}" sibTransId="{AC84703D-CA8B-408A-9D32-E19D50E4DAAE}"/>
    <dgm:cxn modelId="{1C971025-2DA9-4623-9B74-7D2FE5C1D8FD}" srcId="{D36F200E-E866-4BAE-B896-A26594DB6C9C}" destId="{AEDD8B2B-5B80-4721-B405-3B3AFCD981E6}" srcOrd="1" destOrd="0" parTransId="{66AF494B-19F6-407C-8BB2-8E1CB5A543A1}" sibTransId="{9BAD1EB9-FA39-4277-924A-CAC60C307764}"/>
    <dgm:cxn modelId="{508D4626-E2CF-4304-BBDA-7044A250C769}" srcId="{3D610F00-E5BA-4959-84E1-16A92FD59AEF}" destId="{7E998BE7-6A94-4965-B5B2-9C07CC060433}" srcOrd="2" destOrd="0" parTransId="{1D2644EA-C5CA-4232-AD64-26A565D3DB45}" sibTransId="{5B89D86D-FDDD-4759-B635-B5054F30E7F2}"/>
    <dgm:cxn modelId="{8197C126-C049-4088-8056-2046FEA42FFA}" srcId="{8EB796ED-9206-4A08-BE55-8A726C4111D8}" destId="{C64C4620-F97F-467C-883A-FA8D175D5D41}" srcOrd="0" destOrd="0" parTransId="{F420EF29-3BF7-46A4-9F1E-C29E295F5410}" sibTransId="{BF79F76F-F4CE-4527-8D38-23D6DDAD5679}"/>
    <dgm:cxn modelId="{0AEDA62A-C137-9942-B15E-27C773B9AF82}" type="presOf" srcId="{3D610F00-E5BA-4959-84E1-16A92FD59AEF}" destId="{3545808B-1D7C-EB4A-A39E-8948C409B807}" srcOrd="0" destOrd="0" presId="urn:microsoft.com/office/officeart/2016/7/layout/AccentHomeChevronProcess"/>
    <dgm:cxn modelId="{D79A9341-1D0D-FA4D-9599-69CA8662BDEB}" type="presOf" srcId="{0465FF28-110E-4FA9-867D-50A73A1B68FB}" destId="{3545808B-1D7C-EB4A-A39E-8948C409B807}" srcOrd="0" destOrd="4" presId="urn:microsoft.com/office/officeart/2016/7/layout/AccentHomeChevronProcess"/>
    <dgm:cxn modelId="{5BC66369-FC73-46AB-ACE7-97360CAC44C3}" srcId="{3D610F00-E5BA-4959-84E1-16A92FD59AEF}" destId="{0465FF28-110E-4FA9-867D-50A73A1B68FB}" srcOrd="3" destOrd="0" parTransId="{076B9D38-4D10-42C6-BE06-48D6CC10D27E}" sibTransId="{A4CA810E-90D2-4FF0-84AA-46A4240F4B44}"/>
    <dgm:cxn modelId="{F0C4EB76-7A3B-4065-AF6B-E6914E95F755}" srcId="{D36F200E-E866-4BAE-B896-A26594DB6C9C}" destId="{8EB796ED-9206-4A08-BE55-8A726C4111D8}" srcOrd="0" destOrd="0" parTransId="{7705A4C6-AF6E-41DA-8D8F-158A155EC2A7}" sibTransId="{2125D1A2-77F6-4DBB-B225-8C5B77FFE9E0}"/>
    <dgm:cxn modelId="{7055EE57-1093-3349-88B6-630315A534E4}" type="presOf" srcId="{3D8BE23A-92F0-4908-B5D7-9781B4F4CB85}" destId="{3545808B-1D7C-EB4A-A39E-8948C409B807}" srcOrd="0" destOrd="1" presId="urn:microsoft.com/office/officeart/2016/7/layout/AccentHomeChevronProcess"/>
    <dgm:cxn modelId="{C935107B-3388-FE40-99BF-23EBC4E1208B}" type="presOf" srcId="{29E2EE34-CCF8-4853-B7C4-5742F7D04B9F}" destId="{1DDC1C0A-ADCF-6D47-8909-10ED1EB65392}" srcOrd="0" destOrd="2" presId="urn:microsoft.com/office/officeart/2016/7/layout/AccentHomeChevronProcess"/>
    <dgm:cxn modelId="{75936485-0215-AD40-9A0C-DB734F84AFAD}" type="presOf" srcId="{49A7A72B-9618-402D-A594-E5B1381E1808}" destId="{3545808B-1D7C-EB4A-A39E-8948C409B807}" srcOrd="0" destOrd="2" presId="urn:microsoft.com/office/officeart/2016/7/layout/AccentHomeChevronProcess"/>
    <dgm:cxn modelId="{4C5CA68E-E8A9-A54F-BC17-E1C1C20CDEE7}" type="presOf" srcId="{20191265-36C2-41B5-A211-4B3495D4F5A0}" destId="{1DDC1C0A-ADCF-6D47-8909-10ED1EB65392}" srcOrd="0" destOrd="4" presId="urn:microsoft.com/office/officeart/2016/7/layout/AccentHomeChevronProcess"/>
    <dgm:cxn modelId="{9B105995-9EE9-2A4D-B8FD-7F1E42825096}" type="presOf" srcId="{B14B6FDF-2296-4822-A2FD-F75C97F4CAF8}" destId="{3545808B-1D7C-EB4A-A39E-8948C409B807}" srcOrd="0" destOrd="5" presId="urn:microsoft.com/office/officeart/2016/7/layout/AccentHomeChevronProcess"/>
    <dgm:cxn modelId="{1724B59B-E4E3-1D4C-AAC1-FFC79E9939C9}" type="presOf" srcId="{8EB796ED-9206-4A08-BE55-8A726C4111D8}" destId="{C89E29F7-DDD0-5347-8616-456A6A262D84}" srcOrd="0" destOrd="0" presId="urn:microsoft.com/office/officeart/2016/7/layout/AccentHomeChevronProcess"/>
    <dgm:cxn modelId="{7FA149A1-DD61-4D65-B737-D44744606529}" srcId="{C64C4620-F97F-467C-883A-FA8D175D5D41}" destId="{20191265-36C2-41B5-A211-4B3495D4F5A0}" srcOrd="3" destOrd="0" parTransId="{0A6B851A-1841-48B9-B254-F8D93C915DC7}" sibTransId="{B5A082FA-4C49-4086-A67E-BA6273EDBA69}"/>
    <dgm:cxn modelId="{93ED91A1-FB34-AC46-B514-73E96D281A24}" type="presOf" srcId="{C64C4620-F97F-467C-883A-FA8D175D5D41}" destId="{1DDC1C0A-ADCF-6D47-8909-10ED1EB65392}" srcOrd="0" destOrd="0" presId="urn:microsoft.com/office/officeart/2016/7/layout/AccentHomeChevronProcess"/>
    <dgm:cxn modelId="{0BA7E7A7-5CED-473F-B714-1D5ED02FC4E1}" srcId="{C64C4620-F97F-467C-883A-FA8D175D5D41}" destId="{29E2EE34-CCF8-4853-B7C4-5742F7D04B9F}" srcOrd="1" destOrd="0" parTransId="{F62511CC-C46F-4DCE-B770-47931C5841D8}" sibTransId="{D70EEF93-2E53-4117-AB55-9838AF780845}"/>
    <dgm:cxn modelId="{59F8B2AD-A2CD-5E4F-A2E3-9125792A0F7B}" type="presOf" srcId="{D36F200E-E866-4BAE-B896-A26594DB6C9C}" destId="{9B414439-84B7-F44E-BD0B-34A5EFB441CF}" srcOrd="0" destOrd="0" presId="urn:microsoft.com/office/officeart/2016/7/layout/AccentHomeChevronProcess"/>
    <dgm:cxn modelId="{D68142D8-6D2A-6047-9529-C221DA571412}" type="presOf" srcId="{63315801-6069-4A74-97A5-A8258C4D3926}" destId="{1DDC1C0A-ADCF-6D47-8909-10ED1EB65392}" srcOrd="0" destOrd="1" presId="urn:microsoft.com/office/officeart/2016/7/layout/AccentHomeChevronProcess"/>
    <dgm:cxn modelId="{E7AFD7DE-1DD0-3142-9D7D-FA17BDB2D37D}" type="presOf" srcId="{7E998BE7-6A94-4965-B5B2-9C07CC060433}" destId="{3545808B-1D7C-EB4A-A39E-8948C409B807}" srcOrd="0" destOrd="3" presId="urn:microsoft.com/office/officeart/2016/7/layout/AccentHomeChevronProcess"/>
    <dgm:cxn modelId="{D9B516F5-1385-4249-9ACD-8900FA412950}" srcId="{3D610F00-E5BA-4959-84E1-16A92FD59AEF}" destId="{3D8BE23A-92F0-4908-B5D7-9781B4F4CB85}" srcOrd="0" destOrd="0" parTransId="{E70B2700-CC72-49E7-B28F-B53BE04E08EB}" sibTransId="{EB26926A-64D0-456F-BE90-D43E6D899835}"/>
    <dgm:cxn modelId="{AFE40DFD-48DC-4A08-8C1E-3BDFD3AA2B9C}" srcId="{C64C4620-F97F-467C-883A-FA8D175D5D41}" destId="{63315801-6069-4A74-97A5-A8258C4D3926}" srcOrd="0" destOrd="0" parTransId="{1424581F-4D4D-4B65-B284-D6DBDB23F18E}" sibTransId="{E9B76F71-F7E2-4314-8800-ADCF9E885738}"/>
    <dgm:cxn modelId="{54A86179-E590-1E4F-B2D8-3F4CE999DDC8}" type="presParOf" srcId="{9B414439-84B7-F44E-BD0B-34A5EFB441CF}" destId="{A109D1BF-65F9-0F44-A27C-031D6F2A7F98}" srcOrd="0" destOrd="0" presId="urn:microsoft.com/office/officeart/2016/7/layout/AccentHomeChevronProcess"/>
    <dgm:cxn modelId="{5A37DC17-70C9-6F41-9C38-E50835CA380A}" type="presParOf" srcId="{A109D1BF-65F9-0F44-A27C-031D6F2A7F98}" destId="{8CDA0571-91A8-244C-B825-9DD48BBB5E8F}" srcOrd="0" destOrd="0" presId="urn:microsoft.com/office/officeart/2016/7/layout/AccentHomeChevronProcess"/>
    <dgm:cxn modelId="{D4C1F45A-462B-3B4E-B22B-5EA8DA21B1BD}" type="presParOf" srcId="{A109D1BF-65F9-0F44-A27C-031D6F2A7F98}" destId="{C89E29F7-DDD0-5347-8616-456A6A262D84}" srcOrd="1" destOrd="0" presId="urn:microsoft.com/office/officeart/2016/7/layout/AccentHomeChevronProcess"/>
    <dgm:cxn modelId="{72C06FC4-862A-A148-8CCA-CEE2FEC8C813}" type="presParOf" srcId="{A109D1BF-65F9-0F44-A27C-031D6F2A7F98}" destId="{1DDC1C0A-ADCF-6D47-8909-10ED1EB65392}" srcOrd="2" destOrd="0" presId="urn:microsoft.com/office/officeart/2016/7/layout/AccentHomeChevronProcess"/>
    <dgm:cxn modelId="{8024F0BC-B434-DC4A-81AD-DC815F52732D}" type="presParOf" srcId="{A109D1BF-65F9-0F44-A27C-031D6F2A7F98}" destId="{411EFD92-67E4-0F47-B186-AACBF67E8905}" srcOrd="3" destOrd="0" presId="urn:microsoft.com/office/officeart/2016/7/layout/AccentHomeChevronProcess"/>
    <dgm:cxn modelId="{B292985B-D867-9442-B68A-72A3D808F435}" type="presParOf" srcId="{9B414439-84B7-F44E-BD0B-34A5EFB441CF}" destId="{35C30685-9FCD-4F42-9B4C-A3491B18FF60}" srcOrd="1" destOrd="0" presId="urn:microsoft.com/office/officeart/2016/7/layout/AccentHomeChevronProcess"/>
    <dgm:cxn modelId="{9044ECAF-52FA-B047-B1A7-AFCA5C9FFC9D}" type="presParOf" srcId="{9B414439-84B7-F44E-BD0B-34A5EFB441CF}" destId="{242810FA-579D-8640-A260-C254FD23AF5A}" srcOrd="2" destOrd="0" presId="urn:microsoft.com/office/officeart/2016/7/layout/AccentHomeChevronProcess"/>
    <dgm:cxn modelId="{B1A55448-9E42-3047-AE1B-0659EC5D3B1B}" type="presParOf" srcId="{242810FA-579D-8640-A260-C254FD23AF5A}" destId="{8D2AC740-0A4F-DE4E-B469-35F9D1E3B00F}" srcOrd="0" destOrd="0" presId="urn:microsoft.com/office/officeart/2016/7/layout/AccentHomeChevronProcess"/>
    <dgm:cxn modelId="{0AE1DAFC-FB7D-6244-B9D5-C6D3AD1485EF}" type="presParOf" srcId="{242810FA-579D-8640-A260-C254FD23AF5A}" destId="{B1C65191-A5FC-AF45-959E-DFA1B93BBEF3}" srcOrd="1" destOrd="0" presId="urn:microsoft.com/office/officeart/2016/7/layout/AccentHomeChevronProcess"/>
    <dgm:cxn modelId="{732E65B9-5961-E74C-BEB0-E99FCC1F9D27}" type="presParOf" srcId="{242810FA-579D-8640-A260-C254FD23AF5A}" destId="{3545808B-1D7C-EB4A-A39E-8948C409B807}" srcOrd="2" destOrd="0" presId="urn:microsoft.com/office/officeart/2016/7/layout/AccentHomeChevronProcess"/>
    <dgm:cxn modelId="{9D9D7411-4895-504E-A95C-AF9F172DECA5}" type="presParOf" srcId="{242810FA-579D-8640-A260-C254FD23AF5A}" destId="{2C304572-10C6-734C-81AB-9925294E173D}" srcOrd="3" destOrd="0" presId="urn:microsoft.com/office/officeart/2016/7/layout/AccentHomeChevro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8E5A9F-CA82-4B5C-B2C6-6C2280FDB991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500B8A-0371-4C05-87D0-FD7350EEA9B8}">
      <dgm:prSet custT="1"/>
      <dgm:spPr/>
      <dgm:t>
        <a:bodyPr/>
        <a:lstStyle/>
        <a:p>
          <a:r>
            <a:rPr lang="en-US" sz="2300" b="0" i="0" baseline="0" dirty="0"/>
            <a:t>Meanwhile, a survey completed by           98 </a:t>
          </a:r>
          <a:r>
            <a:rPr lang="en-US" sz="2300" b="0" i="0" baseline="0" dirty="0" err="1"/>
            <a:t>MLaw</a:t>
          </a:r>
          <a:r>
            <a:rPr lang="en-US" sz="2300" b="0" i="0" baseline="0" dirty="0"/>
            <a:t> (QLD) students at Queen’s University Belfast 2019-2022 revealed that:</a:t>
          </a:r>
          <a:endParaRPr lang="en-US" sz="2300" dirty="0"/>
        </a:p>
      </dgm:t>
    </dgm:pt>
    <dgm:pt modelId="{F93F8C10-BA8E-4CDA-BFA3-956811DA874C}" type="parTrans" cxnId="{3E9935DE-A8D4-43E7-B289-1929159087C1}">
      <dgm:prSet/>
      <dgm:spPr/>
      <dgm:t>
        <a:bodyPr/>
        <a:lstStyle/>
        <a:p>
          <a:endParaRPr lang="en-US"/>
        </a:p>
      </dgm:t>
    </dgm:pt>
    <dgm:pt modelId="{03B1FB0D-6A2B-4BA9-A018-65C5081FFA97}" type="sibTrans" cxnId="{3E9935DE-A8D4-43E7-B289-1929159087C1}">
      <dgm:prSet/>
      <dgm:spPr/>
      <dgm:t>
        <a:bodyPr/>
        <a:lstStyle/>
        <a:p>
          <a:endParaRPr lang="en-US"/>
        </a:p>
      </dgm:t>
    </dgm:pt>
    <dgm:pt modelId="{93FA89D4-0A1A-4354-BD80-29F77D6DA8C1}">
      <dgm:prSet/>
      <dgm:spPr/>
      <dgm:t>
        <a:bodyPr/>
        <a:lstStyle/>
        <a:p>
          <a:r>
            <a:rPr lang="en-US" b="0" i="0" baseline="0" dirty="0"/>
            <a:t>78% students intended to practice law, 22% would consider law practice</a:t>
          </a:r>
          <a:endParaRPr lang="en-US" dirty="0"/>
        </a:p>
      </dgm:t>
    </dgm:pt>
    <dgm:pt modelId="{66DEE622-8696-4D77-A0A0-22E2B7181EF7}" type="parTrans" cxnId="{16F0ECF9-D14B-4F7C-98C0-227B2680D49D}">
      <dgm:prSet/>
      <dgm:spPr/>
      <dgm:t>
        <a:bodyPr/>
        <a:lstStyle/>
        <a:p>
          <a:endParaRPr lang="en-US"/>
        </a:p>
      </dgm:t>
    </dgm:pt>
    <dgm:pt modelId="{30548274-0BD2-4FB0-9D34-05A0614B4BCD}" type="sibTrans" cxnId="{16F0ECF9-D14B-4F7C-98C0-227B2680D49D}">
      <dgm:prSet/>
      <dgm:spPr/>
      <dgm:t>
        <a:bodyPr/>
        <a:lstStyle/>
        <a:p>
          <a:endParaRPr lang="en-US"/>
        </a:p>
      </dgm:t>
    </dgm:pt>
    <dgm:pt modelId="{745F1081-BF4A-43F6-A44C-56C76AEDA631}">
      <dgm:prSet custT="1"/>
      <dgm:spPr/>
      <dgm:t>
        <a:bodyPr/>
        <a:lstStyle/>
        <a:p>
          <a:r>
            <a:rPr lang="en-US" sz="1800" b="0" i="0" baseline="0" dirty="0"/>
            <a:t>59% in Northern Ireland</a:t>
          </a:r>
          <a:endParaRPr lang="en-US" sz="1800" dirty="0"/>
        </a:p>
      </dgm:t>
    </dgm:pt>
    <dgm:pt modelId="{6A7A4768-B935-434F-A7FA-82866F1971BD}" type="parTrans" cxnId="{7E04389C-B2E7-47B8-BDAF-E2CE59217402}">
      <dgm:prSet/>
      <dgm:spPr/>
      <dgm:t>
        <a:bodyPr/>
        <a:lstStyle/>
        <a:p>
          <a:endParaRPr lang="en-US"/>
        </a:p>
      </dgm:t>
    </dgm:pt>
    <dgm:pt modelId="{7C269D4F-4967-4533-8499-45999982A084}" type="sibTrans" cxnId="{7E04389C-B2E7-47B8-BDAF-E2CE59217402}">
      <dgm:prSet/>
      <dgm:spPr/>
      <dgm:t>
        <a:bodyPr/>
        <a:lstStyle/>
        <a:p>
          <a:endParaRPr lang="en-US"/>
        </a:p>
      </dgm:t>
    </dgm:pt>
    <dgm:pt modelId="{584C6D92-42DB-4ECD-9024-C55FB2986114}">
      <dgm:prSet custT="1"/>
      <dgm:spPr/>
      <dgm:t>
        <a:bodyPr/>
        <a:lstStyle/>
        <a:p>
          <a:r>
            <a:rPr lang="en-US" sz="1800" b="0" i="0" baseline="0" dirty="0"/>
            <a:t>14% in another jurisdiction</a:t>
          </a:r>
          <a:endParaRPr lang="en-US" sz="1800" dirty="0"/>
        </a:p>
      </dgm:t>
    </dgm:pt>
    <dgm:pt modelId="{1D4DA3B3-216A-49B1-9992-0529804EA07C}" type="parTrans" cxnId="{E5DC4732-4B44-47DD-BC11-57ECBB70736B}">
      <dgm:prSet/>
      <dgm:spPr/>
      <dgm:t>
        <a:bodyPr/>
        <a:lstStyle/>
        <a:p>
          <a:endParaRPr lang="en-US"/>
        </a:p>
      </dgm:t>
    </dgm:pt>
    <dgm:pt modelId="{F28E5654-38B4-48A1-BA82-4F79CF262E32}" type="sibTrans" cxnId="{E5DC4732-4B44-47DD-BC11-57ECBB70736B}">
      <dgm:prSet/>
      <dgm:spPr/>
      <dgm:t>
        <a:bodyPr/>
        <a:lstStyle/>
        <a:p>
          <a:endParaRPr lang="en-US"/>
        </a:p>
      </dgm:t>
    </dgm:pt>
    <dgm:pt modelId="{1988CF66-6D84-4C1E-ACB7-463B06C4FC61}">
      <dgm:prSet custT="1"/>
      <dgm:spPr/>
      <dgm:t>
        <a:bodyPr/>
        <a:lstStyle/>
        <a:p>
          <a:r>
            <a:rPr lang="en-US" sz="1800" b="0" i="0" baseline="0" dirty="0"/>
            <a:t>27% in multiple jurisdictions/ globally</a:t>
          </a:r>
          <a:endParaRPr lang="en-US" sz="1800" dirty="0"/>
        </a:p>
      </dgm:t>
    </dgm:pt>
    <dgm:pt modelId="{04DE548E-0284-4409-8D8F-7AAA20330F88}" type="parTrans" cxnId="{15EFC27B-3559-48CA-8E21-E46A56ECA440}">
      <dgm:prSet/>
      <dgm:spPr/>
      <dgm:t>
        <a:bodyPr/>
        <a:lstStyle/>
        <a:p>
          <a:endParaRPr lang="en-US"/>
        </a:p>
      </dgm:t>
    </dgm:pt>
    <dgm:pt modelId="{CBF42051-CD69-4F94-BAEA-B13927EB0F38}" type="sibTrans" cxnId="{15EFC27B-3559-48CA-8E21-E46A56ECA440}">
      <dgm:prSet/>
      <dgm:spPr/>
      <dgm:t>
        <a:bodyPr/>
        <a:lstStyle/>
        <a:p>
          <a:endParaRPr lang="en-US"/>
        </a:p>
      </dgm:t>
    </dgm:pt>
    <dgm:pt modelId="{4FD0383F-838C-1C4F-A4D3-2F42FBB35B1D}" type="pres">
      <dgm:prSet presAssocID="{F78E5A9F-CA82-4B5C-B2C6-6C2280FDB991}" presName="Name0" presStyleCnt="0">
        <dgm:presLayoutVars>
          <dgm:dir/>
          <dgm:animLvl val="lvl"/>
          <dgm:resizeHandles val="exact"/>
        </dgm:presLayoutVars>
      </dgm:prSet>
      <dgm:spPr/>
    </dgm:pt>
    <dgm:pt modelId="{167A9563-2EB2-D943-A390-E1176B170BC5}" type="pres">
      <dgm:prSet presAssocID="{93FA89D4-0A1A-4354-BD80-29F77D6DA8C1}" presName="boxAndChildren" presStyleCnt="0"/>
      <dgm:spPr/>
    </dgm:pt>
    <dgm:pt modelId="{016684C0-0769-AB43-905D-F6E7D09128D7}" type="pres">
      <dgm:prSet presAssocID="{93FA89D4-0A1A-4354-BD80-29F77D6DA8C1}" presName="parentTextBox" presStyleLbl="node1" presStyleIdx="0" presStyleCnt="2"/>
      <dgm:spPr/>
    </dgm:pt>
    <dgm:pt modelId="{9211D876-084F-2449-8368-BDA3D7F1B71D}" type="pres">
      <dgm:prSet presAssocID="{93FA89D4-0A1A-4354-BD80-29F77D6DA8C1}" presName="entireBox" presStyleLbl="node1" presStyleIdx="0" presStyleCnt="2"/>
      <dgm:spPr/>
    </dgm:pt>
    <dgm:pt modelId="{84D53897-6115-6845-86A4-2AC810F7E0AF}" type="pres">
      <dgm:prSet presAssocID="{93FA89D4-0A1A-4354-BD80-29F77D6DA8C1}" presName="descendantBox" presStyleCnt="0"/>
      <dgm:spPr/>
    </dgm:pt>
    <dgm:pt modelId="{0226BA00-EFBC-FF49-BB2C-0A8BF5C4E5E7}" type="pres">
      <dgm:prSet presAssocID="{745F1081-BF4A-43F6-A44C-56C76AEDA631}" presName="childTextBox" presStyleLbl="fgAccFollowNode1" presStyleIdx="0" presStyleCnt="3">
        <dgm:presLayoutVars>
          <dgm:bulletEnabled val="1"/>
        </dgm:presLayoutVars>
      </dgm:prSet>
      <dgm:spPr/>
    </dgm:pt>
    <dgm:pt modelId="{36F68A6B-444A-0242-9D61-DC7C5AC90493}" type="pres">
      <dgm:prSet presAssocID="{584C6D92-42DB-4ECD-9024-C55FB2986114}" presName="childTextBox" presStyleLbl="fgAccFollowNode1" presStyleIdx="1" presStyleCnt="3">
        <dgm:presLayoutVars>
          <dgm:bulletEnabled val="1"/>
        </dgm:presLayoutVars>
      </dgm:prSet>
      <dgm:spPr/>
    </dgm:pt>
    <dgm:pt modelId="{5C8A284C-67AF-F745-9D20-A6E73EB4AC40}" type="pres">
      <dgm:prSet presAssocID="{1988CF66-6D84-4C1E-ACB7-463B06C4FC61}" presName="childTextBox" presStyleLbl="fgAccFollowNode1" presStyleIdx="2" presStyleCnt="3">
        <dgm:presLayoutVars>
          <dgm:bulletEnabled val="1"/>
        </dgm:presLayoutVars>
      </dgm:prSet>
      <dgm:spPr/>
    </dgm:pt>
    <dgm:pt modelId="{C0F2A80D-58B9-CF4F-97D6-33582A471678}" type="pres">
      <dgm:prSet presAssocID="{03B1FB0D-6A2B-4BA9-A018-65C5081FFA97}" presName="sp" presStyleCnt="0"/>
      <dgm:spPr/>
    </dgm:pt>
    <dgm:pt modelId="{87D6A715-5535-0E42-96C3-18CCA32FC492}" type="pres">
      <dgm:prSet presAssocID="{0C500B8A-0371-4C05-87D0-FD7350EEA9B8}" presName="arrowAndChildren" presStyleCnt="0"/>
      <dgm:spPr/>
    </dgm:pt>
    <dgm:pt modelId="{AFFD6782-6EBE-4940-9189-A22F03B5E331}" type="pres">
      <dgm:prSet presAssocID="{0C500B8A-0371-4C05-87D0-FD7350EEA9B8}" presName="parentTextArrow" presStyleLbl="node1" presStyleIdx="1" presStyleCnt="2"/>
      <dgm:spPr/>
    </dgm:pt>
  </dgm:ptLst>
  <dgm:cxnLst>
    <dgm:cxn modelId="{25E7C727-5BA1-2A4C-A64B-2E9CA3712F74}" type="presOf" srcId="{F78E5A9F-CA82-4B5C-B2C6-6C2280FDB991}" destId="{4FD0383F-838C-1C4F-A4D3-2F42FBB35B1D}" srcOrd="0" destOrd="0" presId="urn:microsoft.com/office/officeart/2005/8/layout/process4"/>
    <dgm:cxn modelId="{E5DC4732-4B44-47DD-BC11-57ECBB70736B}" srcId="{93FA89D4-0A1A-4354-BD80-29F77D6DA8C1}" destId="{584C6D92-42DB-4ECD-9024-C55FB2986114}" srcOrd="1" destOrd="0" parTransId="{1D4DA3B3-216A-49B1-9992-0529804EA07C}" sibTransId="{F28E5654-38B4-48A1-BA82-4F79CF262E32}"/>
    <dgm:cxn modelId="{CB1B783F-294E-2E47-B848-8D3803FE25B6}" type="presOf" srcId="{0C500B8A-0371-4C05-87D0-FD7350EEA9B8}" destId="{AFFD6782-6EBE-4940-9189-A22F03B5E331}" srcOrd="0" destOrd="0" presId="urn:microsoft.com/office/officeart/2005/8/layout/process4"/>
    <dgm:cxn modelId="{ABCBB048-EF23-F84F-AF73-105D75E59580}" type="presOf" srcId="{1988CF66-6D84-4C1E-ACB7-463B06C4FC61}" destId="{5C8A284C-67AF-F745-9D20-A6E73EB4AC40}" srcOrd="0" destOrd="0" presId="urn:microsoft.com/office/officeart/2005/8/layout/process4"/>
    <dgm:cxn modelId="{5B113949-D2D9-B04C-82C7-C6706BE8A122}" type="presOf" srcId="{93FA89D4-0A1A-4354-BD80-29F77D6DA8C1}" destId="{016684C0-0769-AB43-905D-F6E7D09128D7}" srcOrd="0" destOrd="0" presId="urn:microsoft.com/office/officeart/2005/8/layout/process4"/>
    <dgm:cxn modelId="{B93B7A76-9DEF-F343-B3CA-0DE4482D46BF}" type="presOf" srcId="{93FA89D4-0A1A-4354-BD80-29F77D6DA8C1}" destId="{9211D876-084F-2449-8368-BDA3D7F1B71D}" srcOrd="1" destOrd="0" presId="urn:microsoft.com/office/officeart/2005/8/layout/process4"/>
    <dgm:cxn modelId="{15EFC27B-3559-48CA-8E21-E46A56ECA440}" srcId="{93FA89D4-0A1A-4354-BD80-29F77D6DA8C1}" destId="{1988CF66-6D84-4C1E-ACB7-463B06C4FC61}" srcOrd="2" destOrd="0" parTransId="{04DE548E-0284-4409-8D8F-7AAA20330F88}" sibTransId="{CBF42051-CD69-4F94-BAEA-B13927EB0F38}"/>
    <dgm:cxn modelId="{526ADA96-B168-7143-B423-22D3EA68E2EF}" type="presOf" srcId="{584C6D92-42DB-4ECD-9024-C55FB2986114}" destId="{36F68A6B-444A-0242-9D61-DC7C5AC90493}" srcOrd="0" destOrd="0" presId="urn:microsoft.com/office/officeart/2005/8/layout/process4"/>
    <dgm:cxn modelId="{7E04389C-B2E7-47B8-BDAF-E2CE59217402}" srcId="{93FA89D4-0A1A-4354-BD80-29F77D6DA8C1}" destId="{745F1081-BF4A-43F6-A44C-56C76AEDA631}" srcOrd="0" destOrd="0" parTransId="{6A7A4768-B935-434F-A7FA-82866F1971BD}" sibTransId="{7C269D4F-4967-4533-8499-45999982A084}"/>
    <dgm:cxn modelId="{3E9935DE-A8D4-43E7-B289-1929159087C1}" srcId="{F78E5A9F-CA82-4B5C-B2C6-6C2280FDB991}" destId="{0C500B8A-0371-4C05-87D0-FD7350EEA9B8}" srcOrd="0" destOrd="0" parTransId="{F93F8C10-BA8E-4CDA-BFA3-956811DA874C}" sibTransId="{03B1FB0D-6A2B-4BA9-A018-65C5081FFA97}"/>
    <dgm:cxn modelId="{16F0ECF9-D14B-4F7C-98C0-227B2680D49D}" srcId="{F78E5A9F-CA82-4B5C-B2C6-6C2280FDB991}" destId="{93FA89D4-0A1A-4354-BD80-29F77D6DA8C1}" srcOrd="1" destOrd="0" parTransId="{66DEE622-8696-4D77-A0A0-22E2B7181EF7}" sibTransId="{30548274-0BD2-4FB0-9D34-05A0614B4BCD}"/>
    <dgm:cxn modelId="{E646AFFC-0B8E-524A-AB2C-C3799D8472DF}" type="presOf" srcId="{745F1081-BF4A-43F6-A44C-56C76AEDA631}" destId="{0226BA00-EFBC-FF49-BB2C-0A8BF5C4E5E7}" srcOrd="0" destOrd="0" presId="urn:microsoft.com/office/officeart/2005/8/layout/process4"/>
    <dgm:cxn modelId="{A6E71F56-8434-C84B-B0E2-1FF86F70049D}" type="presParOf" srcId="{4FD0383F-838C-1C4F-A4D3-2F42FBB35B1D}" destId="{167A9563-2EB2-D943-A390-E1176B170BC5}" srcOrd="0" destOrd="0" presId="urn:microsoft.com/office/officeart/2005/8/layout/process4"/>
    <dgm:cxn modelId="{9E85218E-7C19-884F-8844-B90B87D0BFC2}" type="presParOf" srcId="{167A9563-2EB2-D943-A390-E1176B170BC5}" destId="{016684C0-0769-AB43-905D-F6E7D09128D7}" srcOrd="0" destOrd="0" presId="urn:microsoft.com/office/officeart/2005/8/layout/process4"/>
    <dgm:cxn modelId="{D19A1CAB-998A-E34D-9FAA-7EB7731919D9}" type="presParOf" srcId="{167A9563-2EB2-D943-A390-E1176B170BC5}" destId="{9211D876-084F-2449-8368-BDA3D7F1B71D}" srcOrd="1" destOrd="0" presId="urn:microsoft.com/office/officeart/2005/8/layout/process4"/>
    <dgm:cxn modelId="{4DAD5562-516A-A44B-9FB1-DF96F51D5A3B}" type="presParOf" srcId="{167A9563-2EB2-D943-A390-E1176B170BC5}" destId="{84D53897-6115-6845-86A4-2AC810F7E0AF}" srcOrd="2" destOrd="0" presId="urn:microsoft.com/office/officeart/2005/8/layout/process4"/>
    <dgm:cxn modelId="{D98DE2A6-2955-8645-BBD9-CB3EB7AF8138}" type="presParOf" srcId="{84D53897-6115-6845-86A4-2AC810F7E0AF}" destId="{0226BA00-EFBC-FF49-BB2C-0A8BF5C4E5E7}" srcOrd="0" destOrd="0" presId="urn:microsoft.com/office/officeart/2005/8/layout/process4"/>
    <dgm:cxn modelId="{BA91A9E3-ACAF-FD44-911C-F4A088D4BF8C}" type="presParOf" srcId="{84D53897-6115-6845-86A4-2AC810F7E0AF}" destId="{36F68A6B-444A-0242-9D61-DC7C5AC90493}" srcOrd="1" destOrd="0" presId="urn:microsoft.com/office/officeart/2005/8/layout/process4"/>
    <dgm:cxn modelId="{DDBEB9C8-FB8A-8B49-A61A-46AEBC7B50A2}" type="presParOf" srcId="{84D53897-6115-6845-86A4-2AC810F7E0AF}" destId="{5C8A284C-67AF-F745-9D20-A6E73EB4AC40}" srcOrd="2" destOrd="0" presId="urn:microsoft.com/office/officeart/2005/8/layout/process4"/>
    <dgm:cxn modelId="{2BF67629-D6CE-094E-A359-0F827EAC5C10}" type="presParOf" srcId="{4FD0383F-838C-1C4F-A4D3-2F42FBB35B1D}" destId="{C0F2A80D-58B9-CF4F-97D6-33582A471678}" srcOrd="1" destOrd="0" presId="urn:microsoft.com/office/officeart/2005/8/layout/process4"/>
    <dgm:cxn modelId="{B99F2471-4C6A-A74F-A48A-D274ED8E2E35}" type="presParOf" srcId="{4FD0383F-838C-1C4F-A4D3-2F42FBB35B1D}" destId="{87D6A715-5535-0E42-96C3-18CCA32FC492}" srcOrd="2" destOrd="0" presId="urn:microsoft.com/office/officeart/2005/8/layout/process4"/>
    <dgm:cxn modelId="{28D15A54-090E-D340-8081-7D43322EEC5B}" type="presParOf" srcId="{87D6A715-5535-0E42-96C3-18CCA32FC492}" destId="{AFFD6782-6EBE-4940-9189-A22F03B5E33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85725D-8FE6-4269-A466-A3AC7E595FF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330753B-71F5-41EF-9AC7-1CE593180F49}">
      <dgm:prSet custT="1"/>
      <dgm:spPr/>
      <dgm:t>
        <a:bodyPr/>
        <a:lstStyle/>
        <a:p>
          <a:r>
            <a:rPr lang="en-GB" sz="2800" b="0" i="0" dirty="0"/>
            <a:t>Paulina.Wilson@qub.ac.uk</a:t>
          </a:r>
        </a:p>
        <a:p>
          <a:r>
            <a:rPr lang="en-GB" sz="2800" b="0" i="0" dirty="0"/>
            <a:t>Twitter: </a:t>
          </a:r>
          <a:r>
            <a:rPr lang="en-GB" sz="2800" b="0" i="0" dirty="0" err="1"/>
            <a:t>DrPaulina</a:t>
          </a:r>
          <a:r>
            <a:rPr lang="en-GB" sz="2800" dirty="0" err="1"/>
            <a:t>Wilson</a:t>
          </a:r>
          <a:endParaRPr lang="en-US" sz="2800" dirty="0"/>
        </a:p>
      </dgm:t>
    </dgm:pt>
    <dgm:pt modelId="{5A895610-DC7F-4CEF-9940-FB6A3A0F7CDF}" type="parTrans" cxnId="{660AC1A1-0040-49A6-AEC1-8B5D4E832557}">
      <dgm:prSet/>
      <dgm:spPr/>
      <dgm:t>
        <a:bodyPr/>
        <a:lstStyle/>
        <a:p>
          <a:endParaRPr lang="en-US"/>
        </a:p>
      </dgm:t>
    </dgm:pt>
    <dgm:pt modelId="{8BC8731E-6424-4E03-95BD-65502434B3A4}" type="sibTrans" cxnId="{660AC1A1-0040-49A6-AEC1-8B5D4E832557}">
      <dgm:prSet/>
      <dgm:spPr/>
      <dgm:t>
        <a:bodyPr/>
        <a:lstStyle/>
        <a:p>
          <a:endParaRPr lang="en-US"/>
        </a:p>
      </dgm:t>
    </dgm:pt>
    <dgm:pt modelId="{EF55947C-E5FE-4FAF-8951-B76C6D8ABCB1}">
      <dgm:prSet custT="1"/>
      <dgm:spPr/>
      <dgm:t>
        <a:bodyPr/>
        <a:lstStyle/>
        <a:p>
          <a:r>
            <a:rPr lang="en-GB" sz="1600" dirty="0" err="1"/>
            <a:t>Husa</a:t>
          </a:r>
          <a:r>
            <a:rPr lang="en-GB" sz="1600" dirty="0"/>
            <a:t> J ‘Comparative law in legal education – building a legal mind for a transnational world’ (2018) 52 The Law Teacher 201</a:t>
          </a:r>
        </a:p>
        <a:p>
          <a:r>
            <a:rPr lang="en-GB" sz="1600" dirty="0"/>
            <a:t>Lynch M, ‘Importance of Experiential Learning for Development of Essential Skills in Cross-Cultural and Intercultural Effectiveness’ (2014) 1 J Experiential Learning [</a:t>
          </a:r>
          <a:r>
            <a:rPr lang="en-GB" sz="1600" dirty="0" err="1"/>
            <a:t>i</a:t>
          </a:r>
          <a:r>
            <a:rPr lang="en-GB" sz="1600" dirty="0"/>
            <a:t>]</a:t>
          </a:r>
        </a:p>
        <a:p>
          <a:r>
            <a:rPr lang="en-GB" sz="1600" dirty="0" err="1"/>
            <a:t>Lyster</a:t>
          </a:r>
          <a:r>
            <a:rPr lang="en-GB" sz="1600" dirty="0"/>
            <a:t> R and Genesee F, ‘Immersion Education’ in Chapelle CA (ed), </a:t>
          </a:r>
          <a:r>
            <a:rPr lang="en-GB" sz="1600" i="1" dirty="0"/>
            <a:t>The </a:t>
          </a:r>
          <a:r>
            <a:rPr lang="en-GB" sz="1600" i="1" dirty="0" err="1"/>
            <a:t>Encyclopedia</a:t>
          </a:r>
          <a:r>
            <a:rPr lang="en-GB" sz="1600" i="1" dirty="0"/>
            <a:t> of Applied Linguistics</a:t>
          </a:r>
          <a:r>
            <a:rPr lang="en-GB" sz="1600" dirty="0"/>
            <a:t> (John Wiley &amp; Sons, Ltd 2020)</a:t>
          </a:r>
        </a:p>
        <a:p>
          <a:r>
            <a:rPr lang="en-GB" sz="1600" dirty="0"/>
            <a:t>O'Sullivan C and McNamara J, ‘Creating a Global Law Graduate: The Need, Benefits and Practical Approaches to Internationalise the Curriculum’ (2015) 8 Journal of Learning Design 53</a:t>
          </a:r>
          <a:endParaRPr lang="en-GB" sz="1600" b="0" i="0" dirty="0"/>
        </a:p>
        <a:p>
          <a:r>
            <a:rPr lang="en-GB" sz="1600" b="0" i="0" dirty="0"/>
            <a:t>Wilson PE, ‘Comparative Law Outside the Ivory Tower: an Interdisciplinary Perspective’ [2023] Legal Studies (open access)</a:t>
          </a:r>
          <a:endParaRPr lang="en-US" sz="1600" dirty="0"/>
        </a:p>
      </dgm:t>
    </dgm:pt>
    <dgm:pt modelId="{D7478584-CE2F-47F3-852E-6873E631F709}" type="parTrans" cxnId="{1B2BB463-C9A8-44F7-B368-10C6582663A4}">
      <dgm:prSet/>
      <dgm:spPr/>
      <dgm:t>
        <a:bodyPr/>
        <a:lstStyle/>
        <a:p>
          <a:endParaRPr lang="en-US"/>
        </a:p>
      </dgm:t>
    </dgm:pt>
    <dgm:pt modelId="{5EE9B403-50B7-4686-B9A0-C56144B4906F}" type="sibTrans" cxnId="{1B2BB463-C9A8-44F7-B368-10C6582663A4}">
      <dgm:prSet/>
      <dgm:spPr/>
      <dgm:t>
        <a:bodyPr/>
        <a:lstStyle/>
        <a:p>
          <a:endParaRPr lang="en-US"/>
        </a:p>
      </dgm:t>
    </dgm:pt>
    <dgm:pt modelId="{B0004933-49B7-284B-BB3C-89D1C7BF7A73}" type="pres">
      <dgm:prSet presAssocID="{EB85725D-8FE6-4269-A466-A3AC7E595FF4}" presName="vert0" presStyleCnt="0">
        <dgm:presLayoutVars>
          <dgm:dir/>
          <dgm:animOne val="branch"/>
          <dgm:animLvl val="lvl"/>
        </dgm:presLayoutVars>
      </dgm:prSet>
      <dgm:spPr/>
    </dgm:pt>
    <dgm:pt modelId="{67C1160B-0F2C-5746-8C8F-011885EA1AAE}" type="pres">
      <dgm:prSet presAssocID="{8330753B-71F5-41EF-9AC7-1CE593180F49}" presName="thickLine" presStyleLbl="alignNode1" presStyleIdx="0" presStyleCnt="2"/>
      <dgm:spPr/>
    </dgm:pt>
    <dgm:pt modelId="{8DF9FB60-06D7-714C-9EF2-E32C84BF8211}" type="pres">
      <dgm:prSet presAssocID="{8330753B-71F5-41EF-9AC7-1CE593180F49}" presName="horz1" presStyleCnt="0"/>
      <dgm:spPr/>
    </dgm:pt>
    <dgm:pt modelId="{F3DB5CDF-4F25-E747-A6D0-FD570015BC8E}" type="pres">
      <dgm:prSet presAssocID="{8330753B-71F5-41EF-9AC7-1CE593180F49}" presName="tx1" presStyleLbl="revTx" presStyleIdx="0" presStyleCnt="2"/>
      <dgm:spPr/>
    </dgm:pt>
    <dgm:pt modelId="{3E41FC07-302D-034B-91F1-69AE0F505464}" type="pres">
      <dgm:prSet presAssocID="{8330753B-71F5-41EF-9AC7-1CE593180F49}" presName="vert1" presStyleCnt="0"/>
      <dgm:spPr/>
    </dgm:pt>
    <dgm:pt modelId="{27F79A7E-F466-0F40-BC4D-A89FD4E71132}" type="pres">
      <dgm:prSet presAssocID="{EF55947C-E5FE-4FAF-8951-B76C6D8ABCB1}" presName="thickLine" presStyleLbl="alignNode1" presStyleIdx="1" presStyleCnt="2"/>
      <dgm:spPr/>
    </dgm:pt>
    <dgm:pt modelId="{49C1D3C1-7E0A-BF43-8DA1-80BFEFED4D3F}" type="pres">
      <dgm:prSet presAssocID="{EF55947C-E5FE-4FAF-8951-B76C6D8ABCB1}" presName="horz1" presStyleCnt="0"/>
      <dgm:spPr/>
    </dgm:pt>
    <dgm:pt modelId="{30F098E6-4C5C-CF4A-B682-D71DED5726E4}" type="pres">
      <dgm:prSet presAssocID="{EF55947C-E5FE-4FAF-8951-B76C6D8ABCB1}" presName="tx1" presStyleLbl="revTx" presStyleIdx="1" presStyleCnt="2" custScaleY="269809"/>
      <dgm:spPr/>
    </dgm:pt>
    <dgm:pt modelId="{4D9F201F-CCC4-D741-8155-B46F183171F9}" type="pres">
      <dgm:prSet presAssocID="{EF55947C-E5FE-4FAF-8951-B76C6D8ABCB1}" presName="vert1" presStyleCnt="0"/>
      <dgm:spPr/>
    </dgm:pt>
  </dgm:ptLst>
  <dgm:cxnLst>
    <dgm:cxn modelId="{1B2BB463-C9A8-44F7-B368-10C6582663A4}" srcId="{EB85725D-8FE6-4269-A466-A3AC7E595FF4}" destId="{EF55947C-E5FE-4FAF-8951-B76C6D8ABCB1}" srcOrd="1" destOrd="0" parTransId="{D7478584-CE2F-47F3-852E-6873E631F709}" sibTransId="{5EE9B403-50B7-4686-B9A0-C56144B4906F}"/>
    <dgm:cxn modelId="{AD682849-9FA4-CC44-B42F-3C8F6296E84C}" type="presOf" srcId="{8330753B-71F5-41EF-9AC7-1CE593180F49}" destId="{F3DB5CDF-4F25-E747-A6D0-FD570015BC8E}" srcOrd="0" destOrd="0" presId="urn:microsoft.com/office/officeart/2008/layout/LinedList"/>
    <dgm:cxn modelId="{87549B7F-73A1-EB45-B228-B3A03169EC05}" type="presOf" srcId="{EF55947C-E5FE-4FAF-8951-B76C6D8ABCB1}" destId="{30F098E6-4C5C-CF4A-B682-D71DED5726E4}" srcOrd="0" destOrd="0" presId="urn:microsoft.com/office/officeart/2008/layout/LinedList"/>
    <dgm:cxn modelId="{660AC1A1-0040-49A6-AEC1-8B5D4E832557}" srcId="{EB85725D-8FE6-4269-A466-A3AC7E595FF4}" destId="{8330753B-71F5-41EF-9AC7-1CE593180F49}" srcOrd="0" destOrd="0" parTransId="{5A895610-DC7F-4CEF-9940-FB6A3A0F7CDF}" sibTransId="{8BC8731E-6424-4E03-95BD-65502434B3A4}"/>
    <dgm:cxn modelId="{185FFEBB-0FAB-D944-8FD8-A83B56772C8B}" type="presOf" srcId="{EB85725D-8FE6-4269-A466-A3AC7E595FF4}" destId="{B0004933-49B7-284B-BB3C-89D1C7BF7A73}" srcOrd="0" destOrd="0" presId="urn:microsoft.com/office/officeart/2008/layout/LinedList"/>
    <dgm:cxn modelId="{FBA10B37-97D1-0142-ACEF-A17BCE7F99D9}" type="presParOf" srcId="{B0004933-49B7-284B-BB3C-89D1C7BF7A73}" destId="{67C1160B-0F2C-5746-8C8F-011885EA1AAE}" srcOrd="0" destOrd="0" presId="urn:microsoft.com/office/officeart/2008/layout/LinedList"/>
    <dgm:cxn modelId="{CFC6CE3B-6250-6544-A9BC-62BB72765028}" type="presParOf" srcId="{B0004933-49B7-284B-BB3C-89D1C7BF7A73}" destId="{8DF9FB60-06D7-714C-9EF2-E32C84BF8211}" srcOrd="1" destOrd="0" presId="urn:microsoft.com/office/officeart/2008/layout/LinedList"/>
    <dgm:cxn modelId="{F1C68980-8AE6-F641-A926-99EC4C993453}" type="presParOf" srcId="{8DF9FB60-06D7-714C-9EF2-E32C84BF8211}" destId="{F3DB5CDF-4F25-E747-A6D0-FD570015BC8E}" srcOrd="0" destOrd="0" presId="urn:microsoft.com/office/officeart/2008/layout/LinedList"/>
    <dgm:cxn modelId="{4147B4CB-1E8D-724D-B35A-D7639AFBC8E1}" type="presParOf" srcId="{8DF9FB60-06D7-714C-9EF2-E32C84BF8211}" destId="{3E41FC07-302D-034B-91F1-69AE0F505464}" srcOrd="1" destOrd="0" presId="urn:microsoft.com/office/officeart/2008/layout/LinedList"/>
    <dgm:cxn modelId="{A5C727CB-15EA-6B4A-B5A8-22242EC4DE81}" type="presParOf" srcId="{B0004933-49B7-284B-BB3C-89D1C7BF7A73}" destId="{27F79A7E-F466-0F40-BC4D-A89FD4E71132}" srcOrd="2" destOrd="0" presId="urn:microsoft.com/office/officeart/2008/layout/LinedList"/>
    <dgm:cxn modelId="{C5F54A3E-B4FA-B842-AED5-7EDD0D01CFA8}" type="presParOf" srcId="{B0004933-49B7-284B-BB3C-89D1C7BF7A73}" destId="{49C1D3C1-7E0A-BF43-8DA1-80BFEFED4D3F}" srcOrd="3" destOrd="0" presId="urn:microsoft.com/office/officeart/2008/layout/LinedList"/>
    <dgm:cxn modelId="{78C17A99-8643-4540-88B2-7C756B423BC3}" type="presParOf" srcId="{49C1D3C1-7E0A-BF43-8DA1-80BFEFED4D3F}" destId="{30F098E6-4C5C-CF4A-B682-D71DED5726E4}" srcOrd="0" destOrd="0" presId="urn:microsoft.com/office/officeart/2008/layout/LinedList"/>
    <dgm:cxn modelId="{BECE79A3-D854-C64F-B8B5-646FA6D42D8B}" type="presParOf" srcId="{49C1D3C1-7E0A-BF43-8DA1-80BFEFED4D3F}" destId="{4D9F201F-CCC4-D741-8155-B46F183171F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DA0571-91A8-244C-B825-9DD48BBB5E8F}">
      <dsp:nvSpPr>
        <dsp:cNvPr id="0" name=""/>
        <dsp:cNvSpPr/>
      </dsp:nvSpPr>
      <dsp:spPr>
        <a:xfrm rot="5400000">
          <a:off x="-1804049" y="2069873"/>
          <a:ext cx="3977430" cy="369331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89E29F7-DDD0-5347-8616-456A6A262D84}">
      <dsp:nvSpPr>
        <dsp:cNvPr id="0" name=""/>
        <dsp:cNvSpPr/>
      </dsp:nvSpPr>
      <dsp:spPr>
        <a:xfrm>
          <a:off x="0" y="3073897"/>
          <a:ext cx="4616640" cy="1325810"/>
        </a:xfrm>
        <a:prstGeom prst="homePlate">
          <a:avLst>
            <a:gd name="adj" fmla="val 2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228600" rIns="114300" bIns="22860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2020–2021</a:t>
          </a:r>
        </a:p>
      </dsp:txBody>
      <dsp:txXfrm>
        <a:off x="0" y="3073897"/>
        <a:ext cx="4450914" cy="1325810"/>
      </dsp:txXfrm>
    </dsp:sp>
    <dsp:sp modelId="{1DDC1C0A-ADCF-6D47-8909-10ED1EB65392}">
      <dsp:nvSpPr>
        <dsp:cNvPr id="0" name=""/>
        <dsp:cNvSpPr/>
      </dsp:nvSpPr>
      <dsp:spPr>
        <a:xfrm>
          <a:off x="369331" y="747961"/>
          <a:ext cx="3748712" cy="2795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Alumni Mentoring </a:t>
          </a:r>
          <a:r>
            <a:rPr lang="en-US" sz="1400" kern="1200" dirty="0" err="1"/>
            <a:t>Programme</a:t>
          </a:r>
          <a:r>
            <a:rPr lang="en-US" sz="1400" kern="1200" dirty="0"/>
            <a:t> – move to online – MS Teams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Could expand out the </a:t>
          </a:r>
          <a:r>
            <a:rPr lang="en-US" sz="1400" kern="1200" dirty="0" err="1"/>
            <a:t>Programme</a:t>
          </a:r>
          <a:r>
            <a:rPr lang="en-US" sz="1400" kern="1200" dirty="0"/>
            <a:t> to have more mentors in other countries represented on the </a:t>
          </a:r>
          <a:r>
            <a:rPr lang="en-US" sz="1400" kern="1200" dirty="0" err="1"/>
            <a:t>Programme</a:t>
          </a:r>
          <a:r>
            <a:rPr lang="en-US" sz="1400" kern="1200" dirty="0"/>
            <a:t>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Could facilitate evening meetings online.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Facilitated recent graduate mentors being part of the </a:t>
          </a:r>
          <a:r>
            <a:rPr lang="en-US" sz="1400" kern="1200" dirty="0" err="1"/>
            <a:t>Programme</a:t>
          </a:r>
          <a:r>
            <a:rPr lang="en-US" sz="1400" kern="1200" dirty="0"/>
            <a:t> who were training and would not be able to leave work/ professional training courses during the day.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Work / Caring Responsibilities. </a:t>
          </a:r>
        </a:p>
      </dsp:txBody>
      <dsp:txXfrm>
        <a:off x="369331" y="747961"/>
        <a:ext cx="3748712" cy="2795844"/>
      </dsp:txXfrm>
    </dsp:sp>
    <dsp:sp modelId="{8D2AC740-0A4F-DE4E-B469-35F9D1E3B00F}">
      <dsp:nvSpPr>
        <dsp:cNvPr id="0" name=""/>
        <dsp:cNvSpPr/>
      </dsp:nvSpPr>
      <dsp:spPr>
        <a:xfrm rot="5400000">
          <a:off x="2522122" y="2069873"/>
          <a:ext cx="4119683" cy="369331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1C65191-A5FC-AF45-959E-DFA1B93BBEF3}">
      <dsp:nvSpPr>
        <dsp:cNvPr id="0" name=""/>
        <dsp:cNvSpPr/>
      </dsp:nvSpPr>
      <dsp:spPr>
        <a:xfrm>
          <a:off x="4397298" y="3050188"/>
          <a:ext cx="4616640" cy="1373227"/>
        </a:xfrm>
        <a:prstGeom prst="chevron">
          <a:avLst>
            <a:gd name="adj" fmla="val 2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228600" rIns="114300" bIns="22860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2021–2022</a:t>
          </a:r>
        </a:p>
      </dsp:txBody>
      <dsp:txXfrm>
        <a:off x="4740605" y="3050188"/>
        <a:ext cx="3930026" cy="1373227"/>
      </dsp:txXfrm>
    </dsp:sp>
    <dsp:sp modelId="{3545808B-1D7C-EB4A-A39E-8948C409B807}">
      <dsp:nvSpPr>
        <dsp:cNvPr id="0" name=""/>
        <dsp:cNvSpPr/>
      </dsp:nvSpPr>
      <dsp:spPr>
        <a:xfrm>
          <a:off x="4766630" y="697964"/>
          <a:ext cx="3748712" cy="2895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Transition Skills </a:t>
          </a:r>
          <a:r>
            <a:rPr lang="en-US" sz="1400" kern="1200" dirty="0" err="1"/>
            <a:t>Programme</a:t>
          </a:r>
          <a:r>
            <a:rPr lang="en-US" sz="1400" kern="1200" dirty="0"/>
            <a:t> QUB – mix of in person and online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Student Skills Assistants.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Peer Mentoring.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Flexibility for students living at home due to cost of living.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One to one in person meetings and small group meetings online.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Cost effective.</a:t>
          </a:r>
        </a:p>
      </dsp:txBody>
      <dsp:txXfrm>
        <a:off x="4766630" y="697964"/>
        <a:ext cx="3748712" cy="28958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1D876-084F-2449-8368-BDA3D7F1B71D}">
      <dsp:nvSpPr>
        <dsp:cNvPr id="0" name=""/>
        <dsp:cNvSpPr/>
      </dsp:nvSpPr>
      <dsp:spPr>
        <a:xfrm>
          <a:off x="0" y="2288389"/>
          <a:ext cx="4085889" cy="15014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0" dirty="0"/>
            <a:t>78% students intended to practice law, 22% would consider law practice</a:t>
          </a:r>
          <a:endParaRPr lang="en-US" sz="1900" kern="1200" dirty="0"/>
        </a:p>
      </dsp:txBody>
      <dsp:txXfrm>
        <a:off x="0" y="2288389"/>
        <a:ext cx="4085889" cy="810772"/>
      </dsp:txXfrm>
    </dsp:sp>
    <dsp:sp modelId="{0226BA00-EFBC-FF49-BB2C-0A8BF5C4E5E7}">
      <dsp:nvSpPr>
        <dsp:cNvPr id="0" name=""/>
        <dsp:cNvSpPr/>
      </dsp:nvSpPr>
      <dsp:spPr>
        <a:xfrm>
          <a:off x="1995" y="3069134"/>
          <a:ext cx="1360632" cy="6906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 dirty="0"/>
            <a:t>59% in Northern Ireland</a:t>
          </a:r>
          <a:endParaRPr lang="en-US" sz="1800" kern="1200" dirty="0"/>
        </a:p>
      </dsp:txBody>
      <dsp:txXfrm>
        <a:off x="1995" y="3069134"/>
        <a:ext cx="1360632" cy="690658"/>
      </dsp:txXfrm>
    </dsp:sp>
    <dsp:sp modelId="{36F68A6B-444A-0242-9D61-DC7C5AC90493}">
      <dsp:nvSpPr>
        <dsp:cNvPr id="0" name=""/>
        <dsp:cNvSpPr/>
      </dsp:nvSpPr>
      <dsp:spPr>
        <a:xfrm>
          <a:off x="1362628" y="3069134"/>
          <a:ext cx="1360632" cy="6906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 dirty="0"/>
            <a:t>14% in another jurisdiction</a:t>
          </a:r>
          <a:endParaRPr lang="en-US" sz="1800" kern="1200" dirty="0"/>
        </a:p>
      </dsp:txBody>
      <dsp:txXfrm>
        <a:off x="1362628" y="3069134"/>
        <a:ext cx="1360632" cy="690658"/>
      </dsp:txXfrm>
    </dsp:sp>
    <dsp:sp modelId="{5C8A284C-67AF-F745-9D20-A6E73EB4AC40}">
      <dsp:nvSpPr>
        <dsp:cNvPr id="0" name=""/>
        <dsp:cNvSpPr/>
      </dsp:nvSpPr>
      <dsp:spPr>
        <a:xfrm>
          <a:off x="2723260" y="3069134"/>
          <a:ext cx="1360632" cy="6906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 dirty="0"/>
            <a:t>27% in multiple jurisdictions/ globally</a:t>
          </a:r>
          <a:endParaRPr lang="en-US" sz="1800" kern="1200" dirty="0"/>
        </a:p>
      </dsp:txBody>
      <dsp:txXfrm>
        <a:off x="2723260" y="3069134"/>
        <a:ext cx="1360632" cy="690658"/>
      </dsp:txXfrm>
    </dsp:sp>
    <dsp:sp modelId="{AFFD6782-6EBE-4940-9189-A22F03B5E331}">
      <dsp:nvSpPr>
        <dsp:cNvPr id="0" name=""/>
        <dsp:cNvSpPr/>
      </dsp:nvSpPr>
      <dsp:spPr>
        <a:xfrm rot="10800000">
          <a:off x="0" y="1709"/>
          <a:ext cx="4085889" cy="230920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baseline="0" dirty="0"/>
            <a:t>Meanwhile, a survey completed by           98 </a:t>
          </a:r>
          <a:r>
            <a:rPr lang="en-US" sz="2300" b="0" i="0" kern="1200" baseline="0" dirty="0" err="1"/>
            <a:t>MLaw</a:t>
          </a:r>
          <a:r>
            <a:rPr lang="en-US" sz="2300" b="0" i="0" kern="1200" baseline="0" dirty="0"/>
            <a:t> (QLD) students at Queen’s University Belfast 2019-2022 revealed that:</a:t>
          </a:r>
          <a:endParaRPr lang="en-US" sz="2300" kern="1200" dirty="0"/>
        </a:p>
      </dsp:txBody>
      <dsp:txXfrm rot="10800000">
        <a:off x="0" y="1709"/>
        <a:ext cx="4085889" cy="15004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1160B-0F2C-5746-8C8F-011885EA1AAE}">
      <dsp:nvSpPr>
        <dsp:cNvPr id="0" name=""/>
        <dsp:cNvSpPr/>
      </dsp:nvSpPr>
      <dsp:spPr>
        <a:xfrm>
          <a:off x="0" y="4013"/>
          <a:ext cx="533463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DB5CDF-4F25-E747-A6D0-FD570015BC8E}">
      <dsp:nvSpPr>
        <dsp:cNvPr id="0" name=""/>
        <dsp:cNvSpPr/>
      </dsp:nvSpPr>
      <dsp:spPr>
        <a:xfrm>
          <a:off x="0" y="4013"/>
          <a:ext cx="5334630" cy="1501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0" i="0" kern="1200" dirty="0"/>
            <a:t>Paulina.Wilson@qub.ac.uk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0" i="0" kern="1200" dirty="0"/>
            <a:t>Twitter: </a:t>
          </a:r>
          <a:r>
            <a:rPr lang="en-GB" sz="2800" b="0" i="0" kern="1200" dirty="0" err="1"/>
            <a:t>DrPaulina</a:t>
          </a:r>
          <a:r>
            <a:rPr lang="en-GB" sz="2800" kern="1200" dirty="0" err="1"/>
            <a:t>Wilson</a:t>
          </a:r>
          <a:endParaRPr lang="en-US" sz="2800" kern="1200" dirty="0"/>
        </a:p>
      </dsp:txBody>
      <dsp:txXfrm>
        <a:off x="0" y="4013"/>
        <a:ext cx="5334630" cy="1501439"/>
      </dsp:txXfrm>
    </dsp:sp>
    <dsp:sp modelId="{27F79A7E-F466-0F40-BC4D-A89FD4E71132}">
      <dsp:nvSpPr>
        <dsp:cNvPr id="0" name=""/>
        <dsp:cNvSpPr/>
      </dsp:nvSpPr>
      <dsp:spPr>
        <a:xfrm>
          <a:off x="0" y="1505452"/>
          <a:ext cx="5334630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F098E6-4C5C-CF4A-B682-D71DED5726E4}">
      <dsp:nvSpPr>
        <dsp:cNvPr id="0" name=""/>
        <dsp:cNvSpPr/>
      </dsp:nvSpPr>
      <dsp:spPr>
        <a:xfrm>
          <a:off x="0" y="1505452"/>
          <a:ext cx="5329420" cy="4051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/>
            <a:t>Husa</a:t>
          </a:r>
          <a:r>
            <a:rPr lang="en-GB" sz="1600" kern="1200" dirty="0"/>
            <a:t> J ‘Comparative law in legal education – building a legal mind for a transnational world’ (2018) 52 The Law Teacher 201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Lynch M, ‘Importance of Experiential Learning for Development of Essential Skills in Cross-Cultural and Intercultural Effectiveness’ (2014) 1 J Experiential Learning [</a:t>
          </a:r>
          <a:r>
            <a:rPr lang="en-GB" sz="1600" kern="1200" dirty="0" err="1"/>
            <a:t>i</a:t>
          </a:r>
          <a:r>
            <a:rPr lang="en-GB" sz="1600" kern="1200" dirty="0"/>
            <a:t>]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/>
            <a:t>Lyster</a:t>
          </a:r>
          <a:r>
            <a:rPr lang="en-GB" sz="1600" kern="1200" dirty="0"/>
            <a:t> R and Genesee F, ‘Immersion Education’ in Chapelle CA (ed), </a:t>
          </a:r>
          <a:r>
            <a:rPr lang="en-GB" sz="1600" i="1" kern="1200" dirty="0"/>
            <a:t>The </a:t>
          </a:r>
          <a:r>
            <a:rPr lang="en-GB" sz="1600" i="1" kern="1200" dirty="0" err="1"/>
            <a:t>Encyclopedia</a:t>
          </a:r>
          <a:r>
            <a:rPr lang="en-GB" sz="1600" i="1" kern="1200" dirty="0"/>
            <a:t> of Applied Linguistics</a:t>
          </a:r>
          <a:r>
            <a:rPr lang="en-GB" sz="1600" kern="1200" dirty="0"/>
            <a:t> (John Wiley &amp; Sons, Ltd 2020)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O'Sullivan C and McNamara J, ‘Creating a Global Law Graduate: The Need, Benefits and Practical Approaches to Internationalise the Curriculum’ (2015) 8 Journal of Learning Design 53</a:t>
          </a:r>
          <a:endParaRPr lang="en-GB" sz="1600" b="0" i="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 dirty="0"/>
            <a:t>Wilson PE, ‘Comparative Law Outside the Ivory Tower: an Interdisciplinary Perspective’ [2023] Legal Studies (open access)</a:t>
          </a:r>
          <a:endParaRPr lang="en-US" sz="1600" kern="1200" dirty="0"/>
        </a:p>
      </dsp:txBody>
      <dsp:txXfrm>
        <a:off x="0" y="1505452"/>
        <a:ext cx="5329420" cy="4051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AccentHomeChevronProcess">
  <dgm:title val="Accent Home Chevron Process"/>
  <dgm:desc val="Use to show a progression; a timeline; sequential steps in a task, process, or workflow; or to emphasize movement or direction. Level 1 text appears inside an chevron shape, except the first shape which comes in a home shape, while Level 2 text appears above the invisible rectangle shapes."/>
  <dgm:catLst>
    <dgm:cat type="process" pri="500"/>
    <dgm:cat type="timeline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contrsBasedOnsibTransCount">
      <dgm:if name="oneSibTrans" axis="ch" ptType="sibTrans" func="cnt" op="equ" val="1">
        <dgm:constrLst>
          <dgm:constr type="h" for="ch" forName="composite" refType="h" fact="0.6"/>
          <dgm:constr type="w" for="ch" forName="composite" refType="w"/>
          <dgm:constr type="primFontSz" for="des" forName="parTx" val="20"/>
          <dgm:constr type="primFontSz" for="des" forName="desTx" refType="primFontSz" refFor="des" refForName="parTx" op="lte"/>
          <dgm:constr type="primFontSz" for="des" forName="parTx" op="equ"/>
          <dgm:constr type="primFontSz" for="des" forName="desTx" op="equ"/>
          <dgm:constr type="w" for="ch" forName="space" refType="w" refFor="ch" refForName="composite" fact="-0.02"/>
          <dgm:constr type="w" for="ch" ptType="sibTrans" op="equ"/>
        </dgm:constrLst>
      </dgm:if>
      <dgm:else name="moreThanOneSibTrans">
        <dgm:choose name="contrsForMoreThanOneSibTrans">
          <dgm:if name="twoSibTrans" axis="ch" ptType="sibTrans" func="cnt" op="equ" val="2">
            <dgm:constrLst>
              <dgm:constr type="h" for="ch" forName="composite" refType="h" fact="0.6"/>
              <dgm:constr type="w" for="ch" forName="composite" refType="w"/>
              <dgm:constr type="primFontSz" for="des" forName="parTx" val="20"/>
              <dgm:constr type="primFontSz" for="des" forName="desTx" refType="primFontSz" refFor="des" refForName="parTx" op="lte"/>
              <dgm:constr type="primFontSz" for="des" forName="parTx" op="equ"/>
              <dgm:constr type="primFontSz" for="des" forName="desTx" op="equ"/>
              <dgm:constr type="w" for="ch" forName="space" refType="w" refFor="ch" refForName="composite" fact="-0.03"/>
              <dgm:constr type="w" for="ch" ptType="sibTrans" op="equ"/>
            </dgm:constrLst>
          </dgm:if>
          <dgm:else name="moreThanTwoSibTrans">
            <dgm:choose name="contrsForMoreThanTwoSibTrans">
              <dgm:if name="threeSibTrans" axis="ch" ptType="sibTrans" func="cnt" op="equ" val="3">
                <dgm:constrLst>
                  <dgm:constr type="h" for="ch" forName="composite" refType="h" fact="0.6"/>
                  <dgm:constr type="w" for="ch" forName="composite" refType="w"/>
                  <dgm:constr type="primFontSz" for="des" forName="parTx" val="20"/>
                  <dgm:constr type="primFontSz" for="des" forName="desTx" refType="primFontSz" refFor="des" refForName="parTx" op="lte"/>
                  <dgm:constr type="primFontSz" for="des" forName="parTx" op="equ"/>
                  <dgm:constr type="primFontSz" for="des" forName="desTx" op="equ"/>
                  <dgm:constr type="w" for="ch" forName="space" refType="w" refFor="ch" refForName="composite" fact="-0.04"/>
                  <dgm:constr type="w" for="ch" ptType="sibTrans" op="equ"/>
                </dgm:constrLst>
              </dgm:if>
              <dgm:else name="moreThanThreeSibTrans">
                <dgm:choose name="contrsForMoreThanThreeSibTrans">
                  <dgm:if name="fourToSixSibTrans" axis="ch" ptType="sibTrans" func="cnt" op="lte" val="6">
                    <dgm:constrLst>
                      <dgm:constr type="h" for="ch" forName="composite" refType="h" fact="0.6"/>
                      <dgm:constr type="w" for="ch" forName="composite" refType="w"/>
                      <dgm:constr type="primFontSz" for="des" forName="parTx" val="20"/>
                      <dgm:constr type="primFontSz" for="des" forName="desTx" refType="primFontSz" refFor="des" refForName="parTx" op="lte"/>
                      <dgm:constr type="primFontSz" for="des" forName="parTx" op="equ"/>
                      <dgm:constr type="primFontSz" for="des" forName="desTx" op="equ"/>
                      <dgm:constr type="w" for="ch" forName="space" refType="w" refFor="ch" refForName="composite" fact="-0.05"/>
                      <dgm:constr type="w" for="ch" ptType="sibTrans" op="equ"/>
                    </dgm:constrLst>
                  </dgm:if>
                  <dgm:else name="moreThanSixSibTrans">
                    <dgm:choose name="contrsForMoreThanSixSibTrans">
                      <dgm:if name="sevenToEightSibTrans" axis="ch" ptType="sibTrans" func="cnt" op="lte" val="8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7"/>
                          <dgm:constr type="w" for="ch" ptType="sibTrans" op="equ"/>
                        </dgm:constrLst>
                      </dgm:if>
                      <dgm:else name="moreThanEightSibTrans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9"/>
                          <dgm:constr type="w" for="ch" ptType="sibTrans" op="equ"/>
                        </dgm:constrLst>
                      </dgm:else>
                    </dgm:choose>
                  </dgm:else>
                </dgm:choose>
              </dgm:else>
            </dgm:choose>
          </dgm:else>
        </dgm:choose>
      </dgm:else>
    </dgm:choose>
    <dgm:ruleLst/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LayoutLTRorRTL">
          <dgm:if name="LayoutLTR" func="var" arg="dir" op="equ" val="norm">
            <dgm:constrLst>
              <dgm:constr type="w" for="ch" forName="L" refType="w" fact="0.08"/>
              <dgm:constr type="h" for="ch" forName="L" refType="h" fact="0.75"/>
              <dgm:constr type="l" for="ch" forName="L"/>
              <dgm:constr type="l" for="ch" forName="parTx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l" for="ch" forName="desTx" refType="r" refFor="ch" refForName="L"/>
              <dgm:constr type="w" for="ch" forName="desTx" refType="w" fact="0.812"/>
              <dgm:constr type="w" for="ch" forName="EmptyPlaceHolder" refType="w" fact="0.82"/>
              <dgm:constr type="l" for="ch" forName="EmptyPlaceHolder" refType="r" refFor="ch" refForName="L"/>
              <dgm:constr type="b" for="ch" forName="EmptyPlaceHolder" refType="b" refFor="ch" refForName="L"/>
              <dgm:constr type="h" for="ch" forName="EmptyPlaceHolder" refType="t" refFor="ch" refForName="desTx"/>
            </dgm:constrLst>
          </dgm:if>
          <dgm:else name="LayoutRTL">
            <dgm:constrLst>
              <dgm:constr type="w" for="ch" forName="L" refType="w" fact="0.08"/>
              <dgm:constr type="h" for="ch" forName="L" refType="h" fact="0.75"/>
              <dgm:constr type="r" for="ch" forName="L" refType="w"/>
              <dgm:constr type="r" for="ch" forName="parTx" refType="w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r" for="ch" forName="desTx" refType="l" refFor="ch" refForName="L"/>
              <dgm:constr type="w" for="ch" forName="desTx" refType="w" fact="0.812"/>
              <dgm:constr type="w" for="ch" forName="EmptyPlaceHolder" refType="w" fact="0.82"/>
              <dgm:constr type="h" for="ch" forName="EmptyPlaceHolder" refType="w" refFor="ch" refForName="L" fact="0.6"/>
              <dgm:constr type="b" for="ch" forName="EmptyPlaceHolder" refType="b" refFor="ch" refForName="L"/>
            </dgm:constrLst>
          </dgm:else>
        </dgm:choose>
        <dgm:layoutNode name="L" styleLbl="solidFgAcc1" moveWith="parTx">
          <dgm:varLst>
            <dgm:chMax val="0"/>
            <dgm:chPref val="0"/>
          </dgm:varLst>
          <dgm:alg type="sp"/>
          <dgm:choose name="Name310">
            <dgm:if name="Name311" func="var" arg="dir" op="equ" val="norm">
              <dgm:shape xmlns:r="http://schemas.openxmlformats.org/officeDocument/2006/relationships" rot="90" type="corner" r:blip="">
                <dgm:adjLst>
                  <dgm:adj idx="1" val="0.01"/>
                  <dgm:adj idx="2" val="0.01"/>
                </dgm:adjLst>
              </dgm:shape>
            </dgm:if>
            <dgm:else name="Name312">
              <dgm:shape xmlns:r="http://schemas.openxmlformats.org/officeDocument/2006/relationships" rot="180" type="corner" r:blip="">
                <dgm:adjLst>
                  <dgm:adj idx="1" val="0.01"/>
                  <dgm:adj idx="2" val="0.01"/>
                </dgm:adjLst>
              </dgm:shape>
            </dgm:else>
          </dgm:choose>
          <dgm:presOf/>
          <dgm:constrLst/>
          <dgm:ruleLst/>
        </dgm:layoutNode>
        <dgm:layoutNode name="parTx" styleLbl="alignNode1">
          <dgm:varLst>
            <dgm:chMax val="0"/>
            <dgm:chPref val="0"/>
            <dgm:bulletEnabled val="1"/>
          </dgm:varLst>
          <dgm:alg type="tx">
            <dgm:param type="txAnchorVert" val="mid"/>
            <dgm:param type="parTxLTRAlign" val="ctr"/>
            <dgm:param type="parTxRTLAlign" val="ctr"/>
          </dgm:alg>
          <dgm:choose name="MakeFirstNodeHomePlate">
            <dgm:if name="IfFirstNode" axis="self" ptType="node" func="pos" op="equ" val="1">
              <dgm:choose name="Name110">
                <dgm:if name="Name111" func="var" arg="dir" op="equ" val="norm">
                  <dgm:shape xmlns:r="http://schemas.openxmlformats.org/officeDocument/2006/relationships" type="homePlate" r:blip="">
                    <dgm:adjLst>
                      <dgm:adj idx="1" val="0.25"/>
                    </dgm:adjLst>
                  </dgm:shape>
                </dgm:if>
                <dgm:else name="Name112">
                  <dgm:shape xmlns:r="http://schemas.openxmlformats.org/officeDocument/2006/relationships" rot="180" type="homePlate" r:blip="">
                    <dgm:adjLst>
                      <dgm:adj idx="1" val="0.25"/>
                    </dgm:adjLst>
                  </dgm:shape>
                </dgm:else>
              </dgm:choose>
            </dgm:if>
            <dgm:else name="MakeRestOfNodesChevrons"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>
                      <dgm:adj idx="1" val="0.25"/>
                    </dgm:adjLst>
                  </dgm:shape>
                </dgm:if>
                <dgm:else name="Name12">
                  <dgm:shape xmlns:r="http://schemas.openxmlformats.org/officeDocument/2006/relationships" rot="180" type="chevron" r:blip="">
                    <dgm:adjLst>
                      <dgm:adj idx="1" val="0.25"/>
                    </dgm:adjLst>
                  </dgm:shape>
                </dgm:else>
              </dgm:choose>
            </dgm:else>
          </dgm:choose>
          <dgm:presOf axis="self" ptType="node"/>
          <dgm:constrLst>
            <dgm:constr type="tMarg" refType="primFontSz"/>
            <dgm:constr type="bMarg" refType="primFontSz"/>
            <dgm:constr type="lMarg" refType="primFontSz" fact="0.5"/>
            <dgm:constr type="rMarg" refType="primFontSz" fact="0.5"/>
          </dgm:constrLst>
          <dgm:ruleLst>
            <dgm:rule type="primFontSz" val="13" fact="NaN" max="NaN"/>
          </dgm:ruleLst>
        </dgm:layoutNode>
        <dgm:layoutNode name="desTx" styleLbl="revTx" moveWith="parTx">
          <dgm:varLst>
            <dgm:chMax val="0"/>
            <dgm:chPref val="0"/>
            <dgm:bulletEnabled val="1"/>
          </dgm:varLst>
          <dgm:choose name="Name210">
            <dgm:if name="Name211" func="var" arg="dir" op="equ" val="norm">
              <dgm:alg type="tx">
                <dgm:param type="txAnchorVert" val="t"/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12">
              <dgm:alg type="tx">
                <dgm:param type="txAnchorVert" val="t"/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tMarg"/>
            <dgm:constr type="bMarg"/>
            <dgm:constr type="lMarg"/>
            <dgm:constr type="rMarg"/>
          </dgm:constrLst>
          <dgm:ruleLst>
            <dgm:rule type="primFontSz" val="11" fact="NaN" max="NaN"/>
            <dgm:rule type="secFontSz" val="9" fact="NaN" max="NaN"/>
          </dgm:ruleLst>
        </dgm:layoutNode>
        <dgm:layoutNode name="EmptyPlaceHolder">
          <dgm:alg type="sp"/>
          <dgm:shape xmlns:r="http://schemas.openxmlformats.org/officeDocument/2006/relationships" r:blip="">
            <dgm:adjLst/>
          </dgm:shape>
          <dgm:presOf/>
          <dgm:constrLst/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E16A6-BA7B-4326-85F3-FCDE770C5D07}" type="datetimeFigureOut">
              <a:rPr lang="en-GB" smtClean="0"/>
              <a:t>18/05/2023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330C3-5992-4FA3-A294-C74A9258E1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250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051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753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769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88339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953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8DC150-82C3-724A-8261-2BD7C225AF6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745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833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IE" sz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914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613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734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441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391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30C3-5992-4FA3-A294-C74A9258E1CA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152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Top Logo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1B13E01-9BEF-4473-821B-EE9CEEA6B47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701800" y="3378095"/>
            <a:ext cx="5740400" cy="5913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&lt;Name of presenter/s&gt;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2EFDCE0D-A204-45DB-9F8F-EA8393CBF1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01800" y="2566800"/>
            <a:ext cx="5740400" cy="802800"/>
          </a:xfrm>
          <a:prstGeom prst="rect">
            <a:avLst/>
          </a:prstGeom>
        </p:spPr>
        <p:txBody>
          <a:bodyPr anchor="b"/>
          <a:lstStyle>
            <a:lvl1pPr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&lt;Presentation Title&gt;</a:t>
            </a:r>
          </a:p>
        </p:txBody>
      </p:sp>
      <p:sp>
        <p:nvSpPr>
          <p:cNvPr id="15" name="Content Placeholder 11">
            <a:extLst>
              <a:ext uri="{FF2B5EF4-FFF2-40B4-BE49-F238E27FC236}">
                <a16:creationId xmlns:a16="http://schemas.microsoft.com/office/drawing/2014/main" id="{21ED91D5-41E9-493D-B95E-AD6D4D6D7A6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701800" y="3990757"/>
            <a:ext cx="5740400" cy="555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&lt;Date&gt;</a:t>
            </a:r>
          </a:p>
        </p:txBody>
      </p:sp>
    </p:spTree>
    <p:extLst>
      <p:ext uri="{BB962C8B-B14F-4D97-AF65-F5344CB8AC3E}">
        <p14:creationId xmlns:p14="http://schemas.microsoft.com/office/powerpoint/2010/main" val="125707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91675-3FBF-C3C9-B15E-2C223B7D3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A2E8E-33A6-D0B0-9C86-2C79D66E2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C3078-9EA6-3AFE-712F-FFD09A659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035-C37A-8C4B-97BF-8DA4047108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BF141-BEE6-BE85-CC4D-CC91620E8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90E6F-A711-02F2-4E66-BF32407C2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F54F-4147-8145-B268-F02C91478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5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22522-0036-01F2-CB58-6A319DAB2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E6A2D-F7BD-AEB6-EE9C-7F0BFF030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DD226-9A4A-B7B5-B4D0-EF52A1920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035-C37A-8C4B-97BF-8DA4047108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ED727-4B4C-F206-A4A1-C4B46803B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64368-D0B8-7C65-9BE2-A0EB60B71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F54F-4147-8145-B268-F02C91478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78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D9D9B-ED42-1DDE-D79B-C45C882E8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24372-7771-569A-DEAC-65CF8C829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2A7DB8-31E1-BF24-BFB9-D618053F7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3B0DA-62B1-6CAA-9D5E-0D93312EE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035-C37A-8C4B-97BF-8DA4047108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71815-9523-F2D4-30A8-B52FEF99B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6D69DD-5740-8F8C-1301-61996A7BB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F54F-4147-8145-B268-F02C91478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79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E9ECC-61C4-E41B-D32B-2A2100F08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EFE21-F6A9-5BD7-78C2-432AD6086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E68F2E-0379-77C5-2FED-C1FFA9A44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03C1EF-B2CA-EC73-AC1C-7CD8A4BE3D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08F4B4-9183-24FC-FA2C-82E672240D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1ED0F9-CEA3-F971-31FD-0B6F765DA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035-C37A-8C4B-97BF-8DA4047108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3AB8DA-48BA-031A-A911-B56B794FE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BF3D7B-BAED-CFA8-EAB4-C52F3B244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F54F-4147-8145-B268-F02C91478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43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E557D-0C85-0981-6A0D-D10369CF2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DF9F71-72FF-9732-244C-6F029155C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035-C37A-8C4B-97BF-8DA4047108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C905F8-F5BF-1791-945C-C6E27BCB9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CDFED4-2B55-540D-CD74-447AEB3E9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F54F-4147-8145-B268-F02C91478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46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638A71-2469-4FEE-7F28-1834CAA53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035-C37A-8C4B-97BF-8DA4047108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6211B0-7BAD-1EF7-10DE-0DC6338E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E6937-36AD-47A3-AEB2-E85413600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F54F-4147-8145-B268-F02C91478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2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0B07A-381C-7C49-A493-193963A23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F56D5-5A29-E401-867A-AD93D0538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CE064-5D0C-65B7-2CC4-D5830CFFA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E1300-4DF6-CBA7-F614-C87F5BA8B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035-C37A-8C4B-97BF-8DA4047108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CBDAD-24E1-6214-E4DB-5698A4026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F4988-B9CC-22EB-45FB-CEEDE0297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F54F-4147-8145-B268-F02C91478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20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A81A3-C141-2B00-3D50-452259946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77972F-2066-5391-CCB4-BD1AC39F76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5BB702-BD0A-FDEE-E200-EB17D139D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FC795-EC6E-92DF-27AC-F32D165A2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035-C37A-8C4B-97BF-8DA4047108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70B81-59DE-71C8-D4B3-AFC308096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810D5-8385-3110-2BBA-466F2ADC9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F54F-4147-8145-B268-F02C91478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86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D024E-8C4E-BF89-D0FB-3F50B6F10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DCD48-DFF5-9310-3058-5B09C8224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9F7BB-34A4-88D1-D7CB-183E92941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035-C37A-8C4B-97BF-8DA4047108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1CC0C-8019-9629-1ABB-3AB19D553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B86EF-CD79-0266-1D7B-C03413297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F54F-4147-8145-B268-F02C91478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13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8848C8-0023-AAB9-44D5-5138DA744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427956-188B-7D10-7658-5FC4A8A6E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F8A3A-3365-CA49-CCAD-EDF8B084C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035-C37A-8C4B-97BF-8DA4047108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E6829-1545-64C6-52DD-EF53CAA6C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2642C-363A-F5E5-3E93-12765D536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F54F-4147-8145-B268-F02C91478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8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op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31CEBD3C-BE01-4EA6-807D-D32AC95F2D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3990" y="1235660"/>
            <a:ext cx="8640000" cy="592544"/>
          </a:xfrm>
          <a:prstGeom prst="rect">
            <a:avLst/>
          </a:prstGeom>
        </p:spPr>
        <p:txBody>
          <a:bodyPr anchor="b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&lt;Content Heading&gt;</a:t>
            </a:r>
            <a:endParaRPr lang="en-GB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7B28EA1-6248-4CA4-862C-914AA49135D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83989" y="1920762"/>
            <a:ext cx="8627253" cy="4621349"/>
          </a:xfrm>
          <a:prstGeom prst="rect">
            <a:avLst/>
          </a:prstGeo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7415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E5D85-AF53-46D6-8EB0-AB8FF250C1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219FE8-1B8F-4B35-8D01-39F557B35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A8E37-DA39-4337-8AE6-18480DE7C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204E-20C8-430C-AA83-19E281E040A2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72B10-2F7D-4F89-965F-D4B0DE60E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14F97-CBC7-4153-842E-BC7D1290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F298-B399-4429-B257-ADEB8DF9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923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80FD-B030-47F7-904C-51DC065EC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71B5C-85BB-4C81-B13F-AB98564FB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AC149-FEA5-42C8-8AAB-323F2216E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204E-20C8-430C-AA83-19E281E040A2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75E87-D390-4892-A98F-B6F702A18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9F950-CE46-4FBC-AAC3-12B52F7B3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F298-B399-4429-B257-ADEB8DF9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57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FBC2A-5B43-4FA1-AB8D-611584B47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18D00-DF16-4799-BEEC-80F8DC422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A018A-2664-4342-B438-EFEE4DDF3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204E-20C8-430C-AA83-19E281E040A2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6671B-1F32-4760-A566-E56A12C74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0066B-60FF-4DC8-8843-8324BC845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F298-B399-4429-B257-ADEB8DF9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2996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DCE0C-61F5-482F-A2FE-72052CE90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0E7B3-179C-416A-B253-9B8C6E5F1A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67C969-3894-402A-A2EA-8BA829DD3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0EC155-A1F2-4ABD-BDDE-C205E6ECE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204E-20C8-430C-AA83-19E281E040A2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21B9C-E5CF-420C-9AFF-618C52112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F2596-21AC-4436-8F37-15EAA82C1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F298-B399-4429-B257-ADEB8DF9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001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65890-9206-4056-B325-3731E09E5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3F71C8-0806-4FE3-A8B8-1B354152D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CC36F0-0994-461A-BCF2-72EEA47C7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C6EB11-FF65-4D57-999A-80641EA9E6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42B9D6-F8D3-451D-A684-66E04D3F20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6436D-7456-49E1-AFAC-DE50A6DA2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204E-20C8-430C-AA83-19E281E040A2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A57BBC-8401-4E00-A880-96C4522F4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20A87C-319D-4339-AAB5-A653F96BA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F298-B399-4429-B257-ADEB8DF9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9061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03793-EBFC-4D7A-9E0F-4320BAB8E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AE76AA-DD11-4479-B811-4D8B9D1FF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204E-20C8-430C-AA83-19E281E040A2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2EDE9A-305D-42E8-9682-A208D3922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67D749-DCC7-4E0B-B9C3-2C78B84D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F298-B399-4429-B257-ADEB8DF9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5432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305F1E-ABA2-4158-9409-9CC8A42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204E-20C8-430C-AA83-19E281E040A2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4F5761-BD1D-4C79-8C44-960F7C441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AD8635-01CE-4437-B197-FE28C65C4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F298-B399-4429-B257-ADEB8DF9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2919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6E96D-5DEE-4C58-9DCB-1977A7371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BF40C-C12C-4EB7-8791-408CE6296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62854E-3242-4F37-B8ED-AE1F190A8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70F9A-A5E2-4CEB-AE12-6CE1A210A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204E-20C8-430C-AA83-19E281E040A2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D2F62-A6C7-4CCD-88D1-866B2C241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E9619-BE9E-4421-8F47-8A7BC1645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F298-B399-4429-B257-ADEB8DF9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1585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F0DDA-ACB7-45A5-96A9-8F5783728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CF1DD0-F733-4FC6-8A0D-BEC5575713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57824C-9FD6-475C-A37B-89AAC5CFD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7285E-0ED7-4369-B86E-F17F81499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204E-20C8-430C-AA83-19E281E040A2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074D4-9A16-4355-AAC2-D63441F3F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007BE4-17A5-416F-939A-FCB01C0F9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F298-B399-4429-B257-ADEB8DF9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8363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180DF-FDF2-4CBE-A92C-FA7E7A196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BBFC70-9FDA-4C0A-BDCC-2A6B639BF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87A13-DD24-485A-9828-8E434618C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204E-20C8-430C-AA83-19E281E040A2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D9455-E849-46CD-ACE1-DBC09C16B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272AA-422B-412A-8B9E-3EC186713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F298-B399-4429-B257-ADEB8DF9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42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94AECF49-9A13-452E-A9C9-67495AC09B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608" t="29197" r="60493" b="30055"/>
          <a:stretch/>
        </p:blipFill>
        <p:spPr>
          <a:xfrm>
            <a:off x="2764631" y="1445849"/>
            <a:ext cx="3614737" cy="396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7222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A25270-9FC2-4756-99C8-38E8F4D0E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A4FED1-9969-4CF8-917A-50CEAFB75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64101-C84C-4E88-8730-1B2019706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204E-20C8-430C-AA83-19E281E040A2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3EBE3-F34B-41BF-9FE3-79D478AC7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18CB1-0713-4F8E-89DD-73A984CE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F298-B399-4429-B257-ADEB8DF9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02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AEBBE1-7742-9A44-8C9D-046AEF84C4D7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9222A"/>
          </a:solidFill>
          <a:ln>
            <a:solidFill>
              <a:srgbClr val="D92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1847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ttom Logo -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3">
            <a:extLst>
              <a:ext uri="{FF2B5EF4-FFF2-40B4-BE49-F238E27FC236}">
                <a16:creationId xmlns:a16="http://schemas.microsoft.com/office/drawing/2014/main" id="{17C22F55-1EC2-4A81-A95E-E92D0B34442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66003" y="921064"/>
            <a:ext cx="8640000" cy="4764841"/>
          </a:xfrm>
          <a:prstGeom prst="rect">
            <a:avLst/>
          </a:prstGeo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lvl="0"/>
            <a:endParaRPr lang="en-GB" dirty="0"/>
          </a:p>
        </p:txBody>
      </p:sp>
      <p:sp>
        <p:nvSpPr>
          <p:cNvPr id="11" name="Title 11">
            <a:extLst>
              <a:ext uri="{FF2B5EF4-FFF2-40B4-BE49-F238E27FC236}">
                <a16:creationId xmlns:a16="http://schemas.microsoft.com/office/drawing/2014/main" id="{343871AE-A076-4DFD-A46D-710ADDDA04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6003" y="216460"/>
            <a:ext cx="8640000" cy="592544"/>
          </a:xfrm>
          <a:prstGeom prst="rect">
            <a:avLst/>
          </a:prstGeom>
        </p:spPr>
        <p:txBody>
          <a:bodyPr anchor="b"/>
          <a:lstStyle>
            <a:lvl1pPr>
              <a:defRPr sz="28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&lt;Content Heading&gt;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27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979CA-F4B0-BF86-7890-BCE2A4321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2D87C-DF1A-A0EF-DD37-02F46516E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E5F66-A05F-926E-95D2-F64D8364A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71DB7-6CF3-4B1F-BF92-439F2341E369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0223D-2FB9-A4B8-19C0-0A2277916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B51FA-D751-0925-EB7B-B64A0BB71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74DD-B7C1-4014-B372-DBED2EE85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90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ottom Logo"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1">
            <a:extLst>
              <a:ext uri="{FF2B5EF4-FFF2-40B4-BE49-F238E27FC236}">
                <a16:creationId xmlns:a16="http://schemas.microsoft.com/office/drawing/2014/main" id="{165B43A9-4352-4588-B225-D8A936389CC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701800" y="3375217"/>
            <a:ext cx="5740400" cy="5913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&lt;Name of presenter/s&gt;</a:t>
            </a:r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37462F17-9BC7-41E1-BE2A-832AC8731CE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701800" y="3990608"/>
            <a:ext cx="5740400" cy="555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&lt;Date&gt;</a:t>
            </a:r>
          </a:p>
        </p:txBody>
      </p:sp>
      <p:sp>
        <p:nvSpPr>
          <p:cNvPr id="7" name="Title 13">
            <a:extLst>
              <a:ext uri="{FF2B5EF4-FFF2-40B4-BE49-F238E27FC236}">
                <a16:creationId xmlns:a16="http://schemas.microsoft.com/office/drawing/2014/main" id="{4104E218-05C5-4501-BEC6-D78B60739E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6255" y="2569573"/>
            <a:ext cx="5740400" cy="802800"/>
          </a:xfrm>
          <a:prstGeom prst="rect">
            <a:avLst/>
          </a:prstGeom>
        </p:spPr>
        <p:txBody>
          <a:bodyPr anchor="b"/>
          <a:lstStyle>
            <a:lvl1pPr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&lt;Presentation Title&gt;</a:t>
            </a:r>
          </a:p>
        </p:txBody>
      </p:sp>
    </p:spTree>
    <p:extLst>
      <p:ext uri="{BB962C8B-B14F-4D97-AF65-F5344CB8AC3E}">
        <p14:creationId xmlns:p14="http://schemas.microsoft.com/office/powerpoint/2010/main" val="407998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Logo -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3">
            <a:extLst>
              <a:ext uri="{FF2B5EF4-FFF2-40B4-BE49-F238E27FC236}">
                <a16:creationId xmlns:a16="http://schemas.microsoft.com/office/drawing/2014/main" id="{17C22F55-1EC2-4A81-A95E-E92D0B34442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66003" y="921064"/>
            <a:ext cx="8640000" cy="4764841"/>
          </a:xfrm>
          <a:prstGeom prst="rect">
            <a:avLst/>
          </a:prstGeo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&lt;Body Text&gt;</a:t>
            </a:r>
          </a:p>
          <a:p>
            <a:pPr lvl="0"/>
            <a:endParaRPr lang="en-GB" dirty="0"/>
          </a:p>
        </p:txBody>
      </p:sp>
      <p:sp>
        <p:nvSpPr>
          <p:cNvPr id="11" name="Title 11">
            <a:extLst>
              <a:ext uri="{FF2B5EF4-FFF2-40B4-BE49-F238E27FC236}">
                <a16:creationId xmlns:a16="http://schemas.microsoft.com/office/drawing/2014/main" id="{343871AE-A076-4DFD-A46D-710ADDDA04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6003" y="216460"/>
            <a:ext cx="8640000" cy="592544"/>
          </a:xfrm>
          <a:prstGeom prst="rect">
            <a:avLst/>
          </a:prstGeom>
        </p:spPr>
        <p:txBody>
          <a:bodyPr anchor="b"/>
          <a:lstStyle>
            <a:lvl1pPr>
              <a:defRPr sz="28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&lt;Content Heading&gt;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1B7C2-2D90-AC2B-D902-F41489E7AB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5F3545-6E97-757D-6BA4-709F0D6BF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4435B-E710-B56F-07A4-FB74A9FFE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C035-C37A-8C4B-97BF-8DA4047108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F8D82-0818-1ACC-1B22-DECF17634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F6A2C-E34C-46D0-116A-652C3BADF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2F54F-4147-8145-B268-F02C91478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7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E947E2-CD5A-44B7-8DD0-1484BD2C4A09}"/>
              </a:ext>
            </a:extLst>
          </p:cNvPr>
          <p:cNvSpPr/>
          <p:nvPr userDrawn="1"/>
        </p:nvSpPr>
        <p:spPr>
          <a:xfrm>
            <a:off x="0" y="1"/>
            <a:ext cx="9144000" cy="1010092"/>
          </a:xfrm>
          <a:prstGeom prst="rect">
            <a:avLst/>
          </a:prstGeom>
          <a:solidFill>
            <a:srgbClr val="002F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A9925083-617D-4E61-85EC-C28D8A82968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70158" y="-338682"/>
            <a:ext cx="2524777" cy="173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52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6" r:id="rId4"/>
    <p:sldLayoutId id="2147483677" r:id="rId5"/>
    <p:sldLayoutId id="214748367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4527F0-8E1A-40CE-AA16-F039FF0EA136}"/>
              </a:ext>
            </a:extLst>
          </p:cNvPr>
          <p:cNvSpPr/>
          <p:nvPr userDrawn="1"/>
        </p:nvSpPr>
        <p:spPr>
          <a:xfrm>
            <a:off x="0" y="5846400"/>
            <a:ext cx="9144000" cy="1011600"/>
          </a:xfrm>
          <a:prstGeom prst="rect">
            <a:avLst/>
          </a:prstGeom>
          <a:solidFill>
            <a:srgbClr val="002F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5469658-B216-4166-8698-CF49080B70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70158" y="5484654"/>
            <a:ext cx="2524777" cy="173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9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127322-B660-D1FB-4E58-E5DE1B1A7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580EA-D3F3-E80E-9806-FDBFE158A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4733C-0141-DB60-7ED2-3ECECCD72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5C035-C37A-8C4B-97BF-8DA40471080E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60709-18EC-A817-0C44-C183569B4C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FE06C-AB06-C130-08C6-CFBBCC3E83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2F54F-4147-8145-B268-F02C91478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8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A1B9A2-4467-481C-A926-D07D1C364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522A6-4050-4542-80B6-8C007F795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A9765-1F21-4D47-BEC7-37BCBF1C11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D204E-20C8-430C-AA83-19E281E040A2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3A7AB-3528-4582-AC6E-E900DA7839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22A9D-F031-46DB-9602-CB680415C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1F298-B399-4429-B257-ADEB8DF9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89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mu.ac.uk/staff/profile/catherine-shephar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minds.org.uk/student-mental-health-in-a-pandemic.html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0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2.svg"/><Relationship Id="rId7" Type="http://schemas.openxmlformats.org/officeDocument/2006/relationships/diagramColors" Target="../diagrams/colors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lt.ie/annual-conferenc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global.oup.com/ukhe/product/legal-systems-and-skills-9780192874429?q=legal%20systems%20and%20skills&amp;cc=gb&amp;lang=en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F5399F-6F56-40E1-A484-901ED7BAB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42" y="2884373"/>
            <a:ext cx="6957458" cy="802800"/>
          </a:xfrm>
        </p:spPr>
        <p:txBody>
          <a:bodyPr/>
          <a:lstStyle/>
          <a:p>
            <a:r>
              <a:rPr lang="en-GB" sz="4800" b="1" i="1" u="none" strike="noStrike" dirty="0">
                <a:effectLst/>
                <a:latin typeface="Calibri" panose="020F0502020204030204" pitchFamily="34" charset="0"/>
              </a:rPr>
              <a:t>‘We’re not in Kansas anymore’: Identifying our ‘New Normal’ in Legal Education</a:t>
            </a:r>
            <a:endParaRPr lang="en-GB" sz="4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270ABA-4817-4F78-8243-413BB33CF16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4740" y="4064353"/>
            <a:ext cx="8659259" cy="1559973"/>
          </a:xfrm>
        </p:spPr>
        <p:txBody>
          <a:bodyPr/>
          <a:lstStyle/>
          <a:p>
            <a:r>
              <a:rPr lang="en-GB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Catherine Shephard</a:t>
            </a:r>
            <a:r>
              <a:rPr lang="en-GB" sz="2400" dirty="0"/>
              <a:t>, Reader in Practice-Informed Education</a:t>
            </a:r>
          </a:p>
          <a:p>
            <a:r>
              <a:rPr lang="en-GB" sz="2400" dirty="0"/>
              <a:t>Vicky Martin, Senior Lecturer</a:t>
            </a:r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A6561-8DF5-45B4-B143-4D755C724AF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84740" y="5346350"/>
            <a:ext cx="5740400" cy="555952"/>
          </a:xfrm>
        </p:spPr>
        <p:txBody>
          <a:bodyPr/>
          <a:lstStyle/>
          <a:p>
            <a:r>
              <a:rPr lang="en-US" sz="2400" dirty="0"/>
              <a:t>Socio-Legal Studies Association </a:t>
            </a:r>
          </a:p>
          <a:p>
            <a:r>
              <a:rPr lang="en-US" sz="2400" dirty="0"/>
              <a:t>Annual Conference 2023</a:t>
            </a:r>
          </a:p>
          <a:p>
            <a:r>
              <a:rPr lang="en-GB" sz="2000" dirty="0"/>
              <a:t>5 April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E12546-D45F-C951-7ED2-4C0FDF0FFAFF}"/>
              </a:ext>
            </a:extLst>
          </p:cNvPr>
          <p:cNvSpPr txBox="1"/>
          <p:nvPr/>
        </p:nvSpPr>
        <p:spPr>
          <a:xfrm>
            <a:off x="5656521" y="4890977"/>
            <a:ext cx="2785730" cy="1113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1BD60538-6B27-3D19-AF44-C15F375B13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886" y="4671826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279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0DF40B2-80F7-4E71-B46C-284163F3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85725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85E8DA-5630-5174-A055-51FEE4071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68598"/>
            <a:ext cx="2855390" cy="424081"/>
          </a:xfrm>
        </p:spPr>
        <p:txBody>
          <a:bodyPr>
            <a:normAutofit fontScale="90000"/>
          </a:bodyPr>
          <a:lstStyle/>
          <a:p>
            <a:r>
              <a:rPr lang="en-GB" sz="3000" dirty="0"/>
              <a:t>Key Themes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73A3EDB-DD1E-0065-5406-4877B1959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16125"/>
            <a:ext cx="2849569" cy="3425749"/>
          </a:xfrm>
        </p:spPr>
        <p:txBody>
          <a:bodyPr>
            <a:no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Increase in mental health issues, both diagnosed and not – had already been an issue pre COVID now exacerbated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Social Isolation/ loneliness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Lack of confidence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Disengagement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Not wanting to ask for help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Fear of being judged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Lack of swift help from other services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Students want and need additional support – who and how?</a:t>
            </a:r>
          </a:p>
        </p:txBody>
      </p:sp>
      <p:pic>
        <p:nvPicPr>
          <p:cNvPr id="5" name="Content Placeholder 4" descr="A path through a forest&#10;&#10;Description automatically generated with low confidence">
            <a:extLst>
              <a:ext uri="{FF2B5EF4-FFF2-40B4-BE49-F238E27FC236}">
                <a16:creationId xmlns:a16="http://schemas.microsoft.com/office/drawing/2014/main" id="{94BB87AE-6DC0-AD2E-8E4D-65B037A350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1" r="13378" b="-1"/>
          <a:stretch/>
        </p:blipFill>
        <p:spPr>
          <a:xfrm>
            <a:off x="3757790" y="857257"/>
            <a:ext cx="5386210" cy="514349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61253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4DE21-A4CF-B390-BAB2-F36845100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5"/>
            <a:ext cx="7886700" cy="294390"/>
          </a:xfrm>
        </p:spPr>
        <p:txBody>
          <a:bodyPr>
            <a:normAutofit fontScale="90000"/>
          </a:bodyPr>
          <a:lstStyle/>
          <a:p>
            <a:r>
              <a:rPr lang="en-GB" dirty="0"/>
              <a:t>Useful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B5B00-1535-55F4-E749-0D93F327A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54084"/>
            <a:ext cx="7886700" cy="3835888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 Mental Health: Life in a Pandemic, Wave III Findings (Jan 2022) </a:t>
            </a:r>
            <a:r>
              <a:rPr lang="en-GB" sz="9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www.studentminds.org.uk/student-mental-health-in-a-pandemic.html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accessed 16th March 2023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Danielle Burns, Neil Dagnall and Maxine Holt Assessing the impact of the COVID-19 Pandemic on Student Wellbeing at Universities in the United Kingdom: A conceptual Analysis 2020 5 Frontiers in Education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Vincenza Capone , Daniela Caso , Anna Rosa </a:t>
            </a:r>
            <a:r>
              <a:rPr lang="en-GB" sz="9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Donizzetti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Fortuna </a:t>
            </a:r>
            <a:r>
              <a:rPr lang="en-GB" sz="9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Procentese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University Student Mental Well-Being during COVID-19 Outbreak: What Are the Relationships between Information Seeking, Perceived Risk and Personal Resources Related to the Academic Context 2020 12, 7039 Sustainability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Brittany L Lindsey, Emily Bernier, Jennifer Bowman and Melissa Boyce Understanding the Connection between Student Wellbeing and Teaching and Learning at a Canadian Research University: A Qualitative Student Perspective 2023 Pedagogy in Health Promotion pp 5- 16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Macaskill, Ann . The mental health of university students in the United Kingdom. 2012 41 (4), British Journal of Guidance and Counselling, pp 426-441.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GB" sz="9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Martinez, Amanda, and Sophie Nguyen. "The impact of COVID-19 on college student well-being." (2020).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Impact of Covid-19 on College Student Well-Being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Morris Brenda L et al. Responding to student mental health challenges during and post COVID-19 2022 41(8) Social Work Education pp1821-1838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GB" sz="9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Zacahary</a:t>
            </a: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Patterson et al. The influence of Covid-19 on Stress, Substance Use, and Mental Health Among Postsecondary Students 2021 9(5) Emerging Adulthood pp 516-530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GB" sz="9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Pawar, </a:t>
            </a:r>
            <a:r>
              <a:rPr lang="en-GB" sz="900" dirty="0" err="1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Manahor</a:t>
            </a:r>
            <a:r>
              <a:rPr lang="en-GB" sz="90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 The global impact of and responses to the COVID-19 Pandemic. 2020  2(2) The International Journal of Community and Social Development, pp 111–120</a:t>
            </a:r>
            <a:endParaRPr lang="en-GB" sz="9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en-GB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Scanlon, Lesley., Rowling, Louise., &amp; Weber, Zita. 'You don't have an identity… you are just lost in a crowd': Forming a student identity in the first-year transition to university. 2010 (10) Journal of Youth Studies, pp 223-241</a:t>
            </a:r>
          </a:p>
          <a:p>
            <a:pPr marL="0" indent="0">
              <a:lnSpc>
                <a:spcPct val="107000"/>
              </a:lnSpc>
              <a:spcAft>
                <a:spcPts val="600"/>
              </a:spcAft>
              <a:buNone/>
            </a:pPr>
            <a:endParaRPr lang="en-GB" sz="9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699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59150"/>
            <a:ext cx="2468880" cy="24003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1" y="1324706"/>
            <a:ext cx="8178790" cy="420591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A55D0E2-6141-D5F2-9AF3-6D35A482B3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3901" y="1634756"/>
            <a:ext cx="2766822" cy="2635773"/>
          </a:xfrm>
        </p:spPr>
        <p:txBody>
          <a:bodyPr anchor="b">
            <a:normAutofit/>
          </a:bodyPr>
          <a:lstStyle/>
          <a:p>
            <a:pPr algn="r"/>
            <a:r>
              <a:rPr lang="en-US" sz="3750"/>
              <a:t>Covid – 19 </a:t>
            </a:r>
            <a:br>
              <a:rPr lang="en-US" sz="3750"/>
            </a:br>
            <a:r>
              <a:rPr lang="en-US" sz="3750"/>
              <a:t>and </a:t>
            </a:r>
            <a:br>
              <a:rPr lang="en-US" sz="3750"/>
            </a:br>
            <a:r>
              <a:rPr lang="en-US" sz="3750"/>
              <a:t>Mentoring Programmes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9B3BA56-86A5-B367-7435-00F860317F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901" y="4294361"/>
            <a:ext cx="2766821" cy="984493"/>
          </a:xfrm>
        </p:spPr>
        <p:txBody>
          <a:bodyPr anchor="t">
            <a:normAutofit/>
          </a:bodyPr>
          <a:lstStyle/>
          <a:p>
            <a:pPr algn="r"/>
            <a:r>
              <a:rPr lang="en-US" sz="1500" dirty="0"/>
              <a:t>Dr Norah Burns</a:t>
            </a:r>
          </a:p>
          <a:p>
            <a:pPr algn="r"/>
            <a:r>
              <a:rPr lang="en-US" sz="1500" dirty="0"/>
              <a:t>SLSA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361D084-A646-22FE-581E-ECA6BC177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1216" y="1457525"/>
            <a:ext cx="3608904" cy="130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95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59150"/>
            <a:ext cx="2468880" cy="24003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1" y="1324706"/>
            <a:ext cx="8178790" cy="420591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66A4BD-82FB-2B91-387D-5952AF9F8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931" y="1645197"/>
            <a:ext cx="6056111" cy="1213867"/>
          </a:xfrm>
        </p:spPr>
        <p:txBody>
          <a:bodyPr anchor="ctr">
            <a:normAutofit fontScale="90000"/>
          </a:bodyPr>
          <a:lstStyle/>
          <a:p>
            <a:r>
              <a:rPr lang="en-US" sz="4200" dirty="0"/>
              <a:t>The pre Covid 19 landscape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946EA-7E94-3BD8-88CA-DDC60B80C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931" y="2859064"/>
            <a:ext cx="6056111" cy="2325584"/>
          </a:xfrm>
        </p:spPr>
        <p:txBody>
          <a:bodyPr anchor="t">
            <a:no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Alumni Mentoring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2019/2020.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On site in person visits – challenges for Alumni to visit.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Could only consider Alumni based in the country.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developed to help students to establish links with those particularly in the professions – demonstrated student desire for this.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Logistical and expense considerations.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Environmental impact.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730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A1F541C3-54AE-027C-E001-2495203DEB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832" r="9091" b="15559"/>
          <a:stretch/>
        </p:blipFill>
        <p:spPr>
          <a:xfrm>
            <a:off x="15" y="857257"/>
            <a:ext cx="9143985" cy="5143493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FEF3DB1-7B09-297A-5925-9B4000C13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/>
              <a:t>Covid – 19 and the move to online…</a:t>
            </a:r>
          </a:p>
        </p:txBody>
      </p:sp>
      <p:graphicFrame>
        <p:nvGraphicFramePr>
          <p:cNvPr id="24" name="Content Placeholder 4">
            <a:extLst>
              <a:ext uri="{FF2B5EF4-FFF2-40B4-BE49-F238E27FC236}">
                <a16:creationId xmlns:a16="http://schemas.microsoft.com/office/drawing/2014/main" id="{DCD5DA67-62AA-985C-09C6-63B36D047F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4022919"/>
              </p:ext>
            </p:extLst>
          </p:nvPr>
        </p:nvGraphicFramePr>
        <p:xfrm>
          <a:off x="0" y="1917123"/>
          <a:ext cx="9143985" cy="4940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31505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486C5-BD4D-9709-0C08-BBE3D7269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161" y="1271332"/>
            <a:ext cx="4582696" cy="2680137"/>
          </a:xfrm>
        </p:spPr>
        <p:txBody>
          <a:bodyPr>
            <a:normAutofit/>
          </a:bodyPr>
          <a:lstStyle/>
          <a:p>
            <a:pPr algn="l"/>
            <a:r>
              <a:rPr lang="en-US" sz="3825" dirty="0"/>
              <a:t>Global Legal Education in the ‘New Normal’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F49DDB-E49D-E85C-2688-086C14EB7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161" y="4330621"/>
            <a:ext cx="4876610" cy="116949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Dr Paulina E. Wilson</a:t>
            </a:r>
          </a:p>
          <a:p>
            <a:pPr algn="l"/>
            <a:r>
              <a:rPr lang="en-US" sz="1500" dirty="0"/>
              <a:t>Socio-Legal Studies Association conference 2023</a:t>
            </a:r>
          </a:p>
          <a:p>
            <a:pPr algn="l"/>
            <a:endParaRPr lang="en-US" dirty="0"/>
          </a:p>
        </p:txBody>
      </p:sp>
      <p:sp>
        <p:nvSpPr>
          <p:cNvPr id="45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459" y="4164200"/>
            <a:ext cx="2441321" cy="13716"/>
          </a:xfrm>
          <a:custGeom>
            <a:avLst/>
            <a:gdLst>
              <a:gd name="connsiteX0" fmla="*/ 0 w 2441321"/>
              <a:gd name="connsiteY0" fmla="*/ 0 h 13716"/>
              <a:gd name="connsiteX1" fmla="*/ 585917 w 2441321"/>
              <a:gd name="connsiteY1" fmla="*/ 0 h 13716"/>
              <a:gd name="connsiteX2" fmla="*/ 1196247 w 2441321"/>
              <a:gd name="connsiteY2" fmla="*/ 0 h 13716"/>
              <a:gd name="connsiteX3" fmla="*/ 1806578 w 2441321"/>
              <a:gd name="connsiteY3" fmla="*/ 0 h 13716"/>
              <a:gd name="connsiteX4" fmla="*/ 2441321 w 2441321"/>
              <a:gd name="connsiteY4" fmla="*/ 0 h 13716"/>
              <a:gd name="connsiteX5" fmla="*/ 2441321 w 2441321"/>
              <a:gd name="connsiteY5" fmla="*/ 13716 h 13716"/>
              <a:gd name="connsiteX6" fmla="*/ 1830991 w 2441321"/>
              <a:gd name="connsiteY6" fmla="*/ 13716 h 13716"/>
              <a:gd name="connsiteX7" fmla="*/ 1269487 w 2441321"/>
              <a:gd name="connsiteY7" fmla="*/ 13716 h 13716"/>
              <a:gd name="connsiteX8" fmla="*/ 707983 w 2441321"/>
              <a:gd name="connsiteY8" fmla="*/ 13716 h 13716"/>
              <a:gd name="connsiteX9" fmla="*/ 0 w 2441321"/>
              <a:gd name="connsiteY9" fmla="*/ 13716 h 13716"/>
              <a:gd name="connsiteX10" fmla="*/ 0 w 2441321"/>
              <a:gd name="connsiteY10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1321" h="13716" fill="none" extrusionOk="0">
                <a:moveTo>
                  <a:pt x="0" y="0"/>
                </a:moveTo>
                <a:cubicBezTo>
                  <a:pt x="273217" y="-17533"/>
                  <a:pt x="355785" y="-4171"/>
                  <a:pt x="585917" y="0"/>
                </a:cubicBezTo>
                <a:cubicBezTo>
                  <a:pt x="816049" y="4171"/>
                  <a:pt x="991446" y="-9419"/>
                  <a:pt x="1196247" y="0"/>
                </a:cubicBezTo>
                <a:cubicBezTo>
                  <a:pt x="1401048" y="9419"/>
                  <a:pt x="1589984" y="-731"/>
                  <a:pt x="1806578" y="0"/>
                </a:cubicBezTo>
                <a:cubicBezTo>
                  <a:pt x="2023172" y="731"/>
                  <a:pt x="2247754" y="8393"/>
                  <a:pt x="2441321" y="0"/>
                </a:cubicBezTo>
                <a:cubicBezTo>
                  <a:pt x="2440939" y="4363"/>
                  <a:pt x="2441580" y="8857"/>
                  <a:pt x="2441321" y="13716"/>
                </a:cubicBezTo>
                <a:cubicBezTo>
                  <a:pt x="2169723" y="25934"/>
                  <a:pt x="2045712" y="34568"/>
                  <a:pt x="1830991" y="13716"/>
                </a:cubicBezTo>
                <a:cubicBezTo>
                  <a:pt x="1616270" y="-7136"/>
                  <a:pt x="1505876" y="-623"/>
                  <a:pt x="1269487" y="13716"/>
                </a:cubicBezTo>
                <a:cubicBezTo>
                  <a:pt x="1033098" y="28055"/>
                  <a:pt x="908661" y="36619"/>
                  <a:pt x="707983" y="13716"/>
                </a:cubicBezTo>
                <a:cubicBezTo>
                  <a:pt x="507305" y="-9187"/>
                  <a:pt x="333592" y="16187"/>
                  <a:pt x="0" y="13716"/>
                </a:cubicBezTo>
                <a:cubicBezTo>
                  <a:pt x="-459" y="8317"/>
                  <a:pt x="190" y="2744"/>
                  <a:pt x="0" y="0"/>
                </a:cubicBezTo>
                <a:close/>
              </a:path>
              <a:path w="2441321" h="13716" stroke="0" extrusionOk="0">
                <a:moveTo>
                  <a:pt x="0" y="0"/>
                </a:moveTo>
                <a:cubicBezTo>
                  <a:pt x="207071" y="-14617"/>
                  <a:pt x="444194" y="-15606"/>
                  <a:pt x="585917" y="0"/>
                </a:cubicBezTo>
                <a:cubicBezTo>
                  <a:pt x="727640" y="15606"/>
                  <a:pt x="904326" y="-79"/>
                  <a:pt x="1123008" y="0"/>
                </a:cubicBezTo>
                <a:cubicBezTo>
                  <a:pt x="1341690" y="79"/>
                  <a:pt x="1600014" y="10401"/>
                  <a:pt x="1782164" y="0"/>
                </a:cubicBezTo>
                <a:cubicBezTo>
                  <a:pt x="1964314" y="-10401"/>
                  <a:pt x="2143537" y="-21488"/>
                  <a:pt x="2441321" y="0"/>
                </a:cubicBezTo>
                <a:cubicBezTo>
                  <a:pt x="2441507" y="3335"/>
                  <a:pt x="2441322" y="9457"/>
                  <a:pt x="2441321" y="13716"/>
                </a:cubicBezTo>
                <a:cubicBezTo>
                  <a:pt x="2166745" y="24201"/>
                  <a:pt x="2078726" y="10904"/>
                  <a:pt x="1879817" y="13716"/>
                </a:cubicBezTo>
                <a:cubicBezTo>
                  <a:pt x="1680908" y="16528"/>
                  <a:pt x="1548770" y="-8699"/>
                  <a:pt x="1318313" y="13716"/>
                </a:cubicBezTo>
                <a:cubicBezTo>
                  <a:pt x="1087856" y="36131"/>
                  <a:pt x="894613" y="-645"/>
                  <a:pt x="659157" y="13716"/>
                </a:cubicBezTo>
                <a:cubicBezTo>
                  <a:pt x="423701" y="28077"/>
                  <a:pt x="246611" y="29403"/>
                  <a:pt x="0" y="13716"/>
                </a:cubicBezTo>
                <a:cubicBezTo>
                  <a:pt x="-120" y="7867"/>
                  <a:pt x="674" y="39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EBCB59-C4EF-3F19-E731-0A062ED65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5867" y="3132227"/>
            <a:ext cx="1646019" cy="59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480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EAED1919-54A1-41C9-B30B-A3FF3F58E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19665" y="930828"/>
            <a:ext cx="3216071" cy="3216071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Graphic 6" descr="Gavel">
            <a:extLst>
              <a:ext uri="{FF2B5EF4-FFF2-40B4-BE49-F238E27FC236}">
                <a16:creationId xmlns:a16="http://schemas.microsoft.com/office/drawing/2014/main" id="{41697222-93FE-B385-0B12-3B5CBF1525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90124" y="1563266"/>
            <a:ext cx="1613174" cy="1613174"/>
          </a:xfrm>
          <a:prstGeom prst="rect">
            <a:avLst/>
          </a:prstGeom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C4751043-2EE3-4222-9979-8E61D93DA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6387" y="2967226"/>
            <a:ext cx="2818115" cy="2818115"/>
            <a:chOff x="1881974" y="1174396"/>
            <a:chExt cx="5290997" cy="5290997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03FD8213-DB67-4E29-9615-984DB59917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84EDB257-28CF-422F-AE6A-B99E3FE81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1974" y="1174396"/>
              <a:ext cx="5290997" cy="5290997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FFFEB18F-F81F-4CED-BE64-EB888A77C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263" y="2929126"/>
            <a:ext cx="2808444" cy="2808444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5A4A58-D91A-1939-705A-B9F6E44C2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944" y="3410707"/>
            <a:ext cx="2640592" cy="1999565"/>
          </a:xfrm>
        </p:spPr>
        <p:txBody>
          <a:bodyPr>
            <a:normAutofit/>
          </a:bodyPr>
          <a:lstStyle/>
          <a:p>
            <a:pPr algn="ctr"/>
            <a:r>
              <a:rPr lang="en-US" sz="2775" b="1" dirty="0">
                <a:solidFill>
                  <a:schemeClr val="bg1"/>
                </a:solidFill>
              </a:rPr>
              <a:t>LEGAL EDUCATION: </a:t>
            </a:r>
            <a:br>
              <a:rPr lang="en-US" sz="2775" dirty="0">
                <a:solidFill>
                  <a:schemeClr val="bg1"/>
                </a:solidFill>
              </a:rPr>
            </a:br>
            <a:r>
              <a:rPr lang="en-US" sz="2100" dirty="0">
                <a:solidFill>
                  <a:schemeClr val="bg1"/>
                </a:solidFill>
              </a:rPr>
              <a:t>typically </a:t>
            </a:r>
            <a:r>
              <a:rPr lang="en-US" sz="2100" dirty="0" err="1">
                <a:solidFill>
                  <a:schemeClr val="bg1"/>
                </a:solidFill>
              </a:rPr>
              <a:t>monojural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br>
              <a:rPr lang="en-US" sz="2100" dirty="0">
                <a:solidFill>
                  <a:schemeClr val="bg1"/>
                </a:solidFill>
              </a:rPr>
            </a:br>
            <a:r>
              <a:rPr lang="en-US" sz="2100" dirty="0">
                <a:solidFill>
                  <a:schemeClr val="bg1"/>
                </a:solidFill>
              </a:rPr>
              <a:t>&amp; domestic law-oriented</a:t>
            </a:r>
          </a:p>
        </p:txBody>
      </p:sp>
      <p:grpSp>
        <p:nvGrpSpPr>
          <p:cNvPr id="53" name="Graphic 190">
            <a:extLst>
              <a:ext uri="{FF2B5EF4-FFF2-40B4-BE49-F238E27FC236}">
                <a16:creationId xmlns:a16="http://schemas.microsoft.com/office/drawing/2014/main" id="{00E015F5-1A99-4E40-BC3D-770780299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9838" y="1752191"/>
            <a:ext cx="968732" cy="321911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FE6F571-2BB7-46DA-A3D9-B32ADDC16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905CC16-753C-4B9F-B3E2-C456795AE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57" name="Graphic 4">
            <a:extLst>
              <a:ext uri="{FF2B5EF4-FFF2-40B4-BE49-F238E27FC236}">
                <a16:creationId xmlns:a16="http://schemas.microsoft.com/office/drawing/2014/main" id="{5468B3A9-705E-43C3-A742-0619B0D8F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510686" y="4418454"/>
            <a:ext cx="997902" cy="99789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9D439AD-5D67-497C-B831-D17FC3E59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23F54BF2-C71C-45C5-9408-3B5E011B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BBABE17-DB56-44AB-934B-63C07C79F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B483D20-A128-4076-AF54-88646172B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5EFA818-FDDA-49E9-B11F-E9DC1854A9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A1F8728-F8F7-4828-A718-A15E7663E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DA1F73F-AA1D-41D7-BAAB-292FD94A3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9441DEA-C85E-4B9C-A48D-8437854C4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5EBAA20-1368-4495-8D7C-820FAD8E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FB92591-626C-4D2B-A3E6-EC8742D67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D392448D-513F-4528-9D8D-A151982041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1946BAE-1546-4EA4-A108-A799BF5D2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2A8EC93-6A35-4D37-A8CB-59362BF87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FC3ECA2-E914-4D83-ABF9-B9FFD96E9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712B1108-9AAC-4F10-A64F-0D6963E51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284CDA0C-B2AB-4791-83B1-C053C061D6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F857BF6B-E0CA-49C0-8827-B44CE8B9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D7B06A7-ADDF-4F27-B11F-08422FC18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E8B0DA6C-71D7-4FCB-AE4C-035E0ADB5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B078173-ADFB-480D-91A4-4D71C0109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AAA4027A-C97B-4C9A-B04C-EBE21122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C06DA92D-C6D0-4C7D-98CF-D9576912E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D6601653-3941-4C9B-BD39-62EECE23A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BC4A394-4FFE-4BFE-9A59-2B624E07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EB4EABA5-FDCF-4F6F-8FF1-6FDFF5058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10F3C940-2320-488A-B24C-AB0A4FB5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F525BA82-37D8-47ED-AFF6-AE57124A4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C2D78955-C80F-4DA3-83AA-D28A5A6F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BC23DAAC-7C06-4012-8CBB-8E3126B68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60D19F80-DC80-49EC-8EDD-7889092C1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11F50BB3-EA39-4693-BAE1-1101EF0A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00EFD45B-69A8-47F6-A5BF-779F7EB49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9E53C464-7272-4EBC-830B-CB29A9698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B6BF10CE-C2AD-487A-9402-8D5C746E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064C7FE-F8EB-47EF-97FA-348A52059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991C553-06A1-4F26-BBBC-80F7E11E7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BCE9C081-2191-4C84-956E-F106BB01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292F6F03-BC34-40C6-8F17-7A169CD72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A5101B80-7351-4F0F-AB7D-3E40B4D26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0570EE1D-95AC-4660-8E96-7C8A36FEB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385D9A56-2D15-4E0A-B981-E168F0906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28D0BA2F-9273-4EAA-AD17-C4EFE1140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512CC54E-7976-4DC9-984C-45C2A23A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8A3FC72-9FF9-41F6-97E0-45A0FEE94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48918C16-C9B6-40D5-93A0-DB547B644A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05612C6-4858-4854-A3D3-90CF1E1C7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A8E88D77-C726-4008-849C-DA7361F88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24CFE7CA-C955-4365-90C3-6272CB9A3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8B43FC8-B81C-490A-A346-4C6235DA8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214D0221-0C97-4C71-B535-7506956EF8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ED0C44EA-BD25-49A3-9EB8-9D8DED7C1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3C9CCF2-15CC-4F7D-87F5-7FFEBAC9C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8AA321D8-1D2C-472C-A2DB-EBB74498D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24680C1-4BB5-45DB-A558-82514418C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94F4CEF-82DD-4CFB-8EE3-4AB115F6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F186C9C-C620-4426-A674-E40F808F6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8929942C-BA3F-40EF-94DD-4A5C22C5B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D234974B-3555-465B-95A7-1C63CE738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0E38F9FD-48AC-4C3E-9E75-D1C0B555E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3AA72E26-5C3D-4231-9042-E00AE43E8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6684433D-3C9E-4C19-A801-D51CF3064F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DADB0C3D-A021-4F40-93B3-76B61334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41781C18-F408-401D-8A86-99FFBB989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9D958D9F-E4B0-48B1-ADA4-3053AFB5D9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43EFCD46-F0FB-499C-81B9-3508FE5C8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2B6A130F-CB85-4BDA-8DDF-8DAAB2F7D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9359DA40-CA94-4B1F-9BE6-C800BEEC7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73304FCD-8DAD-4BC8-A16E-84DDCA07F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BCB4864C-8F67-4BE7-89CC-664EA25EC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845F543D-67FC-4640-A2A1-69DA6D0528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DBDB2A9C-60E5-4F7E-BA2B-4DD1595FB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72B10DA2-D88E-4952-BDB5-102E61B4B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AC5F5BED-3698-4F52-9977-D8CA2DC03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E19CCEBC-AD20-45B2-A751-42B40BB31C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3A978AD9-9A35-4B89-B3BC-61E54AD9EB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77D8C808-AFC9-42DD-B253-0048903791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EECD0BF1-7C64-407E-8306-4C447B1D32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953B0F94-AC35-4CB2-878D-1DC7D68BE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08EA50C2-BB5F-4368-AA91-67B207C1A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DE45A7FE-0A45-45F6-8417-EBDA5A12D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DA8B8DC8-F88C-432E-A8C2-8D13FE874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D02C5430-233D-49F7-B852-181D2B2F6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76DB286F-9E15-441C-8697-57007B76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534DC0EE-15B7-44AE-A7DC-8B5E22688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4FBE9900-F640-4248-9C4C-EDBE5E00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37FF04AF-F86B-49F8-AAB5-DA696591A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710DCFEA-4572-47A3-A6BE-7B21F575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BA42ED8E-CCC8-478F-9EF4-625B63307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146DF8F4-DF09-4E6C-887F-C9269E56A5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7FF3916E-5C82-4956-A88B-81BFAC91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7E5CF7AE-ED45-4AB5-9AEB-56FC964BFA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CFB132C-BEB1-4897-B1A4-97422811F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4EE49F21-E336-41BC-8256-85A9AB597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C62510EE-BDCD-4393-9AD7-2D0C9A722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2420F94B-4F00-4C6C-97E3-BA5B5E687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E712560A-A110-4132-85D5-21BBBFA8C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D1E3102B-23D5-43AE-A67D-583AAA52B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9D5ABE4E-EB80-423C-BBCE-9C1B77D9B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BEB8CCC5-38F5-4892-A00B-14B645BBD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8860175F-F7D5-4464-AD61-5B435528F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E28C20B0-98AA-4A5B-8CE1-236A3F6CA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8A56719F-13F0-4B75-8C04-DAACD8FD86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B30555DA-285C-4859-83DE-B16FF6DB1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67AF00E9-C8D6-41C4-9703-5468F51639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D07F88BD-A2E8-4F25-BB43-9372C6C9F3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DFAE35DA-8283-4F4B-8C00-FF8EFE39B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4340DEBE-A255-48E2-B7B2-AE881651C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FE968FB9-507A-4F2E-B346-15995081B1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4DA99BD8-9C2B-46BF-AA27-ED405540D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0C84F67-D2C2-48DF-8537-DF99C6024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F5CAEB9A-26A6-4FBF-916B-19FC9B0BF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E4DEDE1B-4819-4E4B-849E-330D7DF56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C441B73E-F19C-4313-8F46-F600603B3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014FE805-EF51-4859-A6DF-CF75F9A0F5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624CF2A5-BD9E-4570-8560-063BC70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6BEC415C-7946-43B2-9AC8-348B6B5CD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1B615AD5-3365-43D4-8E16-377A2A2F9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9D184DFD-DD33-491E-90FF-6E4ECA2668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31B62FE1-0262-4B09-ABEA-8AA010137D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20C539C6-FAA9-4EBE-93D9-1F946E144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8C6EF3FF-09E5-4099-A49B-CA364A6E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B3C5E06F-8F1E-4771-AAE4-B34B1D6A3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538D5AE9-76CC-4AE4-B026-656EDCB01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30F1A9B9-52AB-4527-BD4A-1802F7C960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46A57D78-C020-4EEF-971D-0C8802889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7666D7A3-5ABF-4EDE-A0C5-F2099B2D8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13BC460A-E0FF-4658-A2FD-A3AF4D51D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26467CC2-3AB3-4D37-8323-385B7399F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63A1F58-33CE-4EDF-B902-3F43F69DA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DDCFAB2F-7E88-4A57-999A-2506A1FE7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571BEB66-3787-441F-BB54-80C05C6F1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641DC095-611E-4979-8664-6C0EB878F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210B9ECF-D859-4919-A9D6-3208548F0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4FBC31D4-7E98-452C-8A87-822DE0432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E302346C-F328-435B-87ED-447C6F854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B94F507E-9E94-432E-AE8A-A6CB2C5D0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1FFAC4F0-FD7F-4943-B60E-E276F8B23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A8A5D871-92FD-43C3-BF94-0B524FA7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6A79A241-1665-453E-ADD4-18892D4F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81EABE18-4189-4E07-93C9-9B76673E3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B658A0EE-6F09-4EF7-B5E7-F23A556B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15EB019C-C95B-4DE3-BD17-DC20F8007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2948B3ED-79C1-47C8-B712-0BFB5536C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13387DB9-900B-422D-90F7-C5C7EB5D5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48FDCCF3-E6D6-4CD0-9D47-02FE785C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BC14E8F6-33F6-47CE-9A24-EA71D7149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F78CC38F-63FC-4552-B17B-8D79D3C8F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89042823-A002-49CE-B03D-ED1291DC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96EFC6CE-198B-489B-B1EE-72CE84262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49FEA23D-54D9-45D7-9325-1E2F638C9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2DB04EE3-370F-49CE-BCFE-C2999C3CF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8BCBCC34-797D-41A8-8AD1-7E03E1BBF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AFF5C1F8-0EDE-4835-89E6-1FCB2EA39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6171D504-6300-457C-AFCC-064DBB3FC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62ACE739-C8C4-4495-B04C-C3AFC4481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3F4771CD-CDCA-4FFE-8EF5-E42D1781E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A10C0BFE-A8F9-4E21-9DFD-37A4D26C6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4D8D4EF9-4EF7-4538-A4AE-439F9335E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7E0500AB-5662-43B9-95C2-2EC80CC54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984021AD-A6A2-4CDA-A953-72FBA7598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FD1FBF47-CAC8-4385-9DC7-C9BB6167E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FBAEE482-005F-4288-8D66-09EA246C4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2C5DCF49-33DE-4AFF-818E-42F59F280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866903F3-208B-46D5-925B-254DC74291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2550D219-E342-4A38-BB89-575C1EE7A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5B5485FC-95D0-4660-9594-2C9BD3B776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2EA358DA-C7E8-4DF8-B7D6-CC582956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7990E8BB-4369-4845-8436-A6F3FE1D1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D6C050C5-1951-434B-A7FE-D271E73F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85800"/>
              <a:endParaRPr lang="en-US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aphicFrame>
        <p:nvGraphicFramePr>
          <p:cNvPr id="228" name="Content Placeholder 2">
            <a:extLst>
              <a:ext uri="{FF2B5EF4-FFF2-40B4-BE49-F238E27FC236}">
                <a16:creationId xmlns:a16="http://schemas.microsoft.com/office/drawing/2014/main" id="{C77519C8-2DED-EC67-B3D0-42FFC10A2E5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857953" y="1705384"/>
          <a:ext cx="4085889" cy="3791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54613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F36AED-4D90-2207-1744-3D21AC4F9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3658" y="857250"/>
            <a:ext cx="5311085" cy="1355479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Global Legal Education</a:t>
            </a:r>
            <a:br>
              <a:rPr lang="en-US" sz="3000" dirty="0"/>
            </a:br>
            <a:r>
              <a:rPr lang="en-US" sz="3000" dirty="0"/>
              <a:t>&amp; the New Normal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3A2776-6B5B-0DF1-432D-18BFE6C016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36" r="35895"/>
          <a:stretch/>
        </p:blipFill>
        <p:spPr>
          <a:xfrm>
            <a:off x="15" y="857257"/>
            <a:ext cx="4587412" cy="5143493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EF66D-487D-130F-E25A-7C6735B75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427" y="2076450"/>
            <a:ext cx="4327973" cy="3842656"/>
          </a:xfrm>
        </p:spPr>
        <p:txBody>
          <a:bodyPr>
            <a:noAutofit/>
          </a:bodyPr>
          <a:lstStyle/>
          <a:p>
            <a:pPr lvl="0"/>
            <a:r>
              <a:rPr lang="en-US" sz="1800" dirty="0"/>
              <a:t>Limited comparative/foreign law learning opportunities compounded by </a:t>
            </a:r>
            <a:r>
              <a:rPr lang="en-US" sz="1800" b="1" dirty="0"/>
              <a:t>fewer opportunities for immersive (bottom-up) learning </a:t>
            </a:r>
            <a:r>
              <a:rPr lang="en-US" sz="1800" dirty="0"/>
              <a:t>or students not availing of them: </a:t>
            </a:r>
          </a:p>
          <a:p>
            <a:pPr lvl="1"/>
            <a:r>
              <a:rPr lang="en-US" b="1" dirty="0"/>
              <a:t>unconscious incompetence</a:t>
            </a:r>
          </a:p>
          <a:p>
            <a:pPr lvl="1"/>
            <a:endParaRPr lang="en-US" dirty="0"/>
          </a:p>
          <a:p>
            <a:pPr lvl="0"/>
            <a:r>
              <a:rPr lang="en-US" sz="1800" dirty="0"/>
              <a:t>VLE and remote working environments create greater</a:t>
            </a:r>
            <a:r>
              <a:rPr lang="en-US" sz="1800" b="1" dirty="0"/>
              <a:t> linguistic/ cultural distance</a:t>
            </a:r>
            <a:r>
              <a:rPr lang="en-US" sz="1800" dirty="0"/>
              <a:t> between the domestic and the foreign (in the international context): </a:t>
            </a:r>
          </a:p>
          <a:p>
            <a:pPr lvl="1"/>
            <a:r>
              <a:rPr lang="en-US" b="1" dirty="0"/>
              <a:t>passive learning</a:t>
            </a:r>
          </a:p>
          <a:p>
            <a:pPr lvl="1"/>
            <a:r>
              <a:rPr lang="en-US" b="1" dirty="0"/>
              <a:t>limited </a:t>
            </a:r>
            <a:r>
              <a:rPr lang="en-US" dirty="0"/>
              <a:t>opportunities for </a:t>
            </a:r>
            <a:r>
              <a:rPr lang="en-US" b="1" dirty="0"/>
              <a:t>feedback</a:t>
            </a:r>
          </a:p>
          <a:p>
            <a:pPr lvl="1"/>
            <a:r>
              <a:rPr lang="en-US" b="1" dirty="0"/>
              <a:t>impact on</a:t>
            </a:r>
            <a:r>
              <a:rPr lang="en-US" dirty="0"/>
              <a:t> the development of </a:t>
            </a:r>
            <a:r>
              <a:rPr lang="en-US" b="1" dirty="0"/>
              <a:t>communication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054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04C21BAE-6866-4C7A-A7EC-C1B2E572D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5" name="Picture 4" descr="Back photo of a graduate with a cap on">
            <a:extLst>
              <a:ext uri="{FF2B5EF4-FFF2-40B4-BE49-F238E27FC236}">
                <a16:creationId xmlns:a16="http://schemas.microsoft.com/office/drawing/2014/main" id="{B544B441-87B5-F41B-BB7E-1F8E0E3AE6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267" b="5464"/>
          <a:stretch/>
        </p:blipFill>
        <p:spPr>
          <a:xfrm>
            <a:off x="1" y="857251"/>
            <a:ext cx="9144000" cy="5143499"/>
          </a:xfrm>
          <a:prstGeom prst="rect">
            <a:avLst/>
          </a:prstGeom>
        </p:spPr>
      </p:pic>
      <p:sp useBgFill="1">
        <p:nvSpPr>
          <p:cNvPr id="16" name="Freeform: Shape 10">
            <a:extLst>
              <a:ext uri="{FF2B5EF4-FFF2-40B4-BE49-F238E27FC236}">
                <a16:creationId xmlns:a16="http://schemas.microsoft.com/office/drawing/2014/main" id="{7E7D0C94-08B4-48AE-8813-CC4D60294F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925" y="1314451"/>
            <a:ext cx="4029076" cy="4135325"/>
          </a:xfrm>
          <a:custGeom>
            <a:avLst/>
            <a:gdLst>
              <a:gd name="connsiteX0" fmla="*/ 0 w 5372101"/>
              <a:gd name="connsiteY0" fmla="*/ 0 h 5513767"/>
              <a:gd name="connsiteX1" fmla="*/ 5372101 w 5372101"/>
              <a:gd name="connsiteY1" fmla="*/ 0 h 5513767"/>
              <a:gd name="connsiteX2" fmla="*/ 5372101 w 5372101"/>
              <a:gd name="connsiteY2" fmla="*/ 5513767 h 5513767"/>
              <a:gd name="connsiteX3" fmla="*/ 5363126 w 5372101"/>
              <a:gd name="connsiteY3" fmla="*/ 5512835 h 5513767"/>
              <a:gd name="connsiteX4" fmla="*/ 5316714 w 5372101"/>
              <a:gd name="connsiteY4" fmla="*/ 5491247 h 5513767"/>
              <a:gd name="connsiteX5" fmla="*/ 5198331 w 5372101"/>
              <a:gd name="connsiteY5" fmla="*/ 5470092 h 5513767"/>
              <a:gd name="connsiteX6" fmla="*/ 5150428 w 5372101"/>
              <a:gd name="connsiteY6" fmla="*/ 5472506 h 5513767"/>
              <a:gd name="connsiteX7" fmla="*/ 5085506 w 5372101"/>
              <a:gd name="connsiteY7" fmla="*/ 5468851 h 5513767"/>
              <a:gd name="connsiteX8" fmla="*/ 4968663 w 5372101"/>
              <a:gd name="connsiteY8" fmla="*/ 5470487 h 5513767"/>
              <a:gd name="connsiteX9" fmla="*/ 4815623 w 5372101"/>
              <a:gd name="connsiteY9" fmla="*/ 5458622 h 5513767"/>
              <a:gd name="connsiteX10" fmla="*/ 4716679 w 5372101"/>
              <a:gd name="connsiteY10" fmla="*/ 5405365 h 5513767"/>
              <a:gd name="connsiteX11" fmla="*/ 4704891 w 5372101"/>
              <a:gd name="connsiteY11" fmla="*/ 5411529 h 5513767"/>
              <a:gd name="connsiteX12" fmla="*/ 4630496 w 5372101"/>
              <a:gd name="connsiteY12" fmla="*/ 5396532 h 5513767"/>
              <a:gd name="connsiteX13" fmla="*/ 4506964 w 5372101"/>
              <a:gd name="connsiteY13" fmla="*/ 5396685 h 5513767"/>
              <a:gd name="connsiteX14" fmla="*/ 4427135 w 5372101"/>
              <a:gd name="connsiteY14" fmla="*/ 5358585 h 5513767"/>
              <a:gd name="connsiteX15" fmla="*/ 4028338 w 5372101"/>
              <a:gd name="connsiteY15" fmla="*/ 5313494 h 5513767"/>
              <a:gd name="connsiteX16" fmla="*/ 4015367 w 5372101"/>
              <a:gd name="connsiteY16" fmla="*/ 5320766 h 5513767"/>
              <a:gd name="connsiteX17" fmla="*/ 4002837 w 5372101"/>
              <a:gd name="connsiteY17" fmla="*/ 5322294 h 5513767"/>
              <a:gd name="connsiteX18" fmla="*/ 3997650 w 5372101"/>
              <a:gd name="connsiteY18" fmla="*/ 5329513 h 5513767"/>
              <a:gd name="connsiteX19" fmla="*/ 3991991 w 5372101"/>
              <a:gd name="connsiteY19" fmla="*/ 5331908 h 5513767"/>
              <a:gd name="connsiteX20" fmla="*/ 3925210 w 5372101"/>
              <a:gd name="connsiteY20" fmla="*/ 5319395 h 5513767"/>
              <a:gd name="connsiteX21" fmla="*/ 3837014 w 5372101"/>
              <a:gd name="connsiteY21" fmla="*/ 5289023 h 5513767"/>
              <a:gd name="connsiteX22" fmla="*/ 3798765 w 5372101"/>
              <a:gd name="connsiteY22" fmla="*/ 5299431 h 5513767"/>
              <a:gd name="connsiteX23" fmla="*/ 3792144 w 5372101"/>
              <a:gd name="connsiteY23" fmla="*/ 5301616 h 5513767"/>
              <a:gd name="connsiteX24" fmla="*/ 3766249 w 5372101"/>
              <a:gd name="connsiteY24" fmla="*/ 5301869 h 5513767"/>
              <a:gd name="connsiteX25" fmla="*/ 3718651 w 5372101"/>
              <a:gd name="connsiteY25" fmla="*/ 5320541 h 5513767"/>
              <a:gd name="connsiteX26" fmla="*/ 3671207 w 5372101"/>
              <a:gd name="connsiteY26" fmla="*/ 5318046 h 5513767"/>
              <a:gd name="connsiteX27" fmla="*/ 3446863 w 5372101"/>
              <a:gd name="connsiteY27" fmla="*/ 5294348 h 5513767"/>
              <a:gd name="connsiteX28" fmla="*/ 3312000 w 5372101"/>
              <a:gd name="connsiteY28" fmla="*/ 5286923 h 5513767"/>
              <a:gd name="connsiteX29" fmla="*/ 3259756 w 5372101"/>
              <a:gd name="connsiteY29" fmla="*/ 5294712 h 5513767"/>
              <a:gd name="connsiteX30" fmla="*/ 3187481 w 5372101"/>
              <a:gd name="connsiteY30" fmla="*/ 5298457 h 5513767"/>
              <a:gd name="connsiteX31" fmla="*/ 3124115 w 5372101"/>
              <a:gd name="connsiteY31" fmla="*/ 5294626 h 5513767"/>
              <a:gd name="connsiteX32" fmla="*/ 3099907 w 5372101"/>
              <a:gd name="connsiteY32" fmla="*/ 5302443 h 5513767"/>
              <a:gd name="connsiteX33" fmla="*/ 3017494 w 5372101"/>
              <a:gd name="connsiteY33" fmla="*/ 5301439 h 5513767"/>
              <a:gd name="connsiteX34" fmla="*/ 3010848 w 5372101"/>
              <a:gd name="connsiteY34" fmla="*/ 5307225 h 5513767"/>
              <a:gd name="connsiteX35" fmla="*/ 2994286 w 5372101"/>
              <a:gd name="connsiteY35" fmla="*/ 5309060 h 5513767"/>
              <a:gd name="connsiteX36" fmla="*/ 2988160 w 5372101"/>
              <a:gd name="connsiteY36" fmla="*/ 5310041 h 5513767"/>
              <a:gd name="connsiteX37" fmla="*/ 2984260 w 5372101"/>
              <a:gd name="connsiteY37" fmla="*/ 5307528 h 5513767"/>
              <a:gd name="connsiteX38" fmla="*/ 2979127 w 5372101"/>
              <a:gd name="connsiteY38" fmla="*/ 5308389 h 5513767"/>
              <a:gd name="connsiteX39" fmla="*/ 2978660 w 5372101"/>
              <a:gd name="connsiteY39" fmla="*/ 5311563 h 5513767"/>
              <a:gd name="connsiteX40" fmla="*/ 2946326 w 5372101"/>
              <a:gd name="connsiteY40" fmla="*/ 5316745 h 5513767"/>
              <a:gd name="connsiteX41" fmla="*/ 2713134 w 5372101"/>
              <a:gd name="connsiteY41" fmla="*/ 5331381 h 5513767"/>
              <a:gd name="connsiteX42" fmla="*/ 2352072 w 5372101"/>
              <a:gd name="connsiteY42" fmla="*/ 5342761 h 5513767"/>
              <a:gd name="connsiteX43" fmla="*/ 2260922 w 5372101"/>
              <a:gd name="connsiteY43" fmla="*/ 5328122 h 5513767"/>
              <a:gd name="connsiteX44" fmla="*/ 2178497 w 5372101"/>
              <a:gd name="connsiteY44" fmla="*/ 5351065 h 5513767"/>
              <a:gd name="connsiteX45" fmla="*/ 2034408 w 5372101"/>
              <a:gd name="connsiteY45" fmla="*/ 5307958 h 5513767"/>
              <a:gd name="connsiteX46" fmla="*/ 1831505 w 5372101"/>
              <a:gd name="connsiteY46" fmla="*/ 5312691 h 5513767"/>
              <a:gd name="connsiteX47" fmla="*/ 1710387 w 5372101"/>
              <a:gd name="connsiteY47" fmla="*/ 5308705 h 5513767"/>
              <a:gd name="connsiteX48" fmla="*/ 1664816 w 5372101"/>
              <a:gd name="connsiteY48" fmla="*/ 5296479 h 5513767"/>
              <a:gd name="connsiteX49" fmla="*/ 1600883 w 5372101"/>
              <a:gd name="connsiteY49" fmla="*/ 5286607 h 5513767"/>
              <a:gd name="connsiteX50" fmla="*/ 1488397 w 5372101"/>
              <a:gd name="connsiteY50" fmla="*/ 5260898 h 5513767"/>
              <a:gd name="connsiteX51" fmla="*/ 1336670 w 5372101"/>
              <a:gd name="connsiteY51" fmla="*/ 5240770 h 5513767"/>
              <a:gd name="connsiteX52" fmla="*/ 1224297 w 5372101"/>
              <a:gd name="connsiteY52" fmla="*/ 5271845 h 5513767"/>
              <a:gd name="connsiteX53" fmla="*/ 1214830 w 5372101"/>
              <a:gd name="connsiteY53" fmla="*/ 5263450 h 5513767"/>
              <a:gd name="connsiteX54" fmla="*/ 1138181 w 5372101"/>
              <a:gd name="connsiteY54" fmla="*/ 5262590 h 5513767"/>
              <a:gd name="connsiteX55" fmla="*/ 943575 w 5372101"/>
              <a:gd name="connsiteY55" fmla="*/ 5290808 h 5513767"/>
              <a:gd name="connsiteX56" fmla="*/ 529813 w 5372101"/>
              <a:gd name="connsiteY56" fmla="*/ 5218555 h 5513767"/>
              <a:gd name="connsiteX57" fmla="*/ 519546 w 5372101"/>
              <a:gd name="connsiteY57" fmla="*/ 5208845 h 5513767"/>
              <a:gd name="connsiteX58" fmla="*/ 507906 w 5372101"/>
              <a:gd name="connsiteY58" fmla="*/ 5204779 h 5513767"/>
              <a:gd name="connsiteX59" fmla="*/ 505153 w 5372101"/>
              <a:gd name="connsiteY59" fmla="*/ 5196726 h 5513767"/>
              <a:gd name="connsiteX60" fmla="*/ 500429 w 5372101"/>
              <a:gd name="connsiteY60" fmla="*/ 5193241 h 5513767"/>
              <a:gd name="connsiteX61" fmla="*/ 431923 w 5372101"/>
              <a:gd name="connsiteY61" fmla="*/ 5191553 h 5513767"/>
              <a:gd name="connsiteX62" fmla="*/ 337115 w 5372101"/>
              <a:gd name="connsiteY62" fmla="*/ 5202714 h 5513767"/>
              <a:gd name="connsiteX63" fmla="*/ 303383 w 5372101"/>
              <a:gd name="connsiteY63" fmla="*/ 5184750 h 5513767"/>
              <a:gd name="connsiteX64" fmla="*/ 297664 w 5372101"/>
              <a:gd name="connsiteY64" fmla="*/ 5181269 h 5513767"/>
              <a:gd name="connsiteX65" fmla="*/ 272701 w 5372101"/>
              <a:gd name="connsiteY65" fmla="*/ 5175678 h 5513767"/>
              <a:gd name="connsiteX66" fmla="*/ 268242 w 5372101"/>
              <a:gd name="connsiteY66" fmla="*/ 5163678 h 5513767"/>
              <a:gd name="connsiteX67" fmla="*/ 232517 w 5372101"/>
              <a:gd name="connsiteY67" fmla="*/ 5147792 h 5513767"/>
              <a:gd name="connsiteX68" fmla="*/ 185851 w 5372101"/>
              <a:gd name="connsiteY68" fmla="*/ 5140408 h 5513767"/>
              <a:gd name="connsiteX69" fmla="*/ 20337 w 5372101"/>
              <a:gd name="connsiteY69" fmla="*/ 5113040 h 5513767"/>
              <a:gd name="connsiteX70" fmla="*/ 0 w 5372101"/>
              <a:gd name="connsiteY70" fmla="*/ 5112243 h 551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5372101" h="5513767">
                <a:moveTo>
                  <a:pt x="0" y="0"/>
                </a:moveTo>
                <a:lnTo>
                  <a:pt x="5372101" y="0"/>
                </a:lnTo>
                <a:lnTo>
                  <a:pt x="5372101" y="5513767"/>
                </a:lnTo>
                <a:lnTo>
                  <a:pt x="5363126" y="5512835"/>
                </a:lnTo>
                <a:cubicBezTo>
                  <a:pt x="5345779" y="5509071"/>
                  <a:pt x="5329767" y="5502649"/>
                  <a:pt x="5316714" y="5491247"/>
                </a:cubicBezTo>
                <a:cubicBezTo>
                  <a:pt x="5295689" y="5478131"/>
                  <a:pt x="5219502" y="5459909"/>
                  <a:pt x="5198331" y="5470092"/>
                </a:cubicBezTo>
                <a:cubicBezTo>
                  <a:pt x="5181052" y="5469102"/>
                  <a:pt x="5165047" y="5459569"/>
                  <a:pt x="5150428" y="5472506"/>
                </a:cubicBezTo>
                <a:cubicBezTo>
                  <a:pt x="5129562" y="5487248"/>
                  <a:pt x="5088050" y="5445894"/>
                  <a:pt x="5085506" y="5468851"/>
                </a:cubicBezTo>
                <a:cubicBezTo>
                  <a:pt x="5055692" y="5440170"/>
                  <a:pt x="5006122" y="5469577"/>
                  <a:pt x="4968663" y="5470487"/>
                </a:cubicBezTo>
                <a:cubicBezTo>
                  <a:pt x="4947085" y="5444049"/>
                  <a:pt x="4889767" y="5472037"/>
                  <a:pt x="4815623" y="5458622"/>
                </a:cubicBezTo>
                <a:cubicBezTo>
                  <a:pt x="4792418" y="5428488"/>
                  <a:pt x="4765548" y="5449887"/>
                  <a:pt x="4716679" y="5405365"/>
                </a:cubicBezTo>
                <a:cubicBezTo>
                  <a:pt x="4713235" y="5407807"/>
                  <a:pt x="4709266" y="5409883"/>
                  <a:pt x="4704891" y="5411529"/>
                </a:cubicBezTo>
                <a:cubicBezTo>
                  <a:pt x="4679473" y="5421092"/>
                  <a:pt x="4646164" y="5414379"/>
                  <a:pt x="4630496" y="5396532"/>
                </a:cubicBezTo>
                <a:cubicBezTo>
                  <a:pt x="4590205" y="5365061"/>
                  <a:pt x="4548419" y="5412094"/>
                  <a:pt x="4506964" y="5396685"/>
                </a:cubicBezTo>
                <a:lnTo>
                  <a:pt x="4427135" y="5358585"/>
                </a:lnTo>
                <a:cubicBezTo>
                  <a:pt x="4319267" y="5308575"/>
                  <a:pt x="4152341" y="5340956"/>
                  <a:pt x="4028338" y="5313494"/>
                </a:cubicBezTo>
                <a:lnTo>
                  <a:pt x="4015367" y="5320766"/>
                </a:lnTo>
                <a:lnTo>
                  <a:pt x="4002837" y="5322294"/>
                </a:lnTo>
                <a:lnTo>
                  <a:pt x="3997650" y="5329513"/>
                </a:lnTo>
                <a:lnTo>
                  <a:pt x="3991991" y="5331908"/>
                </a:lnTo>
                <a:cubicBezTo>
                  <a:pt x="3969659" y="5338581"/>
                  <a:pt x="3978880" y="5316131"/>
                  <a:pt x="3925210" y="5319395"/>
                </a:cubicBezTo>
                <a:cubicBezTo>
                  <a:pt x="3947765" y="5277139"/>
                  <a:pt x="3837331" y="5338342"/>
                  <a:pt x="3837014" y="5289023"/>
                </a:cubicBezTo>
                <a:cubicBezTo>
                  <a:pt x="3824001" y="5291376"/>
                  <a:pt x="3811407" y="5295212"/>
                  <a:pt x="3798765" y="5299431"/>
                </a:cubicBezTo>
                <a:lnTo>
                  <a:pt x="3792144" y="5301616"/>
                </a:lnTo>
                <a:lnTo>
                  <a:pt x="3766249" y="5301869"/>
                </a:lnTo>
                <a:lnTo>
                  <a:pt x="3718651" y="5320541"/>
                </a:lnTo>
                <a:cubicBezTo>
                  <a:pt x="3703968" y="5321892"/>
                  <a:pt x="3688308" y="5321427"/>
                  <a:pt x="3671207" y="5318046"/>
                </a:cubicBezTo>
                <a:cubicBezTo>
                  <a:pt x="3616458" y="5288532"/>
                  <a:pt x="3514048" y="5333307"/>
                  <a:pt x="3446863" y="5294348"/>
                </a:cubicBezTo>
                <a:cubicBezTo>
                  <a:pt x="3420930" y="5283822"/>
                  <a:pt x="3333157" y="5274511"/>
                  <a:pt x="3312000" y="5286923"/>
                </a:cubicBezTo>
                <a:cubicBezTo>
                  <a:pt x="3292759" y="5287903"/>
                  <a:pt x="3273112" y="5280334"/>
                  <a:pt x="3259756" y="5294712"/>
                </a:cubicBezTo>
                <a:cubicBezTo>
                  <a:pt x="3239905" y="5311572"/>
                  <a:pt x="3185410" y="5275588"/>
                  <a:pt x="3187481" y="5298457"/>
                </a:cubicBezTo>
                <a:cubicBezTo>
                  <a:pt x="3168018" y="5286036"/>
                  <a:pt x="3146200" y="5288458"/>
                  <a:pt x="3124115" y="5294626"/>
                </a:cubicBezTo>
                <a:lnTo>
                  <a:pt x="3099907" y="5302443"/>
                </a:lnTo>
                <a:lnTo>
                  <a:pt x="3017494" y="5301439"/>
                </a:lnTo>
                <a:lnTo>
                  <a:pt x="3010848" y="5307225"/>
                </a:lnTo>
                <a:lnTo>
                  <a:pt x="2994286" y="5309060"/>
                </a:lnTo>
                <a:lnTo>
                  <a:pt x="2988160" y="5310041"/>
                </a:lnTo>
                <a:lnTo>
                  <a:pt x="2984260" y="5307528"/>
                </a:lnTo>
                <a:cubicBezTo>
                  <a:pt x="2981957" y="5306419"/>
                  <a:pt x="2980273" y="5306402"/>
                  <a:pt x="2979127" y="5308389"/>
                </a:cubicBezTo>
                <a:cubicBezTo>
                  <a:pt x="2978971" y="5309447"/>
                  <a:pt x="2978816" y="5310505"/>
                  <a:pt x="2978660" y="5311563"/>
                </a:cubicBezTo>
                <a:lnTo>
                  <a:pt x="2946326" y="5316745"/>
                </a:lnTo>
                <a:lnTo>
                  <a:pt x="2713134" y="5331381"/>
                </a:lnTo>
                <a:cubicBezTo>
                  <a:pt x="2610698" y="5372328"/>
                  <a:pt x="2466037" y="5325762"/>
                  <a:pt x="2352072" y="5342761"/>
                </a:cubicBezTo>
                <a:cubicBezTo>
                  <a:pt x="2293501" y="5293708"/>
                  <a:pt x="2324138" y="5338538"/>
                  <a:pt x="2260922" y="5328122"/>
                </a:cubicBezTo>
                <a:cubicBezTo>
                  <a:pt x="2275681" y="5372347"/>
                  <a:pt x="2185007" y="5301703"/>
                  <a:pt x="2178497" y="5351065"/>
                </a:cubicBezTo>
                <a:cubicBezTo>
                  <a:pt x="2133294" y="5337229"/>
                  <a:pt x="2097074" y="5300208"/>
                  <a:pt x="2034408" y="5307958"/>
                </a:cubicBezTo>
                <a:cubicBezTo>
                  <a:pt x="1981894" y="5332879"/>
                  <a:pt x="1896288" y="5279365"/>
                  <a:pt x="1831505" y="5312691"/>
                </a:cubicBezTo>
                <a:cubicBezTo>
                  <a:pt x="1807063" y="5321035"/>
                  <a:pt x="1727674" y="5322925"/>
                  <a:pt x="1710387" y="5308705"/>
                </a:cubicBezTo>
                <a:cubicBezTo>
                  <a:pt x="1693367" y="5306094"/>
                  <a:pt x="1674901" y="5312009"/>
                  <a:pt x="1664816" y="5296479"/>
                </a:cubicBezTo>
                <a:cubicBezTo>
                  <a:pt x="1649255" y="5277912"/>
                  <a:pt x="1596152" y="5309335"/>
                  <a:pt x="1600883" y="5286607"/>
                </a:cubicBezTo>
                <a:cubicBezTo>
                  <a:pt x="1563066" y="5308189"/>
                  <a:pt x="1524339" y="5269513"/>
                  <a:pt x="1488397" y="5260898"/>
                </a:cubicBezTo>
                <a:cubicBezTo>
                  <a:pt x="1459246" y="5282011"/>
                  <a:pt x="1412580" y="5243108"/>
                  <a:pt x="1336670" y="5240770"/>
                </a:cubicBezTo>
                <a:cubicBezTo>
                  <a:pt x="1304792" y="5265122"/>
                  <a:pt x="1285508" y="5238878"/>
                  <a:pt x="1224297" y="5271845"/>
                </a:cubicBezTo>
                <a:cubicBezTo>
                  <a:pt x="1221731" y="5268771"/>
                  <a:pt x="1218543" y="5265944"/>
                  <a:pt x="1214830" y="5263450"/>
                </a:cubicBezTo>
                <a:cubicBezTo>
                  <a:pt x="1193241" y="5248952"/>
                  <a:pt x="1158925" y="5248567"/>
                  <a:pt x="1138181" y="5262590"/>
                </a:cubicBezTo>
                <a:lnTo>
                  <a:pt x="943575" y="5290808"/>
                </a:lnTo>
                <a:cubicBezTo>
                  <a:pt x="823587" y="5316899"/>
                  <a:pt x="658340" y="5217603"/>
                  <a:pt x="529813" y="5218555"/>
                </a:cubicBezTo>
                <a:lnTo>
                  <a:pt x="519546" y="5208845"/>
                </a:lnTo>
                <a:lnTo>
                  <a:pt x="507906" y="5204779"/>
                </a:lnTo>
                <a:lnTo>
                  <a:pt x="505153" y="5196726"/>
                </a:lnTo>
                <a:lnTo>
                  <a:pt x="500429" y="5193241"/>
                </a:lnTo>
                <a:cubicBezTo>
                  <a:pt x="480923" y="5182176"/>
                  <a:pt x="482807" y="5205793"/>
                  <a:pt x="431923" y="5191553"/>
                </a:cubicBezTo>
                <a:cubicBezTo>
                  <a:pt x="440499" y="5237077"/>
                  <a:pt x="352872" y="5155083"/>
                  <a:pt x="337115" y="5202714"/>
                </a:cubicBezTo>
                <a:cubicBezTo>
                  <a:pt x="325265" y="5197752"/>
                  <a:pt x="314288" y="5191441"/>
                  <a:pt x="303383" y="5184750"/>
                </a:cubicBezTo>
                <a:lnTo>
                  <a:pt x="297664" y="5181269"/>
                </a:lnTo>
                <a:lnTo>
                  <a:pt x="272701" y="5175678"/>
                </a:lnTo>
                <a:lnTo>
                  <a:pt x="268242" y="5163678"/>
                </a:lnTo>
                <a:lnTo>
                  <a:pt x="232517" y="5147792"/>
                </a:lnTo>
                <a:cubicBezTo>
                  <a:pt x="218741" y="5143453"/>
                  <a:pt x="203450" y="5140668"/>
                  <a:pt x="185851" y="5140408"/>
                </a:cubicBezTo>
                <a:cubicBezTo>
                  <a:pt x="139207" y="5153337"/>
                  <a:pt x="79723" y="5120316"/>
                  <a:pt x="20337" y="5113040"/>
                </a:cubicBezTo>
                <a:lnTo>
                  <a:pt x="0" y="5112243"/>
                </a:lnTo>
                <a:close/>
              </a:path>
            </a:pathLst>
          </a:custGeom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F36AED-4D90-2207-1744-3D21AC4F9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383" y="1494673"/>
            <a:ext cx="2734702" cy="11932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/>
              <a:t>Skills required of Law Students/Graduates in the ‘New Normal’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F0C518C2-0AA4-470C-87B9-9CBF428FBA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500" y="1156898"/>
            <a:ext cx="1280813" cy="321738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6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EF66D-487D-130F-E25A-7C6735B75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989" y="2665299"/>
            <a:ext cx="3343835" cy="2434699"/>
          </a:xfrm>
        </p:spPr>
        <p:txBody>
          <a:bodyPr anchor="ctr">
            <a:normAutofit/>
          </a:bodyPr>
          <a:lstStyle/>
          <a:p>
            <a:r>
              <a:rPr lang="en-US" sz="1800" dirty="0"/>
              <a:t>A higher degree of </a:t>
            </a:r>
            <a:r>
              <a:rPr lang="en-US" sz="1800" b="1" dirty="0"/>
              <a:t>independent and active learning</a:t>
            </a:r>
            <a:r>
              <a:rPr lang="en-US" sz="1800" dirty="0"/>
              <a:t>, particularly in relation to </a:t>
            </a:r>
            <a:r>
              <a:rPr lang="en-US" sz="1800" b="1" dirty="0"/>
              <a:t>legal research </a:t>
            </a:r>
            <a:r>
              <a:rPr lang="en-US" sz="1800" dirty="0"/>
              <a:t>and </a:t>
            </a:r>
            <a:r>
              <a:rPr lang="en-US" sz="1800" b="1" dirty="0"/>
              <a:t>critical analysis </a:t>
            </a:r>
            <a:r>
              <a:rPr lang="en-US" sz="1800" dirty="0"/>
              <a:t>in multilingual/ cross-border contexts</a:t>
            </a:r>
          </a:p>
          <a:p>
            <a:r>
              <a:rPr lang="en-US" sz="1800" dirty="0"/>
              <a:t>Development of </a:t>
            </a:r>
            <a:r>
              <a:rPr lang="en-US" sz="1800" b="1" dirty="0"/>
              <a:t>bilateral communication skills, </a:t>
            </a:r>
            <a:r>
              <a:rPr lang="en-US" sz="1800" dirty="0"/>
              <a:t>including </a:t>
            </a:r>
            <a:r>
              <a:rPr lang="en-US" sz="1800" b="1" dirty="0"/>
              <a:t>translation</a:t>
            </a:r>
          </a:p>
        </p:txBody>
      </p:sp>
    </p:spTree>
    <p:extLst>
      <p:ext uri="{BB962C8B-B14F-4D97-AF65-F5344CB8AC3E}">
        <p14:creationId xmlns:p14="http://schemas.microsoft.com/office/powerpoint/2010/main" val="2494389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57251"/>
            <a:ext cx="3384350" cy="51435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673BBA-A622-C6CC-F2BD-7AA23DAE1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39850"/>
            <a:ext cx="2213404" cy="41783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Thank you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7105786-3845-8638-6687-95BA25B19F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364611"/>
              </p:ext>
            </p:extLst>
          </p:nvPr>
        </p:nvGraphicFramePr>
        <p:xfrm>
          <a:off x="3470704" y="857249"/>
          <a:ext cx="5334630" cy="5560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7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825F78-6FA4-8C4C-B493-1FCF14921F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323" y="1210679"/>
            <a:ext cx="2187318" cy="787434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4F3F816-4A27-4647-98EF-3D26F695895A}"/>
              </a:ext>
            </a:extLst>
          </p:cNvPr>
          <p:cNvGrpSpPr/>
          <p:nvPr/>
        </p:nvGrpSpPr>
        <p:grpSpPr>
          <a:xfrm>
            <a:off x="1939601" y="2608764"/>
            <a:ext cx="5264798" cy="1646882"/>
            <a:chOff x="430924" y="1312050"/>
            <a:chExt cx="7019730" cy="2195842"/>
          </a:xfrm>
        </p:grpSpPr>
        <p:pic>
          <p:nvPicPr>
            <p:cNvPr id="5" name="Picture 4" descr="A close up of a logo&#10;&#10;Description automatically generated">
              <a:extLst>
                <a:ext uri="{FF2B5EF4-FFF2-40B4-BE49-F238E27FC236}">
                  <a16:creationId xmlns:a16="http://schemas.microsoft.com/office/drawing/2014/main" id="{EF7DC6DC-8E51-2049-A856-33BAD72DAE1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0924" y="1312050"/>
              <a:ext cx="1179012" cy="1179012"/>
            </a:xfrm>
            <a:prstGeom prst="rect">
              <a:avLst/>
            </a:prstGeom>
          </p:spPr>
        </p:pic>
        <p:pic>
          <p:nvPicPr>
            <p:cNvPr id="6" name="Picture 5" descr="A close up of a logo&#10;&#10;Description automatically generated">
              <a:extLst>
                <a:ext uri="{FF2B5EF4-FFF2-40B4-BE49-F238E27FC236}">
                  <a16:creationId xmlns:a16="http://schemas.microsoft.com/office/drawing/2014/main" id="{D3838328-5384-C443-8551-C2A670B8660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61734" y="2318972"/>
              <a:ext cx="1188920" cy="118892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FAA7628-221C-D344-9823-5B1B7DF4D277}"/>
                </a:ext>
              </a:extLst>
            </p:cNvPr>
            <p:cNvSpPr txBox="1"/>
            <p:nvPr/>
          </p:nvSpPr>
          <p:spPr>
            <a:xfrm>
              <a:off x="803849" y="1563255"/>
              <a:ext cx="6263973" cy="1618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lnSpc>
                  <a:spcPct val="90000"/>
                </a:lnSpc>
                <a:spcBef>
                  <a:spcPts val="750"/>
                </a:spcBef>
                <a:defRPr/>
              </a:pPr>
              <a:r>
                <a:rPr lang="en-GB" sz="2700" b="1" i="1" dirty="0">
                  <a:solidFill>
                    <a:schemeClr val="bg1"/>
                  </a:solidFill>
                  <a:latin typeface="Calibri" panose="020F0502020204030204"/>
                </a:rPr>
                <a:t>‘We’re not in Kansas anymore’: Identifying our ‘New Normal’ in Legal Education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AED06014-32D5-5F47-B0A6-BA208ED1781B}"/>
              </a:ext>
            </a:extLst>
          </p:cNvPr>
          <p:cNvSpPr txBox="1"/>
          <p:nvPr/>
        </p:nvSpPr>
        <p:spPr>
          <a:xfrm>
            <a:off x="7787355" y="5018669"/>
            <a:ext cx="1226323" cy="816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25"/>
              </a:lnSpc>
            </a:pPr>
            <a:r>
              <a:rPr lang="en-US" sz="1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SHAPING A </a:t>
            </a:r>
          </a:p>
          <a:p>
            <a:pPr>
              <a:lnSpc>
                <a:spcPts val="1425"/>
              </a:lnSpc>
            </a:pPr>
            <a:r>
              <a:rPr lang="en-US" sz="1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BETTER WORLD</a:t>
            </a:r>
          </a:p>
          <a:p>
            <a:pPr>
              <a:lnSpc>
                <a:spcPts val="1425"/>
              </a:lnSpc>
            </a:pPr>
            <a:r>
              <a:rPr lang="en-US" sz="1500" dirty="0">
                <a:solidFill>
                  <a:schemeClr val="bg1"/>
                </a:solidFill>
              </a:rPr>
              <a:t>SINCE 1845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D10A65-253A-6E4A-B0C0-51FE68EFEAB1}"/>
              </a:ext>
            </a:extLst>
          </p:cNvPr>
          <p:cNvSpPr txBox="1"/>
          <p:nvPr/>
        </p:nvSpPr>
        <p:spPr>
          <a:xfrm>
            <a:off x="130323" y="4920021"/>
            <a:ext cx="6786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base">
              <a:defRPr/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 Norah Burns, Dr Martin Regan, Dr Paulina E. Wilson</a:t>
            </a:r>
          </a:p>
          <a:p>
            <a:pPr defTabSz="685800" fontAlgn="base">
              <a:defRPr/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Queen’s University Belfast.</a:t>
            </a:r>
          </a:p>
        </p:txBody>
      </p:sp>
    </p:spTree>
    <p:extLst>
      <p:ext uri="{BB962C8B-B14F-4D97-AF65-F5344CB8AC3E}">
        <p14:creationId xmlns:p14="http://schemas.microsoft.com/office/powerpoint/2010/main" val="8140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486C5-BD4D-9709-0C08-BBE3D7269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161" y="1271332"/>
            <a:ext cx="4582696" cy="2680137"/>
          </a:xfrm>
        </p:spPr>
        <p:txBody>
          <a:bodyPr>
            <a:normAutofit/>
          </a:bodyPr>
          <a:lstStyle/>
          <a:p>
            <a:pPr algn="l"/>
            <a:r>
              <a:rPr lang="en-US" sz="3825" dirty="0"/>
              <a:t>Group work and Problem-based learning in the ‘New Normal’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F49DDB-E49D-E85C-2688-086C14EB7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161" y="4330621"/>
            <a:ext cx="4876610" cy="116949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Dr Martin Regan</a:t>
            </a:r>
          </a:p>
          <a:p>
            <a:pPr algn="l"/>
            <a:r>
              <a:rPr lang="en-US" sz="1500" dirty="0"/>
              <a:t>Socio-Legal Studies Association conference 2023</a:t>
            </a:r>
          </a:p>
          <a:p>
            <a:pPr algn="l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EBCB59-C4EF-3F19-E731-0A062ED65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5867" y="3132227"/>
            <a:ext cx="1646019" cy="59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836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455CE-0280-418D-BE33-7C2370410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Group work/PBL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9059B-2210-4313-951E-58FC41578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In-person: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Interaction and non-verbal communication (NVC)</a:t>
            </a:r>
          </a:p>
          <a:p>
            <a:r>
              <a:rPr lang="en-GB" dirty="0"/>
              <a:t>Group cohesiveness – member characteristics</a:t>
            </a:r>
          </a:p>
          <a:p>
            <a:r>
              <a:rPr lang="en-GB" dirty="0"/>
              <a:t>Suitable for smaller class sizes</a:t>
            </a:r>
          </a:p>
          <a:p>
            <a:r>
              <a:rPr lang="en-GB" dirty="0"/>
              <a:t>Managing levels of participation within/between groups</a:t>
            </a:r>
          </a:p>
          <a:p>
            <a:r>
              <a:rPr lang="en-GB" dirty="0"/>
              <a:t>Physical setting important for productivity</a:t>
            </a:r>
          </a:p>
          <a:p>
            <a:r>
              <a:rPr lang="en-GB" dirty="0"/>
              <a:t>Language issues</a:t>
            </a:r>
          </a:p>
        </p:txBody>
      </p:sp>
    </p:spTree>
    <p:extLst>
      <p:ext uri="{BB962C8B-B14F-4D97-AF65-F5344CB8AC3E}">
        <p14:creationId xmlns:p14="http://schemas.microsoft.com/office/powerpoint/2010/main" val="3255443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096C3-EF3B-4714-82FE-DEDE8B830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Group work/PBL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53C75-020E-4AD4-8126-2ED39C244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Online: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Democratisation of student contributions (e.g. chat function)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Lack of NVC cues – difficulties in judging levels of engagement (student-student and tutor-student)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Collaborative opportunities (production of documents and presentations)</a:t>
            </a:r>
          </a:p>
          <a:p>
            <a:pPr marL="342900" lvl="1" indent="0">
              <a:buNone/>
            </a:pPr>
            <a:endParaRPr lang="en-GB" dirty="0"/>
          </a:p>
          <a:p>
            <a:pPr lvl="1"/>
            <a:r>
              <a:rPr lang="en-GB" dirty="0"/>
              <a:t>Suitable for both large and small classes</a:t>
            </a:r>
          </a:p>
          <a:p>
            <a:pPr marL="3429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77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1C5B0-B20E-4301-9784-9F37F6D27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Group work/PBL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6B676-474A-4CE6-8C53-058D0A220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Post-</a:t>
            </a:r>
            <a:r>
              <a:rPr lang="en-GB" dirty="0" err="1"/>
              <a:t>Covid</a:t>
            </a:r>
            <a:r>
              <a:rPr lang="en-GB" dirty="0"/>
              <a:t> blended approaches</a:t>
            </a:r>
          </a:p>
          <a:p>
            <a:endParaRPr lang="en-GB" dirty="0"/>
          </a:p>
          <a:p>
            <a:pPr lvl="1"/>
            <a:r>
              <a:rPr lang="en-GB" dirty="0"/>
              <a:t>Utilise advantages of the online environment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In-person sessions supplemented by ‘virtual office’ space for students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Enhanced collaboration opportunities in class and beyond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Promotes more independent learning</a:t>
            </a:r>
          </a:p>
        </p:txBody>
      </p:sp>
    </p:spTree>
    <p:extLst>
      <p:ext uri="{BB962C8B-B14F-4D97-AF65-F5344CB8AC3E}">
        <p14:creationId xmlns:p14="http://schemas.microsoft.com/office/powerpoint/2010/main" val="765400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97DC23-E878-2156-3E32-80A36BA0D82B}"/>
              </a:ext>
            </a:extLst>
          </p:cNvPr>
          <p:cNvSpPr txBox="1"/>
          <p:nvPr/>
        </p:nvSpPr>
        <p:spPr>
          <a:xfrm>
            <a:off x="252000" y="831623"/>
            <a:ext cx="8640000" cy="1769548"/>
          </a:xfrm>
          <a:prstGeom prst="rect">
            <a:avLst/>
          </a:prstGeom>
        </p:spPr>
        <p:txBody>
          <a:bodyPr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sz="2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you.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sz="28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feel free to ask questions...and here are some we would like to ask you.</a:t>
            </a:r>
          </a:p>
        </p:txBody>
      </p:sp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B8AEBDC5-9552-5194-998A-B51E3F351F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58" y="2601171"/>
            <a:ext cx="3975140" cy="39751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780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D793D6-BD2F-468E-95FE-86047C579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question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9AB731-4077-4150-88FD-E87BFCB6E66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sz="2800" dirty="0"/>
              <a:t>If we are not going ‘back to normal’…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What is our ‘New Normal’?...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…and can we acknowledge the challenges and opportunities we are experiencing in our classrooms?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008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A84E662-0616-4131-B327-C2E871477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Methodology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0D7C32-A829-4714-B42B-6CC5CF9B604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800" dirty="0"/>
              <a:t>Conceptual paper</a:t>
            </a:r>
          </a:p>
          <a:p>
            <a:r>
              <a:rPr lang="en-GB" sz="2800" dirty="0"/>
              <a:t>Micro level: narrative case-studies</a:t>
            </a:r>
          </a:p>
          <a:p>
            <a:r>
              <a:rPr lang="en-GB" sz="2800" dirty="0"/>
              <a:t>Macro level: theoretical analysis</a:t>
            </a:r>
          </a:p>
          <a:p>
            <a:pPr marL="0" indent="0">
              <a:buNone/>
            </a:pPr>
            <a:endParaRPr lang="en-GB" sz="2800" dirty="0"/>
          </a:p>
          <a:p>
            <a:pPr marL="914400" lvl="2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0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9AB731-4077-4150-88FD-E87BFCB6E66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37997" y="1097507"/>
            <a:ext cx="8640000" cy="5421537"/>
          </a:xfrm>
        </p:spPr>
        <p:txBody>
          <a:bodyPr numCol="3"/>
          <a:lstStyle/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Attendance</a:t>
            </a:r>
          </a:p>
          <a:p>
            <a:r>
              <a:rPr lang="en-GB" sz="2800" dirty="0"/>
              <a:t>Engagement</a:t>
            </a:r>
          </a:p>
          <a:p>
            <a:r>
              <a:rPr lang="en-GB" sz="2800" dirty="0"/>
              <a:t>Confidence</a:t>
            </a:r>
          </a:p>
          <a:p>
            <a:r>
              <a:rPr lang="en-GB" sz="2800" dirty="0"/>
              <a:t>Connection</a:t>
            </a:r>
          </a:p>
          <a:p>
            <a:r>
              <a:rPr lang="en-GB" sz="2800" dirty="0"/>
              <a:t>Wellbeing</a:t>
            </a:r>
          </a:p>
          <a:p>
            <a:r>
              <a:rPr lang="en-GB" sz="2800" dirty="0"/>
              <a:t>Mental health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r>
              <a:rPr lang="en-GB" sz="2400" dirty="0"/>
              <a:t>HR</a:t>
            </a:r>
          </a:p>
          <a:p>
            <a:r>
              <a:rPr lang="en-GB" sz="2400" dirty="0"/>
              <a:t>Technology</a:t>
            </a:r>
          </a:p>
          <a:p>
            <a:r>
              <a:rPr lang="en-GB" sz="2400" dirty="0"/>
              <a:t>Assessment</a:t>
            </a:r>
          </a:p>
          <a:p>
            <a:r>
              <a:rPr lang="en-GB" sz="2400" dirty="0"/>
              <a:t>Grade inflation</a:t>
            </a:r>
          </a:p>
          <a:p>
            <a:r>
              <a:rPr lang="en-GB" sz="2400" dirty="0"/>
              <a:t>Academic Misconduct</a:t>
            </a:r>
          </a:p>
          <a:p>
            <a:r>
              <a:rPr lang="en-GB" sz="2400" dirty="0"/>
              <a:t>AI</a:t>
            </a:r>
          </a:p>
          <a:p>
            <a:r>
              <a:rPr lang="en-GB" sz="2400" dirty="0"/>
              <a:t>Attainment gaps</a:t>
            </a:r>
          </a:p>
          <a:p>
            <a:r>
              <a:rPr lang="en-GB" sz="2400" dirty="0"/>
              <a:t>Deregulation</a:t>
            </a:r>
          </a:p>
          <a:p>
            <a:r>
              <a:rPr lang="en-GB" sz="2400"/>
              <a:t>Widening Participation</a:t>
            </a:r>
            <a:endParaRPr lang="en-GB" sz="2400" dirty="0"/>
          </a:p>
          <a:p>
            <a:r>
              <a:rPr lang="en-GB" sz="2400" dirty="0"/>
              <a:t>CLE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Cost of living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Internationalisation</a:t>
            </a:r>
          </a:p>
          <a:p>
            <a:pPr lvl="1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Globalisation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071B1FF-A1BF-4A07-E245-4AC7C79FE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New Normal?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47176D-DA67-F836-3A94-E78A1E20E22D}"/>
              </a:ext>
            </a:extLst>
          </p:cNvPr>
          <p:cNvSpPr txBox="1"/>
          <p:nvPr/>
        </p:nvSpPr>
        <p:spPr>
          <a:xfrm>
            <a:off x="266003" y="5934269"/>
            <a:ext cx="864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GB" sz="1600" dirty="0"/>
            </a:b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002958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D793D6-BD2F-468E-95FE-86047C579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Current Debate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9AB731-4077-4150-88FD-E87BFCB6E66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l"/>
            <a:endParaRPr lang="en-GB" sz="18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r>
              <a:rPr lang="en-GB" sz="2000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Shephard, C., Burns, N., Regan, M., Vincent, M., Wilson, P. (2022) '</a:t>
            </a:r>
            <a:r>
              <a:rPr lang="en-GB" sz="2000" b="1" i="0" u="sng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3"/>
              </a:rPr>
              <a:t>Roundtable -‘Covid Keepers’ –Practical innovations inside and outside our classrooms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.' </a:t>
            </a:r>
            <a:r>
              <a:rPr lang="en-GB" sz="2000" b="0" i="1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In Annual Conference of the Irish Association of Law Teachers 2022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. Queen's University Belfast, 11/11/2022 - 13/11/2022.</a:t>
            </a: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latin typeface="Source Sans Pro" panose="020B0503030403020204" pitchFamily="34" charset="0"/>
            </a:endParaRPr>
          </a:p>
          <a:p>
            <a:pPr algn="l"/>
            <a:r>
              <a:rPr lang="en-GB" sz="2000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Slorach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, S., </a:t>
            </a:r>
            <a:r>
              <a:rPr lang="en-GB" sz="2000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Embley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, J., Goodchild, P., Shephard, C. (2023) </a:t>
            </a:r>
            <a:r>
              <a:rPr lang="en-GB" sz="2000" b="1" i="1" u="sng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4"/>
              </a:rPr>
              <a:t>Legal Systems and Skills 5th Ed.</a:t>
            </a:r>
            <a:r>
              <a:rPr lang="en-GB" sz="2000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. Oxford University Press.</a:t>
            </a:r>
          </a:p>
          <a:p>
            <a:pPr marL="0" indent="0" algn="l">
              <a:buNone/>
            </a:pPr>
            <a:endParaRPr lang="en-GB" sz="2000" dirty="0"/>
          </a:p>
          <a:p>
            <a:r>
              <a:rPr lang="en-GB" sz="2000" b="0" i="0" dirty="0">
                <a:solidFill>
                  <a:srgbClr val="040C28"/>
                </a:solidFill>
                <a:effectLst/>
                <a:latin typeface="Google Sans"/>
              </a:rPr>
              <a:t>Goodwin, M.</a:t>
            </a:r>
            <a:r>
              <a:rPr lang="en-GB" sz="2000" b="0" i="0" dirty="0">
                <a:solidFill>
                  <a:srgbClr val="202124"/>
                </a:solidFill>
                <a:effectLst/>
                <a:latin typeface="Google Sans"/>
              </a:rPr>
              <a:t> </a:t>
            </a:r>
            <a:r>
              <a:rPr lang="en-GB" sz="2000" b="0" i="0" dirty="0">
                <a:solidFill>
                  <a:srgbClr val="040C28"/>
                </a:solidFill>
                <a:effectLst/>
                <a:latin typeface="Google Sans"/>
              </a:rPr>
              <a:t>(2023) '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Tales From the Classroom. How lockdown wrecked young lives</a:t>
            </a:r>
            <a:r>
              <a:rPr lang="en-GB" sz="2000" b="0" i="0" dirty="0">
                <a:solidFill>
                  <a:srgbClr val="040C28"/>
                </a:solidFill>
                <a:effectLst/>
                <a:latin typeface="Google Sans"/>
              </a:rPr>
              <a:t>’, The Sunday Times, 5 March 2023</a:t>
            </a:r>
            <a:r>
              <a:rPr lang="en-GB" sz="2000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  <a:br>
              <a:rPr lang="en-GB" sz="2000" dirty="0"/>
            </a:br>
            <a:endParaRPr lang="en-GB" sz="2000" dirty="0"/>
          </a:p>
          <a:p>
            <a:pPr algn="l"/>
            <a:r>
              <a:rPr lang="en-GB" sz="2000" dirty="0" err="1">
                <a:solidFill>
                  <a:srgbClr val="212529"/>
                </a:solidFill>
                <a:effectLst/>
                <a:latin typeface="Archivo"/>
              </a:rPr>
              <a:t>Snepvangers</a:t>
            </a:r>
            <a:r>
              <a:rPr lang="en-GB" sz="2000" dirty="0">
                <a:solidFill>
                  <a:srgbClr val="212529"/>
                </a:solidFill>
                <a:effectLst/>
                <a:latin typeface="Archivo"/>
              </a:rPr>
              <a:t>, P. (2023) ‘Number of students cheating at Russell Group universities has more than doubled since 2019’, The Tab, 20 Feb 2023.</a:t>
            </a:r>
          </a:p>
          <a:p>
            <a:pPr marL="0" indent="0" algn="l">
              <a:buNone/>
            </a:pPr>
            <a:br>
              <a:rPr lang="en-GB" b="0" dirty="0">
                <a:effectLst/>
                <a:latin typeface="Archivo"/>
              </a:rPr>
            </a:br>
            <a:endParaRPr lang="en-GB" b="0" dirty="0">
              <a:effectLst/>
              <a:latin typeface="Archivo"/>
            </a:endParaRPr>
          </a:p>
          <a:p>
            <a:endParaRPr lang="en-GB" dirty="0"/>
          </a:p>
          <a:p>
            <a:endParaRPr lang="en-GB" sz="18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12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A84E662-0616-4131-B327-C2E871477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Literature Review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0D7C32-A829-4714-B42B-6CC5CF9B604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GB" sz="2800" dirty="0"/>
              <a:t>Investigating the learning of our own students (</a:t>
            </a:r>
            <a:r>
              <a:rPr lang="en-GB" sz="2800" dirty="0" err="1"/>
              <a:t>Trigwell</a:t>
            </a:r>
            <a:r>
              <a:rPr lang="en-GB" sz="2800" dirty="0"/>
              <a:t>, 2000)</a:t>
            </a:r>
          </a:p>
          <a:p>
            <a:pPr>
              <a:buClr>
                <a:schemeClr val="tx1"/>
              </a:buClr>
            </a:pPr>
            <a:r>
              <a:rPr lang="en-GB" sz="2800" dirty="0"/>
              <a:t>Wicked problems (</a:t>
            </a:r>
            <a:r>
              <a:rPr lang="en-GB" sz="2800" dirty="0" err="1"/>
              <a:t>Rittel</a:t>
            </a:r>
            <a:r>
              <a:rPr lang="en-GB" sz="2800" dirty="0"/>
              <a:t> and Webber, 1973)</a:t>
            </a:r>
          </a:p>
          <a:p>
            <a:pPr>
              <a:buClr>
                <a:schemeClr val="tx1"/>
              </a:buClr>
            </a:pPr>
            <a:r>
              <a:rPr lang="en-GB" sz="2800" dirty="0"/>
              <a:t>Signature pedagogies (Shulman, 2005)</a:t>
            </a:r>
          </a:p>
          <a:p>
            <a:pPr>
              <a:buClr>
                <a:schemeClr val="tx1"/>
              </a:buClr>
            </a:pPr>
            <a:r>
              <a:rPr lang="en-GB" sz="2800" dirty="0"/>
              <a:t>Threshold concepts (Meyer and Land, 2003)</a:t>
            </a:r>
          </a:p>
          <a:p>
            <a:pPr>
              <a:buClr>
                <a:schemeClr val="tx1"/>
              </a:buClr>
            </a:pPr>
            <a:r>
              <a:rPr lang="en-GB" sz="2800" dirty="0"/>
              <a:t>Communicating about learning, with transparency (Healey, 2000)</a:t>
            </a:r>
          </a:p>
          <a:p>
            <a:pPr>
              <a:buClr>
                <a:schemeClr val="tx1"/>
              </a:buClr>
            </a:pPr>
            <a:r>
              <a:rPr lang="en-GB" sz="2800" dirty="0"/>
              <a:t>Radical change agenda (Elton, 1999)</a:t>
            </a:r>
          </a:p>
          <a:p>
            <a:pPr marL="457200" lvl="1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09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9DDD2-1102-1407-CFC3-C1679C6A6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Opportunity for Further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B979C-43DB-029A-7184-504090526D2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800" dirty="0"/>
              <a:t>What is now required</a:t>
            </a:r>
          </a:p>
          <a:p>
            <a:endParaRPr lang="en-GB" sz="2800" dirty="0"/>
          </a:p>
          <a:p>
            <a:r>
              <a:rPr lang="en-GB" sz="2800" dirty="0"/>
              <a:t>to support the continued delivery of excellence in legal education</a:t>
            </a:r>
          </a:p>
          <a:p>
            <a:endParaRPr lang="en-GB" sz="2800" dirty="0"/>
          </a:p>
          <a:p>
            <a:r>
              <a:rPr lang="en-GB" sz="2800" dirty="0"/>
              <a:t>in our newly articulated ‘New Normal’?</a:t>
            </a:r>
          </a:p>
        </p:txBody>
      </p:sp>
    </p:spTree>
    <p:extLst>
      <p:ext uri="{BB962C8B-B14F-4D97-AF65-F5344CB8AC3E}">
        <p14:creationId xmlns:p14="http://schemas.microsoft.com/office/powerpoint/2010/main" val="2339511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F5399F-6F56-40E1-A484-901ED7BAB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42" y="2884373"/>
            <a:ext cx="6957458" cy="802800"/>
          </a:xfrm>
        </p:spPr>
        <p:txBody>
          <a:bodyPr/>
          <a:lstStyle/>
          <a:p>
            <a:r>
              <a:rPr lang="en-GB" sz="4800" b="1" i="1" u="none" strike="noStrike" dirty="0">
                <a:effectLst/>
                <a:latin typeface="Calibri" panose="020F0502020204030204" pitchFamily="34" charset="0"/>
              </a:rPr>
              <a:t>Student mental health, wellbeing, and personal tutoring support post Covid-19</a:t>
            </a:r>
            <a:endParaRPr lang="en-GB" sz="48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270ABA-4817-4F78-8243-413BB33CF16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4740" y="4064353"/>
            <a:ext cx="8659259" cy="1559973"/>
          </a:xfrm>
        </p:spPr>
        <p:txBody>
          <a:bodyPr/>
          <a:lstStyle/>
          <a:p>
            <a:r>
              <a:rPr lang="en-GB" sz="2400" dirty="0"/>
              <a:t>Vicky Martin</a:t>
            </a:r>
          </a:p>
        </p:txBody>
      </p:sp>
    </p:spTree>
    <p:extLst>
      <p:ext uri="{BB962C8B-B14F-4D97-AF65-F5344CB8AC3E}">
        <p14:creationId xmlns:p14="http://schemas.microsoft.com/office/powerpoint/2010/main" val="37515050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a2da9082-f308-4a23-99e5-10cb0d35c183"/>
</p:tagLst>
</file>

<file path=ppt/theme/theme1.xml><?xml version="1.0" encoding="utf-8"?>
<a:theme xmlns:a="http://schemas.openxmlformats.org/drawingml/2006/main" name="University Slide - Top Logo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MU BLUE" id="{4FD29560-2B2D-0742-B54E-0A193B4EFE9F}" vid="{34547CA6-DDC0-794F-BB9C-A04957774974}"/>
    </a:ext>
  </a:extLst>
</a:theme>
</file>

<file path=ppt/theme/theme2.xml><?xml version="1.0" encoding="utf-8"?>
<a:theme xmlns:a="http://schemas.openxmlformats.org/drawingml/2006/main" name="University Slides - Bottom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MU BLUE" id="{4FD29560-2B2D-0742-B54E-0A193B4EFE9F}" vid="{061BE306-98B3-674D-9C59-5CC96B4DC31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Slide - Top Logo</Template>
  <TotalTime>2772</TotalTime>
  <Words>1515</Words>
  <Application>Microsoft Office PowerPoint</Application>
  <PresentationFormat>On-screen Show (4:3)</PresentationFormat>
  <Paragraphs>199</Paragraphs>
  <Slides>24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Archivo</vt:lpstr>
      <vt:lpstr>Arial</vt:lpstr>
      <vt:lpstr>Calibri</vt:lpstr>
      <vt:lpstr>Calibri Light</vt:lpstr>
      <vt:lpstr>Google Sans</vt:lpstr>
      <vt:lpstr>Source Sans Pro</vt:lpstr>
      <vt:lpstr>University Slide - Top Logo</vt:lpstr>
      <vt:lpstr>University Slides - Bottom Logo</vt:lpstr>
      <vt:lpstr>Office Theme</vt:lpstr>
      <vt:lpstr>1_Office Theme</vt:lpstr>
      <vt:lpstr>‘We’re not in Kansas anymore’: Identifying our ‘New Normal’ in Legal Education</vt:lpstr>
      <vt:lpstr>PowerPoint Presentation</vt:lpstr>
      <vt:lpstr>Research question</vt:lpstr>
      <vt:lpstr>Methodology</vt:lpstr>
      <vt:lpstr>New Normal?</vt:lpstr>
      <vt:lpstr>Current Debate</vt:lpstr>
      <vt:lpstr>Literature Review</vt:lpstr>
      <vt:lpstr>Opportunity for Further Research</vt:lpstr>
      <vt:lpstr>Student mental health, wellbeing, and personal tutoring support post Covid-19</vt:lpstr>
      <vt:lpstr>Key Themes</vt:lpstr>
      <vt:lpstr>Useful References</vt:lpstr>
      <vt:lpstr>Covid – 19  and  Mentoring Programmes</vt:lpstr>
      <vt:lpstr>The pre Covid 19 landscape</vt:lpstr>
      <vt:lpstr>Covid – 19 and the move to online…</vt:lpstr>
      <vt:lpstr>Global Legal Education in the ‘New Normal’</vt:lpstr>
      <vt:lpstr>LEGAL EDUCATION:  typically monojural  &amp; domestic law-oriented</vt:lpstr>
      <vt:lpstr>Global Legal Education &amp; the New Normal</vt:lpstr>
      <vt:lpstr>Skills required of Law Students/Graduates in the ‘New Normal’</vt:lpstr>
      <vt:lpstr>Thank you</vt:lpstr>
      <vt:lpstr>Group work and Problem-based learning in the ‘New Normal’</vt:lpstr>
      <vt:lpstr>Group work/PBL</vt:lpstr>
      <vt:lpstr>Group work/PBL</vt:lpstr>
      <vt:lpstr>Group work/PBL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Crossing boundaries in legal education: interdisciplinary scholarship in a world of wicked problems and rapid change.</dc:title>
  <dc:creator>Catherine Shephard</dc:creator>
  <cp:lastModifiedBy>Andrew Marsden</cp:lastModifiedBy>
  <cp:revision>241</cp:revision>
  <cp:lastPrinted>2022-06-16T00:16:16Z</cp:lastPrinted>
  <dcterms:created xsi:type="dcterms:W3CDTF">2022-06-14T20:01:04Z</dcterms:created>
  <dcterms:modified xsi:type="dcterms:W3CDTF">2023-05-18T11:06:43Z</dcterms:modified>
</cp:coreProperties>
</file>