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4" r:id="rId2"/>
  </p:sldMasterIdLst>
  <p:notesMasterIdLst>
    <p:notesMasterId r:id="rId20"/>
  </p:notesMasterIdLst>
  <p:sldIdLst>
    <p:sldId id="256" r:id="rId3"/>
    <p:sldId id="258" r:id="rId4"/>
    <p:sldId id="257" r:id="rId5"/>
    <p:sldId id="259" r:id="rId6"/>
    <p:sldId id="261" r:id="rId7"/>
    <p:sldId id="262" r:id="rId8"/>
    <p:sldId id="264" r:id="rId9"/>
    <p:sldId id="263" r:id="rId10"/>
    <p:sldId id="267" r:id="rId11"/>
    <p:sldId id="266" r:id="rId12"/>
    <p:sldId id="268" r:id="rId13"/>
    <p:sldId id="269" r:id="rId14"/>
    <p:sldId id="270" r:id="rId15"/>
    <p:sldId id="271" r:id="rId16"/>
    <p:sldId id="273" r:id="rId17"/>
    <p:sldId id="272" r:id="rId18"/>
    <p:sldId id="260" r:id="rId19"/>
  </p:sldIdLst>
  <p:sldSz cx="9144000" cy="6858000" type="screen4x3"/>
  <p:notesSz cx="6858000" cy="9144000"/>
  <p:custDataLst>
    <p:tags r:id="rId21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F6C"/>
    <a:srgbClr val="FF6A00"/>
    <a:srgbClr val="00C1D4"/>
    <a:srgbClr val="FFCD00"/>
    <a:srgbClr val="FFFA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648" autoAdjust="0"/>
    <p:restoredTop sz="70463" autoAdjust="0"/>
  </p:normalViewPr>
  <p:slideViewPr>
    <p:cSldViewPr snapToGrid="0">
      <p:cViewPr varScale="1">
        <p:scale>
          <a:sx n="80" d="100"/>
          <a:sy n="80" d="100"/>
        </p:scale>
        <p:origin x="2112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tags" Target="tags/tag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5E16A6-BA7B-4326-85F3-FCDE770C5D07}" type="datetimeFigureOut">
              <a:rPr lang="en-GB" smtClean="0"/>
              <a:t>01/06/2023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8330C3-5992-4FA3-A294-C74A9258E1C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32500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8330C3-5992-4FA3-A294-C74A9258E1CA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70510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8330C3-5992-4FA3-A294-C74A9258E1CA}" type="slidenum">
              <a:rPr lang="en-GB" smtClean="0"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65475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8330C3-5992-4FA3-A294-C74A9258E1CA}" type="slidenum">
              <a:rPr lang="en-GB" smtClean="0"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752254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8330C3-5992-4FA3-A294-C74A9258E1CA}" type="slidenum">
              <a:rPr lang="en-GB" smtClean="0"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103073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8330C3-5992-4FA3-A294-C74A9258E1CA}" type="slidenum">
              <a:rPr lang="en-GB" smtClean="0"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640141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8330C3-5992-4FA3-A294-C74A9258E1CA}" type="slidenum">
              <a:rPr lang="en-GB" smtClean="0"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424083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8330C3-5992-4FA3-A294-C74A9258E1CA}" type="slidenum">
              <a:rPr lang="en-GB" smtClean="0"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14506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8330C3-5992-4FA3-A294-C74A9258E1CA}" type="slidenum">
              <a:rPr lang="en-GB" smtClean="0"/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443895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8330C3-5992-4FA3-A294-C74A9258E1CA}" type="slidenum">
              <a:rPr lang="en-GB" smtClean="0"/>
              <a:t>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89537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8330C3-5992-4FA3-A294-C74A9258E1CA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59877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8330C3-5992-4FA3-A294-C74A9258E1CA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21988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8330C3-5992-4FA3-A294-C74A9258E1CA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82934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8330C3-5992-4FA3-A294-C74A9258E1CA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59143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8330C3-5992-4FA3-A294-C74A9258E1CA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26912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8330C3-5992-4FA3-A294-C74A9258E1CA}" type="slidenum">
              <a:rPr lang="en-GB" smtClean="0"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20561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8330C3-5992-4FA3-A294-C74A9258E1CA}" type="slidenum">
              <a:rPr lang="en-GB" smtClean="0"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64654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8330C3-5992-4FA3-A294-C74A9258E1CA}" type="slidenum">
              <a:rPr lang="en-GB" smtClean="0"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66624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Top Logo">
    <p:bg>
      <p:bgPr>
        <a:solidFill>
          <a:srgbClr val="002F6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61B13E01-9BEF-4473-821B-EE9CEEA6B474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1701800" y="3378095"/>
            <a:ext cx="5740400" cy="59139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r>
              <a:rPr lang="en-GB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&lt;Name of presenter/s&gt;</a:t>
            </a:r>
          </a:p>
        </p:txBody>
      </p:sp>
      <p:sp>
        <p:nvSpPr>
          <p:cNvPr id="14" name="Title 13">
            <a:extLst>
              <a:ext uri="{FF2B5EF4-FFF2-40B4-BE49-F238E27FC236}">
                <a16:creationId xmlns:a16="http://schemas.microsoft.com/office/drawing/2014/main" id="{2EFDCE0D-A204-45DB-9F8F-EA8393CBF17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01800" y="2566800"/>
            <a:ext cx="5740400" cy="802800"/>
          </a:xfrm>
          <a:prstGeom prst="rect">
            <a:avLst/>
          </a:prstGeom>
        </p:spPr>
        <p:txBody>
          <a:bodyPr anchor="b"/>
          <a:lstStyle>
            <a:lvl1pPr>
              <a:defRPr sz="4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&lt;Presentation Title&gt;</a:t>
            </a:r>
          </a:p>
        </p:txBody>
      </p:sp>
      <p:sp>
        <p:nvSpPr>
          <p:cNvPr id="15" name="Content Placeholder 11">
            <a:extLst>
              <a:ext uri="{FF2B5EF4-FFF2-40B4-BE49-F238E27FC236}">
                <a16:creationId xmlns:a16="http://schemas.microsoft.com/office/drawing/2014/main" id="{21ED91D5-41E9-493D-B95E-AD6D4D6D7A68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1701800" y="3990757"/>
            <a:ext cx="5740400" cy="55595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r>
              <a:rPr lang="en-GB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&lt;Date&gt;</a:t>
            </a:r>
          </a:p>
        </p:txBody>
      </p:sp>
    </p:spTree>
    <p:extLst>
      <p:ext uri="{BB962C8B-B14F-4D97-AF65-F5344CB8AC3E}">
        <p14:creationId xmlns:p14="http://schemas.microsoft.com/office/powerpoint/2010/main" val="1257077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- Top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>
            <a:extLst>
              <a:ext uri="{FF2B5EF4-FFF2-40B4-BE49-F238E27FC236}">
                <a16:creationId xmlns:a16="http://schemas.microsoft.com/office/drawing/2014/main" id="{31CEBD3C-BE01-4EA6-807D-D32AC95F2D3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83990" y="1235660"/>
            <a:ext cx="8640000" cy="592544"/>
          </a:xfrm>
          <a:prstGeom prst="rect">
            <a:avLst/>
          </a:prstGeom>
        </p:spPr>
        <p:txBody>
          <a:bodyPr anchor="b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&lt;Content Heading&gt;</a:t>
            </a:r>
            <a:endParaRPr lang="en-GB" dirty="0"/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77B28EA1-6248-4CA4-862C-914AA49135DC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283989" y="1920762"/>
            <a:ext cx="8627253" cy="4621349"/>
          </a:xfrm>
          <a:prstGeom prst="rect">
            <a:avLst/>
          </a:prstGeom>
        </p:spPr>
        <p:txBody>
          <a:bodyPr/>
          <a:lstStyle>
            <a:lvl1pPr marL="457200" marR="0" indent="-4572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&lt;Body Text&gt;</a:t>
            </a:r>
          </a:p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/>
              <a:t>&lt;Body Text&gt;</a:t>
            </a:r>
          </a:p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/>
              <a:t>&lt;Body Text&gt;</a:t>
            </a:r>
          </a:p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/>
              <a:t>&lt;Body Text&gt;</a:t>
            </a:r>
          </a:p>
          <a:p>
            <a:pPr lv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5741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osing Slide">
    <p:bg>
      <p:bgPr>
        <a:solidFill>
          <a:srgbClr val="002F6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phic 2">
            <a:extLst>
              <a:ext uri="{FF2B5EF4-FFF2-40B4-BE49-F238E27FC236}">
                <a16:creationId xmlns:a16="http://schemas.microsoft.com/office/drawing/2014/main" id="{94AECF49-9A13-452E-A9C9-67495AC09BF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l="14608" t="29197" r="60493" b="30055"/>
          <a:stretch/>
        </p:blipFill>
        <p:spPr>
          <a:xfrm>
            <a:off x="2764631" y="1445849"/>
            <a:ext cx="3614737" cy="3966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8722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Bottom Logo">
    <p:bg>
      <p:bgPr>
        <a:solidFill>
          <a:srgbClr val="002F6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11">
            <a:extLst>
              <a:ext uri="{FF2B5EF4-FFF2-40B4-BE49-F238E27FC236}">
                <a16:creationId xmlns:a16="http://schemas.microsoft.com/office/drawing/2014/main" id="{165B43A9-4352-4588-B225-D8A936389CC7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1701800" y="3375217"/>
            <a:ext cx="5740400" cy="59139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r>
              <a:rPr lang="en-GB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&lt;Name of presenter/s&gt;</a:t>
            </a:r>
          </a:p>
        </p:txBody>
      </p:sp>
      <p:sp>
        <p:nvSpPr>
          <p:cNvPr id="5" name="Content Placeholder 11">
            <a:extLst>
              <a:ext uri="{FF2B5EF4-FFF2-40B4-BE49-F238E27FC236}">
                <a16:creationId xmlns:a16="http://schemas.microsoft.com/office/drawing/2014/main" id="{37462F17-9BC7-41E1-BE2A-832AC8731CEB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1701800" y="3990608"/>
            <a:ext cx="5740400" cy="55595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r>
              <a:rPr lang="en-GB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&lt;Date&gt;</a:t>
            </a:r>
          </a:p>
        </p:txBody>
      </p:sp>
      <p:sp>
        <p:nvSpPr>
          <p:cNvPr id="7" name="Title 13">
            <a:extLst>
              <a:ext uri="{FF2B5EF4-FFF2-40B4-BE49-F238E27FC236}">
                <a16:creationId xmlns:a16="http://schemas.microsoft.com/office/drawing/2014/main" id="{4104E218-05C5-4501-BEC6-D78B60739E7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696255" y="2569573"/>
            <a:ext cx="5740400" cy="802800"/>
          </a:xfrm>
          <a:prstGeom prst="rect">
            <a:avLst/>
          </a:prstGeom>
        </p:spPr>
        <p:txBody>
          <a:bodyPr anchor="b"/>
          <a:lstStyle>
            <a:lvl1pPr>
              <a:defRPr sz="4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&lt;Presentation Title&gt;</a:t>
            </a:r>
          </a:p>
        </p:txBody>
      </p:sp>
    </p:spTree>
    <p:extLst>
      <p:ext uri="{BB962C8B-B14F-4D97-AF65-F5344CB8AC3E}">
        <p14:creationId xmlns:p14="http://schemas.microsoft.com/office/powerpoint/2010/main" val="4079983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ttom Logo -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13">
            <a:extLst>
              <a:ext uri="{FF2B5EF4-FFF2-40B4-BE49-F238E27FC236}">
                <a16:creationId xmlns:a16="http://schemas.microsoft.com/office/drawing/2014/main" id="{17C22F55-1EC2-4A81-A95E-E92D0B344428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266003" y="921064"/>
            <a:ext cx="8640000" cy="4764841"/>
          </a:xfrm>
          <a:prstGeom prst="rect">
            <a:avLst/>
          </a:prstGeom>
        </p:spPr>
        <p:txBody>
          <a:bodyPr/>
          <a:lstStyle>
            <a:lvl1pPr marL="457200" marR="0" indent="-4572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&lt;Body Text&gt;</a:t>
            </a:r>
          </a:p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/>
              <a:t>&lt;Body Text&gt;</a:t>
            </a:r>
          </a:p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/>
              <a:t>&lt;Body Text&gt;</a:t>
            </a:r>
          </a:p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/>
              <a:t>&lt;Body Text&gt;</a:t>
            </a:r>
          </a:p>
          <a:p>
            <a:pPr lvl="0"/>
            <a:endParaRPr lang="en-GB" dirty="0"/>
          </a:p>
        </p:txBody>
      </p:sp>
      <p:sp>
        <p:nvSpPr>
          <p:cNvPr id="11" name="Title 11">
            <a:extLst>
              <a:ext uri="{FF2B5EF4-FFF2-40B4-BE49-F238E27FC236}">
                <a16:creationId xmlns:a16="http://schemas.microsoft.com/office/drawing/2014/main" id="{343871AE-A076-4DFD-A46D-710ADDDA046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6003" y="216460"/>
            <a:ext cx="8640000" cy="592544"/>
          </a:xfrm>
          <a:prstGeom prst="rect">
            <a:avLst/>
          </a:prstGeom>
        </p:spPr>
        <p:txBody>
          <a:bodyPr anchor="b"/>
          <a:lstStyle>
            <a:lvl1pPr>
              <a:defRPr sz="2800" b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&lt;Content Heading&gt;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721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sv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FE947E2-CD5A-44B7-8DD0-1484BD2C4A09}"/>
              </a:ext>
            </a:extLst>
          </p:cNvPr>
          <p:cNvSpPr/>
          <p:nvPr userDrawn="1"/>
        </p:nvSpPr>
        <p:spPr>
          <a:xfrm>
            <a:off x="0" y="1"/>
            <a:ext cx="9144000" cy="1010092"/>
          </a:xfrm>
          <a:prstGeom prst="rect">
            <a:avLst/>
          </a:prstGeom>
          <a:solidFill>
            <a:srgbClr val="002F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A9925083-617D-4E61-85EC-C28D8A829681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670158" y="-338682"/>
            <a:ext cx="2524777" cy="1735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3522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64527F0-8E1A-40CE-AA16-F039FF0EA136}"/>
              </a:ext>
            </a:extLst>
          </p:cNvPr>
          <p:cNvSpPr/>
          <p:nvPr userDrawn="1"/>
        </p:nvSpPr>
        <p:spPr>
          <a:xfrm>
            <a:off x="0" y="5846400"/>
            <a:ext cx="9144000" cy="1011600"/>
          </a:xfrm>
          <a:prstGeom prst="rect">
            <a:avLst/>
          </a:prstGeom>
          <a:solidFill>
            <a:srgbClr val="002F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85469658-B216-4166-8698-CF49080B700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670158" y="5484654"/>
            <a:ext cx="2524777" cy="1735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0697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8" r:id="rId1"/>
    <p:sldLayoutId id="2147483649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4F5399F-6F56-40E1-A484-901ED7BAB5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742" y="2884373"/>
            <a:ext cx="6957458" cy="802800"/>
          </a:xfrm>
        </p:spPr>
        <p:txBody>
          <a:bodyPr/>
          <a:lstStyle/>
          <a:p>
            <a:r>
              <a:rPr lang="en-GB" dirty="0"/>
              <a:t>Crossing boundaries in [legal] education: interdisciplinary scholarship in a world of wicked problems and rapid change.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7270ABA-4817-4F78-8243-413BB33CF16E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484742" y="3945382"/>
            <a:ext cx="5740400" cy="591396"/>
          </a:xfrm>
        </p:spPr>
        <p:txBody>
          <a:bodyPr/>
          <a:lstStyle/>
          <a:p>
            <a:r>
              <a:rPr lang="en-GB" dirty="0"/>
              <a:t>Catherine Shephard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2A6561-8DF5-45B4-B143-4D755C724AF2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484742" y="4794988"/>
            <a:ext cx="5740400" cy="555952"/>
          </a:xfrm>
        </p:spPr>
        <p:txBody>
          <a:bodyPr/>
          <a:lstStyle/>
          <a:p>
            <a:r>
              <a:rPr lang="en-GB" dirty="0"/>
              <a:t>16 June 2022</a:t>
            </a:r>
          </a:p>
        </p:txBody>
      </p:sp>
    </p:spTree>
    <p:extLst>
      <p:ext uri="{BB962C8B-B14F-4D97-AF65-F5344CB8AC3E}">
        <p14:creationId xmlns:p14="http://schemas.microsoft.com/office/powerpoint/2010/main" val="28542799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FD793D6-BD2F-468E-95FE-86047C5799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000" y="925246"/>
            <a:ext cx="8640000" cy="704604"/>
          </a:xfrm>
        </p:spPr>
        <p:txBody>
          <a:bodyPr/>
          <a:lstStyle/>
          <a:p>
            <a:r>
              <a:rPr lang="en-GB" dirty="0"/>
              <a:t>c) Crossing borders and the politics of HE (Giroux (2007), Huber and Morreale (2002), Tremonte (2011), Gudmundsdottir and Shulman (1987), Gibbs (2007)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99AB731-4077-4150-88FD-E87BFCB6E663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252000" y="1603332"/>
            <a:ext cx="8640000" cy="4340083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		Finding a home for an IS publication	</a:t>
            </a:r>
          </a:p>
          <a:p>
            <a:pPr marL="0" indent="0">
              <a:buNone/>
            </a:pPr>
            <a:r>
              <a:rPr lang="en-GB" dirty="0"/>
              <a:t>		Genres of the discipline</a:t>
            </a:r>
          </a:p>
          <a:p>
            <a:pPr marL="0" indent="0">
              <a:buNone/>
            </a:pPr>
            <a:r>
              <a:rPr lang="en-GB" dirty="0"/>
              <a:t>		Referencing styles (Endnote)</a:t>
            </a:r>
          </a:p>
          <a:p>
            <a:pPr marL="0" indent="0">
              <a:buNone/>
            </a:pPr>
            <a:r>
              <a:rPr lang="en-GB" dirty="0"/>
              <a:t>		Courage</a:t>
            </a:r>
          </a:p>
          <a:p>
            <a:pPr marL="0" indent="0">
              <a:buNone/>
            </a:pPr>
            <a:r>
              <a:rPr lang="en-GB" dirty="0"/>
              <a:t>		Curious not fearful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		Accountant WLTM Corporate Governance expert </a:t>
            </a:r>
          </a:p>
          <a:p>
            <a:pPr marL="0" indent="0">
              <a:buNone/>
            </a:pPr>
            <a:r>
              <a:rPr lang="en-GB" dirty="0"/>
              <a:t>		Workload model</a:t>
            </a:r>
          </a:p>
          <a:p>
            <a:pPr marL="0" indent="0">
              <a:buNone/>
            </a:pPr>
            <a:r>
              <a:rPr lang="en-GB" dirty="0"/>
              <a:t>		Timetabling</a:t>
            </a:r>
          </a:p>
          <a:p>
            <a:pPr marL="0" indent="0">
              <a:buNone/>
            </a:pPr>
            <a:r>
              <a:rPr lang="en-GB" dirty="0"/>
              <a:t>		EPC pathway for promotion</a:t>
            </a:r>
          </a:p>
          <a:p>
            <a:pPr marL="0" indent="0">
              <a:buNone/>
            </a:pPr>
            <a:r>
              <a:rPr lang="en-GB" dirty="0"/>
              <a:t>		</a:t>
            </a:r>
          </a:p>
        </p:txBody>
      </p:sp>
      <p:sp>
        <p:nvSpPr>
          <p:cNvPr id="6" name="Chevron 5">
            <a:extLst>
              <a:ext uri="{FF2B5EF4-FFF2-40B4-BE49-F238E27FC236}">
                <a16:creationId xmlns:a16="http://schemas.microsoft.com/office/drawing/2014/main" id="{7D0E013F-1604-F1E9-8FE0-F25918B724C7}"/>
              </a:ext>
            </a:extLst>
          </p:cNvPr>
          <p:cNvSpPr/>
          <p:nvPr/>
        </p:nvSpPr>
        <p:spPr>
          <a:xfrm>
            <a:off x="1152395" y="1629850"/>
            <a:ext cx="484632" cy="48463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Chevron 7">
            <a:extLst>
              <a:ext uri="{FF2B5EF4-FFF2-40B4-BE49-F238E27FC236}">
                <a16:creationId xmlns:a16="http://schemas.microsoft.com/office/drawing/2014/main" id="{BE0F2A33-9FD1-D8E5-F302-2EA281609915}"/>
              </a:ext>
            </a:extLst>
          </p:cNvPr>
          <p:cNvSpPr/>
          <p:nvPr/>
        </p:nvSpPr>
        <p:spPr>
          <a:xfrm>
            <a:off x="1198617" y="3961779"/>
            <a:ext cx="484632" cy="48463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92148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AA84E662-0616-4131-B327-C2E871477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1242" y="1786805"/>
            <a:ext cx="8640000" cy="592544"/>
          </a:xfrm>
        </p:spPr>
        <p:txBody>
          <a:bodyPr/>
          <a:lstStyle/>
          <a:p>
            <a:br>
              <a:rPr lang="en-GB" dirty="0"/>
            </a:br>
            <a:br>
              <a:rPr lang="en-GB" dirty="0"/>
            </a:br>
            <a:r>
              <a:rPr lang="en-GB" dirty="0"/>
              <a:t>d) The radical change agenda and implementing change in HE (Elton, 1999)</a:t>
            </a:r>
            <a:br>
              <a:rPr lang="en-GB" dirty="0"/>
            </a:b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CC0D7C32-A829-4714-B42B-6CC5CF9B604F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76100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FD793D6-BD2F-468E-95FE-86047C5799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Aims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99AB731-4077-4150-88FD-E87BFCB6E663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  <a:p>
            <a:r>
              <a:rPr lang="en-GB" dirty="0"/>
              <a:t>Evaluate the </a:t>
            </a:r>
            <a:r>
              <a:rPr lang="en-GB" b="1" dirty="0"/>
              <a:t>potential</a:t>
            </a:r>
            <a:r>
              <a:rPr lang="en-GB" dirty="0"/>
              <a:t> of IS to meet new demands and opportunities in HE</a:t>
            </a:r>
          </a:p>
          <a:p>
            <a:endParaRPr lang="en-GB" dirty="0"/>
          </a:p>
          <a:p>
            <a:r>
              <a:rPr lang="en-GB" dirty="0"/>
              <a:t>Reveal and articulate shared </a:t>
            </a:r>
            <a:r>
              <a:rPr lang="en-GB" b="1" dirty="0"/>
              <a:t>challenges</a:t>
            </a:r>
            <a:r>
              <a:rPr lang="en-GB" dirty="0"/>
              <a:t> facing a community using IS to deliver innovation in teaching and learning</a:t>
            </a:r>
          </a:p>
          <a:p>
            <a:pPr lvl="1"/>
            <a:r>
              <a:rPr lang="en-GB" dirty="0"/>
              <a:t>Fear</a:t>
            </a:r>
          </a:p>
          <a:p>
            <a:pPr lvl="1"/>
            <a:r>
              <a:rPr lang="en-GB" dirty="0"/>
              <a:t>Shame</a:t>
            </a:r>
          </a:p>
          <a:p>
            <a:pPr lvl="1"/>
            <a:r>
              <a:rPr lang="en-GB" dirty="0"/>
              <a:t>Confidence</a:t>
            </a:r>
          </a:p>
          <a:p>
            <a:pPr lvl="1"/>
            <a:r>
              <a:rPr lang="en-GB" dirty="0"/>
              <a:t>Resilience</a:t>
            </a:r>
          </a:p>
          <a:p>
            <a:pPr lvl="1"/>
            <a:r>
              <a:rPr lang="en-GB" dirty="0"/>
              <a:t>Normative language</a:t>
            </a:r>
          </a:p>
          <a:p>
            <a:pPr lvl="1"/>
            <a:r>
              <a:rPr lang="en-GB" dirty="0"/>
              <a:t>Seeing what you have not done rather than what you have</a:t>
            </a:r>
          </a:p>
          <a:p>
            <a:pPr lvl="1"/>
            <a:r>
              <a:rPr lang="en-GB" dirty="0"/>
              <a:t>Finding a home for publication</a:t>
            </a:r>
          </a:p>
          <a:p>
            <a:pPr lvl="1"/>
            <a:r>
              <a:rPr lang="en-GB" dirty="0"/>
              <a:t>Workload model and timetabling</a:t>
            </a:r>
          </a:p>
          <a:p>
            <a:pPr lvl="1"/>
            <a:endParaRPr lang="en-GB" dirty="0"/>
          </a:p>
          <a:p>
            <a:pPr marL="457200" lvl="1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4346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2">
            <a:extLst>
              <a:ext uri="{FF2B5EF4-FFF2-40B4-BE49-F238E27FC236}">
                <a16:creationId xmlns:a16="http://schemas.microsoft.com/office/drawing/2014/main" id="{C3BBEC29-32AF-F903-D0C8-B8C21AC35E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6003" y="216460"/>
            <a:ext cx="8640000" cy="592544"/>
          </a:xfrm>
        </p:spPr>
        <p:txBody>
          <a:bodyPr/>
          <a:lstStyle/>
          <a:p>
            <a:r>
              <a:rPr lang="en-GB" dirty="0"/>
              <a:t>Research question</a:t>
            </a:r>
          </a:p>
        </p:txBody>
      </p:sp>
      <p:sp>
        <p:nvSpPr>
          <p:cNvPr id="8" name="Content Placeholder 1">
            <a:extLst>
              <a:ext uri="{FF2B5EF4-FFF2-40B4-BE49-F238E27FC236}">
                <a16:creationId xmlns:a16="http://schemas.microsoft.com/office/drawing/2014/main" id="{5AECC6A0-4324-5EC2-B0BB-9F7D4F4FF489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266003" y="921064"/>
            <a:ext cx="8640000" cy="4764841"/>
          </a:xfrm>
        </p:spPr>
        <p:txBody>
          <a:bodyPr/>
          <a:lstStyle/>
          <a:p>
            <a:r>
              <a:rPr lang="en-GB" dirty="0"/>
              <a:t>To what extent might sharing a narrative, about interdisciplinary teaching, encourage the development of a supportive, inclusive interdisciplinary community of practice?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758739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AA84E662-0616-4131-B327-C2E871477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1242" y="1786805"/>
            <a:ext cx="8640000" cy="592544"/>
          </a:xfrm>
        </p:spPr>
        <p:txBody>
          <a:bodyPr/>
          <a:lstStyle/>
          <a:p>
            <a:br>
              <a:rPr lang="en-GB" dirty="0"/>
            </a:br>
            <a:br>
              <a:rPr lang="en-GB" dirty="0"/>
            </a:b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CC0D7C32-A829-4714-B42B-6CC5CF9B604F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283989" y="1177872"/>
            <a:ext cx="8627253" cy="5364240"/>
          </a:xfrm>
        </p:spPr>
        <p:txBody>
          <a:bodyPr/>
          <a:lstStyle/>
          <a:p>
            <a:r>
              <a:rPr lang="en-US" dirty="0"/>
              <a:t>ALMEIDA, P. A. Scholarship of teaching and learning: An overview.  Journal of the World Universities Forum, 2010. 143-154.</a:t>
            </a:r>
            <a:endParaRPr lang="en-GB" dirty="0"/>
          </a:p>
          <a:p>
            <a:r>
              <a:rPr lang="en-US" dirty="0"/>
              <a:t>ASHWIN, P. 2020. </a:t>
            </a:r>
            <a:r>
              <a:rPr lang="en-US" i="1" dirty="0"/>
              <a:t>Transforming university education: A manifesto</a:t>
            </a:r>
            <a:r>
              <a:rPr lang="en-US" dirty="0"/>
              <a:t>, Bloomsbury Publishing.</a:t>
            </a:r>
            <a:endParaRPr lang="en-GB" dirty="0"/>
          </a:p>
          <a:p>
            <a:r>
              <a:rPr lang="en-US" dirty="0"/>
              <a:t>BOYER, E. L. 1990. </a:t>
            </a:r>
            <a:r>
              <a:rPr lang="en-US" i="1" dirty="0"/>
              <a:t>Scholarship Reconsidered: Priorities of the Professoriate</a:t>
            </a:r>
            <a:r>
              <a:rPr lang="en-US" dirty="0"/>
              <a:t>, The Carnegie Foundation for the Advancement of Teaching.</a:t>
            </a:r>
            <a:endParaRPr lang="en-GB" dirty="0"/>
          </a:p>
          <a:p>
            <a:r>
              <a:rPr lang="en-US" dirty="0"/>
              <a:t>ELTON, L. 1999. New ways of learning in higher education: Managing the change. </a:t>
            </a:r>
            <a:r>
              <a:rPr lang="en-US" i="1" dirty="0"/>
              <a:t>Tertiary Education &amp; Management,</a:t>
            </a:r>
            <a:r>
              <a:rPr lang="en-US" dirty="0"/>
              <a:t> 5</a:t>
            </a:r>
            <a:r>
              <a:rPr lang="en-US" b="1" dirty="0"/>
              <a:t>,</a:t>
            </a:r>
            <a:r>
              <a:rPr lang="en-US" dirty="0"/>
              <a:t> 207-225.</a:t>
            </a:r>
            <a:endParaRPr lang="en-GB" dirty="0"/>
          </a:p>
          <a:p>
            <a:r>
              <a:rPr lang="en-US" dirty="0"/>
              <a:t>FANGHANEL, J., PRITCHARD, J., POTTER, J. &amp; WISKER, G. 2016. Defining and supporting the Scholarship of Teaching and Learning (</a:t>
            </a:r>
            <a:r>
              <a:rPr lang="en-US" dirty="0" err="1"/>
              <a:t>SoTL</a:t>
            </a:r>
            <a:r>
              <a:rPr lang="en-US" dirty="0"/>
              <a:t>): a sector-wide study.(Literature review).</a:t>
            </a:r>
            <a:endParaRPr lang="en-GB" dirty="0"/>
          </a:p>
          <a:p>
            <a:r>
              <a:rPr lang="en-US" dirty="0"/>
              <a:t>GIBBS, G. 1995. Promoting excellent teaching is harder than you'd think. </a:t>
            </a:r>
            <a:r>
              <a:rPr lang="en-US" i="1" dirty="0"/>
              <a:t>Change: The Magazine of Higher Learning,</a:t>
            </a:r>
            <a:r>
              <a:rPr lang="en-US" dirty="0"/>
              <a:t> 27</a:t>
            </a:r>
            <a:r>
              <a:rPr lang="en-US" b="1" dirty="0"/>
              <a:t>,</a:t>
            </a:r>
            <a:r>
              <a:rPr lang="en-US" dirty="0"/>
              <a:t> 16-21.</a:t>
            </a:r>
            <a:endParaRPr lang="en-GB" dirty="0"/>
          </a:p>
          <a:p>
            <a:r>
              <a:rPr lang="en-US" dirty="0"/>
              <a:t>GIROUX, H. A. 2007. </a:t>
            </a:r>
            <a:r>
              <a:rPr lang="en-US" i="1" dirty="0"/>
              <a:t>Border crossings: Cultural workers and the politics of education</a:t>
            </a:r>
            <a:r>
              <a:rPr lang="en-US" dirty="0"/>
              <a:t>, Routledge.</a:t>
            </a:r>
            <a:endParaRPr lang="en-GB" dirty="0"/>
          </a:p>
          <a:p>
            <a:r>
              <a:rPr lang="en-US" dirty="0"/>
              <a:t>GIROUX, H. A. 2021. </a:t>
            </a:r>
            <a:r>
              <a:rPr lang="en-US" i="1" dirty="0"/>
              <a:t>Race, politics, and pandemic pedagogy: Education in a time of crisis</a:t>
            </a:r>
            <a:r>
              <a:rPr lang="en-US" dirty="0"/>
              <a:t>, Bloomsbury Publishing.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54598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AA84E662-0616-4131-B327-C2E871477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1242" y="1786805"/>
            <a:ext cx="8640000" cy="592544"/>
          </a:xfrm>
        </p:spPr>
        <p:txBody>
          <a:bodyPr/>
          <a:lstStyle/>
          <a:p>
            <a:br>
              <a:rPr lang="en-GB" dirty="0"/>
            </a:br>
            <a:br>
              <a:rPr lang="en-GB" dirty="0"/>
            </a:b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CC0D7C32-A829-4714-B42B-6CC5CF9B604F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283989" y="1177872"/>
            <a:ext cx="8627253" cy="5364240"/>
          </a:xfrm>
        </p:spPr>
        <p:txBody>
          <a:bodyPr/>
          <a:lstStyle/>
          <a:p>
            <a:r>
              <a:rPr lang="en-US" dirty="0"/>
              <a:t>GUDMUNDSDOTTIR, S. &amp; SHULMAN, L. 1987. Pedagogical content knowledge in social studies. </a:t>
            </a:r>
            <a:r>
              <a:rPr lang="en-US" i="1" dirty="0"/>
              <a:t>Scandinavian Journal of </a:t>
            </a:r>
            <a:r>
              <a:rPr lang="en-US" i="1" dirty="0" err="1"/>
              <a:t>Educationl</a:t>
            </a:r>
            <a:r>
              <a:rPr lang="en-US" i="1" dirty="0"/>
              <a:t> Research,</a:t>
            </a:r>
            <a:r>
              <a:rPr lang="en-US" dirty="0"/>
              <a:t> 31</a:t>
            </a:r>
            <a:r>
              <a:rPr lang="en-US" b="1" dirty="0"/>
              <a:t>,</a:t>
            </a:r>
            <a:r>
              <a:rPr lang="en-US" dirty="0"/>
              <a:t> 59-70.</a:t>
            </a:r>
            <a:endParaRPr lang="en-GB" dirty="0"/>
          </a:p>
          <a:p>
            <a:r>
              <a:rPr lang="en-US" dirty="0"/>
              <a:t>HEALEY, M. 2000. Developing the scholarship of teaching in higher education: A discipline-based approach. </a:t>
            </a:r>
            <a:r>
              <a:rPr lang="en-US" i="1" dirty="0"/>
              <a:t>Higher Education Research &amp; Development,</a:t>
            </a:r>
            <a:r>
              <a:rPr lang="en-US" dirty="0"/>
              <a:t> 19</a:t>
            </a:r>
            <a:r>
              <a:rPr lang="en-US" b="1" dirty="0"/>
              <a:t>,</a:t>
            </a:r>
            <a:r>
              <a:rPr lang="en-US" dirty="0"/>
              <a:t> 169-189.</a:t>
            </a:r>
            <a:endParaRPr lang="en-GB" dirty="0"/>
          </a:p>
          <a:p>
            <a:r>
              <a:rPr lang="en-US" dirty="0"/>
              <a:t>HUBER, M. T. &amp; MORREALE, S. P. 2002. </a:t>
            </a:r>
            <a:r>
              <a:rPr lang="en-US" i="1" dirty="0"/>
              <a:t>Disciplinary styles in the scholarship of teaching and learning: Exploring common ground</a:t>
            </a:r>
            <a:r>
              <a:rPr lang="en-US" dirty="0"/>
              <a:t>, ERIC.</a:t>
            </a:r>
            <a:endParaRPr lang="en-GB" dirty="0"/>
          </a:p>
          <a:p>
            <a:r>
              <a:rPr lang="en-US" dirty="0"/>
              <a:t>KREBER, C. 2002. Teaching excellence, teaching expertise, and the scholarship of teaching. </a:t>
            </a:r>
            <a:r>
              <a:rPr lang="en-US" i="1" dirty="0"/>
              <a:t>Innovative higher education,</a:t>
            </a:r>
            <a:r>
              <a:rPr lang="en-US" dirty="0"/>
              <a:t> 27</a:t>
            </a:r>
            <a:r>
              <a:rPr lang="en-US" b="1" dirty="0"/>
              <a:t>,</a:t>
            </a:r>
            <a:r>
              <a:rPr lang="en-US" dirty="0"/>
              <a:t> 5-23.</a:t>
            </a:r>
            <a:endParaRPr lang="en-GB" dirty="0"/>
          </a:p>
          <a:p>
            <a:r>
              <a:rPr lang="en-US" dirty="0"/>
              <a:t>KREBER*, C. 2005. Charting a critical course on the scholarship of university teaching movement. </a:t>
            </a:r>
            <a:r>
              <a:rPr lang="en-US" i="1" dirty="0"/>
              <a:t>Studies in Higher Education,</a:t>
            </a:r>
            <a:r>
              <a:rPr lang="en-US" dirty="0"/>
              <a:t> 30</a:t>
            </a:r>
            <a:r>
              <a:rPr lang="en-US" b="1" dirty="0"/>
              <a:t>,</a:t>
            </a:r>
            <a:r>
              <a:rPr lang="en-US" dirty="0"/>
              <a:t> 389-405.</a:t>
            </a:r>
            <a:endParaRPr lang="en-GB" dirty="0"/>
          </a:p>
          <a:p>
            <a:r>
              <a:rPr lang="en-US" dirty="0"/>
              <a:t>LATTUCA, L. R. 2001. </a:t>
            </a:r>
            <a:r>
              <a:rPr lang="en-US" i="1" dirty="0"/>
              <a:t>Creating interdisciplinarity: Interdisciplinary research and teaching among college and university faculty</a:t>
            </a:r>
            <a:r>
              <a:rPr lang="en-US" dirty="0"/>
              <a:t>, Vanderbilt university press.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89708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AA84E662-0616-4131-B327-C2E871477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1242" y="1786805"/>
            <a:ext cx="8640000" cy="592544"/>
          </a:xfrm>
        </p:spPr>
        <p:txBody>
          <a:bodyPr/>
          <a:lstStyle/>
          <a:p>
            <a:br>
              <a:rPr lang="en-GB" dirty="0"/>
            </a:br>
            <a:br>
              <a:rPr lang="en-GB" dirty="0"/>
            </a:b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CC0D7C32-A829-4714-B42B-6CC5CF9B604F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283989" y="1177872"/>
            <a:ext cx="8627253" cy="5364240"/>
          </a:xfrm>
        </p:spPr>
        <p:txBody>
          <a:bodyPr/>
          <a:lstStyle/>
          <a:p>
            <a:r>
              <a:rPr lang="en-US" dirty="0"/>
              <a:t>MEYER, J. &amp; LAND, R. 2003. </a:t>
            </a:r>
            <a:r>
              <a:rPr lang="en-US" i="1" dirty="0"/>
              <a:t>Threshold concepts and troublesome knowledge: Linkages to ways of thinking and </a:t>
            </a:r>
            <a:r>
              <a:rPr lang="en-US" i="1" dirty="0" err="1"/>
              <a:t>practising</a:t>
            </a:r>
            <a:r>
              <a:rPr lang="en-US" i="1" dirty="0"/>
              <a:t> within the disciplines</a:t>
            </a:r>
            <a:r>
              <a:rPr lang="en-US" dirty="0"/>
              <a:t>, </a:t>
            </a:r>
            <a:r>
              <a:rPr lang="en-US" dirty="0" err="1"/>
              <a:t>Citeseer</a:t>
            </a:r>
            <a:r>
              <a:rPr lang="en-US" dirty="0"/>
              <a:t>.</a:t>
            </a:r>
            <a:endParaRPr lang="en-GB" dirty="0"/>
          </a:p>
          <a:p>
            <a:r>
              <a:rPr lang="en-US" dirty="0"/>
              <a:t>SHULMAN, L. S. 1993. Forum: Teaching as Community Property. </a:t>
            </a:r>
            <a:r>
              <a:rPr lang="en-US" i="1" dirty="0"/>
              <a:t>Change: The Magazine of Higher Learning,</a:t>
            </a:r>
            <a:r>
              <a:rPr lang="en-US" dirty="0"/>
              <a:t> 25</a:t>
            </a:r>
            <a:r>
              <a:rPr lang="en-US" b="1" dirty="0"/>
              <a:t>,</a:t>
            </a:r>
            <a:r>
              <a:rPr lang="en-US" dirty="0"/>
              <a:t> 6-7.</a:t>
            </a:r>
            <a:endParaRPr lang="en-GB" dirty="0"/>
          </a:p>
          <a:p>
            <a:r>
              <a:rPr lang="en-US" dirty="0"/>
              <a:t>SHULMAN, L. S. 2005. Signature pedagogies in the professions. </a:t>
            </a:r>
            <a:r>
              <a:rPr lang="en-US" i="1" dirty="0"/>
              <a:t>Daedalus,</a:t>
            </a:r>
            <a:r>
              <a:rPr lang="en-US" dirty="0"/>
              <a:t> 134</a:t>
            </a:r>
            <a:r>
              <a:rPr lang="en-US" b="1" dirty="0"/>
              <a:t>,</a:t>
            </a:r>
            <a:r>
              <a:rPr lang="en-US" dirty="0"/>
              <a:t> 52-59.</a:t>
            </a:r>
          </a:p>
          <a:p>
            <a:r>
              <a:rPr lang="en-US" dirty="0"/>
              <a:t>TREMONTE, C. M. 2011. Window Shopping: Fashioning a Scholarship of Interdisciplinary Teaching and Learning. </a:t>
            </a:r>
            <a:r>
              <a:rPr lang="en-US" i="1" dirty="0"/>
              <a:t>International Journal for the Scholarship of Teaching &amp; Learning,</a:t>
            </a:r>
            <a:r>
              <a:rPr lang="en-US" dirty="0"/>
              <a:t> 5.</a:t>
            </a:r>
            <a:endParaRPr lang="en-GB" dirty="0"/>
          </a:p>
          <a:p>
            <a:r>
              <a:rPr lang="en-US" dirty="0"/>
              <a:t>TRIGWELL, K., MARTIN, E., BENJAMIN, J. &amp; PROSSER, M. 2000. Scholarship of teaching: A model. </a:t>
            </a:r>
            <a:r>
              <a:rPr lang="en-US" i="1" dirty="0"/>
              <a:t>Higher education research &amp; development,</a:t>
            </a:r>
            <a:r>
              <a:rPr lang="en-US" dirty="0"/>
              <a:t> 19</a:t>
            </a:r>
            <a:r>
              <a:rPr lang="en-US" b="1" dirty="0"/>
              <a:t>,</a:t>
            </a:r>
            <a:r>
              <a:rPr lang="en-US" dirty="0"/>
              <a:t> 155-168.</a:t>
            </a:r>
            <a:endParaRPr lang="en-GB" dirty="0"/>
          </a:p>
          <a:p>
            <a:r>
              <a:rPr lang="en-US" dirty="0"/>
              <a:t>ZEPKE, N. 2013. Threshold concepts and student engagement: Revisiting pedagogical content knowledge. </a:t>
            </a:r>
            <a:r>
              <a:rPr lang="en-US" i="1" dirty="0"/>
              <a:t>Active Learning in Higher Education,</a:t>
            </a:r>
            <a:r>
              <a:rPr lang="en-US" dirty="0"/>
              <a:t> 14</a:t>
            </a:r>
            <a:r>
              <a:rPr lang="en-US" b="1" dirty="0"/>
              <a:t>,</a:t>
            </a:r>
            <a:r>
              <a:rPr lang="en-US" dirty="0"/>
              <a:t> 97-107.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66712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278089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AA84E662-0616-4131-B327-C2E8714774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Motivation 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CC0D7C32-A829-4714-B42B-6CC5CF9B604F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GB" dirty="0"/>
              <a:t>New EPC criteria encourage interdisciplinary scholarship (IS)</a:t>
            </a:r>
          </a:p>
          <a:p>
            <a:endParaRPr lang="en-GB" dirty="0"/>
          </a:p>
          <a:p>
            <a:r>
              <a:rPr lang="en-GB" dirty="0"/>
              <a:t>Post Covid world:</a:t>
            </a:r>
          </a:p>
          <a:p>
            <a:r>
              <a:rPr lang="en-GB" dirty="0"/>
              <a:t>Radically changing</a:t>
            </a:r>
          </a:p>
          <a:p>
            <a:r>
              <a:rPr lang="en-GB" dirty="0"/>
              <a:t>Often chaotic</a:t>
            </a:r>
          </a:p>
          <a:p>
            <a:pPr lvl="1"/>
            <a:r>
              <a:rPr lang="en-GB" dirty="0"/>
              <a:t>HE requires novel approaches to keep pace </a:t>
            </a:r>
          </a:p>
        </p:txBody>
      </p:sp>
    </p:spTree>
    <p:extLst>
      <p:ext uri="{BB962C8B-B14F-4D97-AF65-F5344CB8AC3E}">
        <p14:creationId xmlns:p14="http://schemas.microsoft.com/office/powerpoint/2010/main" val="4857044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2">
            <a:extLst>
              <a:ext uri="{FF2B5EF4-FFF2-40B4-BE49-F238E27FC236}">
                <a16:creationId xmlns:a16="http://schemas.microsoft.com/office/drawing/2014/main" id="{C3BBEC29-32AF-F903-D0C8-B8C21AC35E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6003" y="216460"/>
            <a:ext cx="8640000" cy="592544"/>
          </a:xfrm>
        </p:spPr>
        <p:txBody>
          <a:bodyPr/>
          <a:lstStyle/>
          <a:p>
            <a:r>
              <a:rPr lang="en-GB" dirty="0"/>
              <a:t>Research question</a:t>
            </a:r>
          </a:p>
        </p:txBody>
      </p:sp>
      <p:sp>
        <p:nvSpPr>
          <p:cNvPr id="8" name="Content Placeholder 1">
            <a:extLst>
              <a:ext uri="{FF2B5EF4-FFF2-40B4-BE49-F238E27FC236}">
                <a16:creationId xmlns:a16="http://schemas.microsoft.com/office/drawing/2014/main" id="{5AECC6A0-4324-5EC2-B0BB-9F7D4F4FF489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266003" y="921064"/>
            <a:ext cx="8640000" cy="4764841"/>
          </a:xfrm>
        </p:spPr>
        <p:txBody>
          <a:bodyPr/>
          <a:lstStyle/>
          <a:p>
            <a:r>
              <a:rPr lang="en-GB" dirty="0"/>
              <a:t>To what extent might sharing a narrative, about interdisciplinary teaching, encourage the development of a supportive, inclusive interdisciplinary community of practice?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30881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FD793D6-BD2F-468E-95FE-86047C5799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Aims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99AB731-4077-4150-88FD-E87BFCB6E663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  <a:p>
            <a:r>
              <a:rPr lang="en-GB" dirty="0"/>
              <a:t>Evaluate the </a:t>
            </a:r>
            <a:r>
              <a:rPr lang="en-GB" b="1" dirty="0"/>
              <a:t>potential</a:t>
            </a:r>
            <a:r>
              <a:rPr lang="en-GB" dirty="0"/>
              <a:t> of IS to meet new demands and opportunities in HE</a:t>
            </a:r>
          </a:p>
          <a:p>
            <a:endParaRPr lang="en-GB" dirty="0"/>
          </a:p>
          <a:p>
            <a:r>
              <a:rPr lang="en-GB" dirty="0"/>
              <a:t>Reveal and articulate shared </a:t>
            </a:r>
            <a:r>
              <a:rPr lang="en-GB" b="1" dirty="0"/>
              <a:t>challenges</a:t>
            </a:r>
            <a:r>
              <a:rPr lang="en-GB" dirty="0"/>
              <a:t> facing a community using IS to deliver innovation in teaching and learning</a:t>
            </a:r>
          </a:p>
          <a:p>
            <a:endParaRPr lang="en-GB" dirty="0"/>
          </a:p>
          <a:p>
            <a:pPr marL="457200" lvl="1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85510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AA84E662-0616-4131-B327-C2E8714774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Methodology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CC0D7C32-A829-4714-B42B-6CC5CF9B604F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Conceptual paper</a:t>
            </a:r>
          </a:p>
          <a:p>
            <a:pPr marL="0" indent="0">
              <a:buNone/>
            </a:pPr>
            <a:endParaRPr lang="en-GB" dirty="0"/>
          </a:p>
          <a:p>
            <a:pPr lvl="1"/>
            <a:r>
              <a:rPr lang="en-GB" dirty="0"/>
              <a:t>Macro level: theoretical analysis</a:t>
            </a:r>
          </a:p>
          <a:p>
            <a:pPr lvl="1"/>
            <a:endParaRPr lang="en-GB" dirty="0"/>
          </a:p>
          <a:p>
            <a:pPr lvl="1"/>
            <a:r>
              <a:rPr lang="en-GB" dirty="0"/>
              <a:t>Micro level: narrative case-study</a:t>
            </a:r>
          </a:p>
          <a:p>
            <a:pPr marL="457200" lvl="1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36008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2">
            <a:extLst>
              <a:ext uri="{FF2B5EF4-FFF2-40B4-BE49-F238E27FC236}">
                <a16:creationId xmlns:a16="http://schemas.microsoft.com/office/drawing/2014/main" id="{C3BBEC29-32AF-F903-D0C8-B8C21AC35E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000" y="830235"/>
            <a:ext cx="8640000" cy="592544"/>
          </a:xfrm>
        </p:spPr>
        <p:txBody>
          <a:bodyPr/>
          <a:lstStyle/>
          <a:p>
            <a:r>
              <a:rPr lang="en-GB" dirty="0"/>
              <a:t>1. Is there a need for radical change in HE?</a:t>
            </a:r>
          </a:p>
        </p:txBody>
      </p:sp>
      <p:sp>
        <p:nvSpPr>
          <p:cNvPr id="8" name="Content Placeholder 1">
            <a:extLst>
              <a:ext uri="{FF2B5EF4-FFF2-40B4-BE49-F238E27FC236}">
                <a16:creationId xmlns:a16="http://schemas.microsoft.com/office/drawing/2014/main" id="{5AECC6A0-4324-5EC2-B0BB-9F7D4F4FF489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252000" y="1584944"/>
            <a:ext cx="8640000" cy="4764841"/>
          </a:xfrm>
        </p:spPr>
        <p:txBody>
          <a:bodyPr/>
          <a:lstStyle/>
          <a:p>
            <a:endParaRPr lang="en-GB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/>
              <a:t>Student engagement in the pandemic</a:t>
            </a:r>
          </a:p>
        </p:txBody>
      </p:sp>
    </p:spTree>
    <p:extLst>
      <p:ext uri="{BB962C8B-B14F-4D97-AF65-F5344CB8AC3E}">
        <p14:creationId xmlns:p14="http://schemas.microsoft.com/office/powerpoint/2010/main" val="8552172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AA84E662-0616-4131-B327-C2E871477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3989" y="1461128"/>
            <a:ext cx="8640000" cy="592544"/>
          </a:xfrm>
        </p:spPr>
        <p:txBody>
          <a:bodyPr/>
          <a:lstStyle/>
          <a:p>
            <a:br>
              <a:rPr lang="en-GB" dirty="0"/>
            </a:br>
            <a:br>
              <a:rPr lang="en-GB" dirty="0"/>
            </a:br>
            <a:r>
              <a:rPr lang="en-GB" dirty="0"/>
              <a:t>2. Narrative case study</a:t>
            </a:r>
            <a:br>
              <a:rPr lang="en-GB" dirty="0"/>
            </a:b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CC0D7C32-A829-4714-B42B-6CC5CF9B604F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  <a:p>
            <a:pPr lvl="1"/>
            <a:r>
              <a:rPr lang="en-GB" dirty="0"/>
              <a:t>Corporate (business) lawyer</a:t>
            </a:r>
          </a:p>
          <a:p>
            <a:pPr lvl="1"/>
            <a:r>
              <a:rPr lang="en-GB" dirty="0"/>
              <a:t>Practitioner in Academia</a:t>
            </a:r>
          </a:p>
          <a:p>
            <a:pPr lvl="1"/>
            <a:r>
              <a:rPr lang="en-GB" dirty="0"/>
              <a:t>Impact (practice and pedagogy):</a:t>
            </a:r>
          </a:p>
          <a:p>
            <a:pPr lvl="2"/>
            <a:r>
              <a:rPr lang="en-GB" dirty="0"/>
              <a:t>Professional Legal Skills</a:t>
            </a:r>
          </a:p>
          <a:p>
            <a:pPr lvl="3"/>
            <a:r>
              <a:rPr lang="en-GB" dirty="0"/>
              <a:t>(NB Shulman (2005) and Schon (2017) signature pedagogies)</a:t>
            </a:r>
          </a:p>
          <a:p>
            <a:pPr lvl="2"/>
            <a:r>
              <a:rPr lang="en-GB" dirty="0"/>
              <a:t>Professional Legal Training and organisational change</a:t>
            </a:r>
          </a:p>
          <a:p>
            <a:pPr lvl="1"/>
            <a:r>
              <a:rPr lang="en-GB" dirty="0"/>
              <a:t>Interest in neuro-linguistics</a:t>
            </a:r>
          </a:p>
          <a:p>
            <a:pPr lvl="1"/>
            <a:r>
              <a:rPr lang="en-GB" dirty="0"/>
              <a:t>Mediator</a:t>
            </a:r>
          </a:p>
          <a:p>
            <a:pPr lvl="1"/>
            <a:r>
              <a:rPr lang="en-GB" dirty="0"/>
              <a:t>Social Mobility Business Partnership charity</a:t>
            </a:r>
          </a:p>
        </p:txBody>
      </p:sp>
    </p:spTree>
    <p:extLst>
      <p:ext uri="{BB962C8B-B14F-4D97-AF65-F5344CB8AC3E}">
        <p14:creationId xmlns:p14="http://schemas.microsoft.com/office/powerpoint/2010/main" val="19728172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FD793D6-BD2F-468E-95FE-86047C5799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000" y="620950"/>
            <a:ext cx="8640000" cy="592544"/>
          </a:xfrm>
        </p:spPr>
        <p:txBody>
          <a:bodyPr/>
          <a:lstStyle/>
          <a:p>
            <a:r>
              <a:rPr lang="en-GB" dirty="0"/>
              <a:t>3. Can IS deliver rapid, radical change in curriculum and attainment? 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99AB731-4077-4150-88FD-E87BFCB6E663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252000" y="1213494"/>
            <a:ext cx="8640000" cy="4764841"/>
          </a:xfrm>
        </p:spPr>
        <p:txBody>
          <a:bodyPr/>
          <a:lstStyle/>
          <a:p>
            <a:pPr marL="457200" lvl="1" indent="0">
              <a:buNone/>
            </a:pPr>
            <a:endParaRPr lang="en-GB" dirty="0"/>
          </a:p>
          <a:p>
            <a:pPr lvl="2"/>
            <a:endParaRPr lang="en-GB" dirty="0"/>
          </a:p>
          <a:p>
            <a:pPr marL="914400">
              <a:buFont typeface="+mj-lt"/>
              <a:buAutoNum type="alphaLcParenR"/>
            </a:pPr>
            <a:r>
              <a:rPr lang="en-GB" dirty="0"/>
              <a:t>SoTL (Shulman (2005), Boyer (1990) Trigwell et al (2000), Healey (2000)</a:t>
            </a:r>
          </a:p>
          <a:p>
            <a:pPr indent="0">
              <a:buNone/>
            </a:pPr>
            <a:r>
              <a:rPr lang="en-GB" dirty="0"/>
              <a:t>		</a:t>
            </a:r>
          </a:p>
          <a:p>
            <a:pPr indent="0">
              <a:buNone/>
            </a:pPr>
            <a:r>
              <a:rPr lang="en-GB" dirty="0"/>
              <a:t>		During teaching</a:t>
            </a:r>
          </a:p>
          <a:p>
            <a:pPr indent="0">
              <a:buNone/>
            </a:pPr>
            <a:r>
              <a:rPr lang="en-GB" dirty="0"/>
              <a:t>		Replace student fear with curiosity</a:t>
            </a:r>
          </a:p>
          <a:p>
            <a:pPr indent="0">
              <a:buNone/>
            </a:pPr>
            <a:r>
              <a:rPr lang="en-GB" dirty="0"/>
              <a:t>		‘with relative ease’</a:t>
            </a:r>
          </a:p>
          <a:p>
            <a:pPr indent="0">
              <a:buNone/>
            </a:pPr>
            <a:r>
              <a:rPr lang="en-GB" dirty="0"/>
              <a:t>		‘more easily than you can possibly imagine right now’</a:t>
            </a:r>
          </a:p>
          <a:p>
            <a:pPr indent="0">
              <a:buNone/>
            </a:pPr>
            <a:r>
              <a:rPr lang="en-GB" dirty="0"/>
              <a:t>		‘feedback not failure’</a:t>
            </a:r>
          </a:p>
          <a:p>
            <a:pPr indent="0">
              <a:buNone/>
            </a:pPr>
            <a:endParaRPr lang="en-GB" dirty="0"/>
          </a:p>
        </p:txBody>
      </p:sp>
      <p:sp>
        <p:nvSpPr>
          <p:cNvPr id="4" name="Chevron 3">
            <a:extLst>
              <a:ext uri="{FF2B5EF4-FFF2-40B4-BE49-F238E27FC236}">
                <a16:creationId xmlns:a16="http://schemas.microsoft.com/office/drawing/2014/main" id="{A92DD8FB-0163-B923-0692-D25BECBB073F}"/>
              </a:ext>
            </a:extLst>
          </p:cNvPr>
          <p:cNvSpPr/>
          <p:nvPr/>
        </p:nvSpPr>
        <p:spPr>
          <a:xfrm>
            <a:off x="1240076" y="3111282"/>
            <a:ext cx="484632" cy="48463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51397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2">
            <a:extLst>
              <a:ext uri="{FF2B5EF4-FFF2-40B4-BE49-F238E27FC236}">
                <a16:creationId xmlns:a16="http://schemas.microsoft.com/office/drawing/2014/main" id="{C3BBEC29-32AF-F903-D0C8-B8C21AC35E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000" y="1288672"/>
            <a:ext cx="8640000" cy="592544"/>
          </a:xfrm>
        </p:spPr>
        <p:txBody>
          <a:bodyPr/>
          <a:lstStyle/>
          <a:p>
            <a:r>
              <a:rPr lang="en-GB" sz="2800" dirty="0"/>
              <a:t>b) Charting a critical course in scholarship and creating IS teaching in HE (Kreber (2005), Lattuca (2001), Meyer and Land (2003))</a:t>
            </a:r>
            <a:br>
              <a:rPr lang="en-GB" sz="2800" dirty="0"/>
            </a:br>
            <a:endParaRPr lang="en-GB" sz="2800" dirty="0"/>
          </a:p>
        </p:txBody>
      </p:sp>
      <p:sp>
        <p:nvSpPr>
          <p:cNvPr id="8" name="Content Placeholder 1">
            <a:extLst>
              <a:ext uri="{FF2B5EF4-FFF2-40B4-BE49-F238E27FC236}">
                <a16:creationId xmlns:a16="http://schemas.microsoft.com/office/drawing/2014/main" id="{5AECC6A0-4324-5EC2-B0BB-9F7D4F4FF489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252000" y="1584944"/>
            <a:ext cx="8640000" cy="4764841"/>
          </a:xfrm>
        </p:spPr>
        <p:txBody>
          <a:bodyPr/>
          <a:lstStyle/>
          <a:p>
            <a:pPr marL="914400"/>
            <a:r>
              <a:rPr lang="en-GB" dirty="0"/>
              <a:t>	</a:t>
            </a:r>
          </a:p>
          <a:p>
            <a:pPr marL="914400"/>
            <a:r>
              <a:rPr lang="en-GB" dirty="0"/>
              <a:t>	Resitter with a block</a:t>
            </a:r>
          </a:p>
          <a:p>
            <a:pPr marL="914400"/>
            <a:endParaRPr lang="en-GB" dirty="0"/>
          </a:p>
          <a:p>
            <a:pPr marL="914400"/>
            <a:r>
              <a:rPr lang="en-GB" dirty="0"/>
              <a:t>	Identifying strategies for success</a:t>
            </a:r>
          </a:p>
          <a:p>
            <a:pPr marL="914400"/>
            <a:r>
              <a:rPr lang="en-GB" dirty="0"/>
              <a:t>		</a:t>
            </a:r>
          </a:p>
          <a:p>
            <a:pPr marL="914400"/>
            <a:r>
              <a:rPr lang="en-GB" dirty="0"/>
              <a:t>	Transferring them to where not using yet</a:t>
            </a:r>
          </a:p>
          <a:p>
            <a:pPr marL="914400"/>
            <a:endParaRPr lang="en-GB" dirty="0"/>
          </a:p>
          <a:p>
            <a:pPr marL="914400"/>
            <a:r>
              <a:rPr lang="en-GB" dirty="0"/>
              <a:t>	</a:t>
            </a:r>
          </a:p>
        </p:txBody>
      </p:sp>
      <p:sp>
        <p:nvSpPr>
          <p:cNvPr id="2" name="Chevron 1">
            <a:extLst>
              <a:ext uri="{FF2B5EF4-FFF2-40B4-BE49-F238E27FC236}">
                <a16:creationId xmlns:a16="http://schemas.microsoft.com/office/drawing/2014/main" id="{B1513B8E-0A33-B7F2-45C4-5FDE6620FF59}"/>
              </a:ext>
            </a:extLst>
          </p:cNvPr>
          <p:cNvSpPr/>
          <p:nvPr/>
        </p:nvSpPr>
        <p:spPr>
          <a:xfrm>
            <a:off x="1039661" y="2177488"/>
            <a:ext cx="484632" cy="484632"/>
          </a:xfrm>
          <a:prstGeom prst="chevron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743459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11038a1f-6624-4d93-9c30-ff2a967799f5"/>
</p:tagLst>
</file>

<file path=ppt/theme/theme1.xml><?xml version="1.0" encoding="utf-8"?>
<a:theme xmlns:a="http://schemas.openxmlformats.org/drawingml/2006/main" name="University Slide - Top Logo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MU BLUE" id="{4FD29560-2B2D-0742-B54E-0A193B4EFE9F}" vid="{34547CA6-DDC0-794F-BB9C-A04957774974}"/>
    </a:ext>
  </a:extLst>
</a:theme>
</file>

<file path=ppt/theme/theme2.xml><?xml version="1.0" encoding="utf-8"?>
<a:theme xmlns:a="http://schemas.openxmlformats.org/drawingml/2006/main" name="University Slides - Bottom Lo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MU BLUE" id="{4FD29560-2B2D-0742-B54E-0A193B4EFE9F}" vid="{061BE306-98B3-674D-9C59-5CC96B4DC311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University Slide - Top Logo</Template>
  <TotalTime>1801</TotalTime>
  <Words>1075</Words>
  <Application>Microsoft Office PowerPoint</Application>
  <PresentationFormat>On-screen Show (4:3)</PresentationFormat>
  <Paragraphs>124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University Slide - Top Logo</vt:lpstr>
      <vt:lpstr>University Slides - Bottom Logo</vt:lpstr>
      <vt:lpstr>Crossing boundaries in [legal] education: interdisciplinary scholarship in a world of wicked problems and rapid change.</vt:lpstr>
      <vt:lpstr>Motivation </vt:lpstr>
      <vt:lpstr>Research question</vt:lpstr>
      <vt:lpstr>Aims</vt:lpstr>
      <vt:lpstr>Methodology</vt:lpstr>
      <vt:lpstr>1. Is there a need for radical change in HE?</vt:lpstr>
      <vt:lpstr>  2. Narrative case study </vt:lpstr>
      <vt:lpstr>3. Can IS deliver rapid, radical change in curriculum and attainment? </vt:lpstr>
      <vt:lpstr>b) Charting a critical course in scholarship and creating IS teaching in HE (Kreber (2005), Lattuca (2001), Meyer and Land (2003)) </vt:lpstr>
      <vt:lpstr>c) Crossing borders and the politics of HE (Giroux (2007), Huber and Morreale (2002), Tremonte (2011), Gudmundsdottir and Shulman (1987), Gibbs (2007)</vt:lpstr>
      <vt:lpstr>  d) The radical change agenda and implementing change in HE (Elton, 1999) </vt:lpstr>
      <vt:lpstr>Aims</vt:lpstr>
      <vt:lpstr>Research question</vt:lpstr>
      <vt:lpstr>  </vt:lpstr>
      <vt:lpstr>  </vt:lpstr>
      <vt:lpstr> 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Crossing boundaries in legal education: interdisciplinary scholarship in a world of wicked problems and rapid change.</dc:title>
  <dc:creator>Catherine Shephard</dc:creator>
  <cp:lastModifiedBy>Andrew Marsden</cp:lastModifiedBy>
  <cp:revision>117</cp:revision>
  <cp:lastPrinted>2022-06-16T00:16:16Z</cp:lastPrinted>
  <dcterms:created xsi:type="dcterms:W3CDTF">2022-06-14T20:01:04Z</dcterms:created>
  <dcterms:modified xsi:type="dcterms:W3CDTF">2023-06-01T15:11:57Z</dcterms:modified>
</cp:coreProperties>
</file>