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notesMasterIdLst>
    <p:notesMasterId r:id="rId21"/>
  </p:notesMasterIdLst>
  <p:sldIdLst>
    <p:sldId id="256" r:id="rId3"/>
    <p:sldId id="258" r:id="rId4"/>
    <p:sldId id="261" r:id="rId5"/>
    <p:sldId id="262" r:id="rId6"/>
    <p:sldId id="270" r:id="rId7"/>
    <p:sldId id="271" r:id="rId8"/>
    <p:sldId id="272" r:id="rId9"/>
    <p:sldId id="273" r:id="rId10"/>
    <p:sldId id="274" r:id="rId11"/>
    <p:sldId id="275" r:id="rId12"/>
    <p:sldId id="276" r:id="rId13"/>
    <p:sldId id="280" r:id="rId14"/>
    <p:sldId id="281" r:id="rId15"/>
    <p:sldId id="265" r:id="rId16"/>
    <p:sldId id="277" r:id="rId17"/>
    <p:sldId id="278" r:id="rId18"/>
    <p:sldId id="279" r:id="rId19"/>
    <p:sldId id="260" r:id="rId20"/>
  </p:sldIdLst>
  <p:sldSz cx="9144000" cy="6858000" type="screen4x3"/>
  <p:notesSz cx="6858000" cy="9144000"/>
  <p:custDataLst>
    <p:tags r:id="rId2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F6C"/>
    <a:srgbClr val="FF6A00"/>
    <a:srgbClr val="00C1D4"/>
    <a:srgbClr val="FFCD00"/>
    <a:srgbClr val="FFFA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69" autoAdjust="0"/>
    <p:restoredTop sz="86691" autoAdjust="0"/>
  </p:normalViewPr>
  <p:slideViewPr>
    <p:cSldViewPr snapToGrid="0">
      <p:cViewPr varScale="1">
        <p:scale>
          <a:sx n="83" d="100"/>
          <a:sy n="83" d="100"/>
        </p:scale>
        <p:origin x="1974" y="89"/>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5E16A6-BA7B-4326-85F3-FCDE770C5D07}" type="datetimeFigureOut">
              <a:rPr lang="en-GB" smtClean="0"/>
              <a:t>19/10/2022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8330C3-5992-4FA3-A294-C74A9258E1CA}" type="slidenum">
              <a:rPr lang="en-GB" smtClean="0"/>
              <a:t>‹#›</a:t>
            </a:fld>
            <a:endParaRPr lang="en-GB"/>
          </a:p>
        </p:txBody>
      </p:sp>
    </p:spTree>
    <p:extLst>
      <p:ext uri="{BB962C8B-B14F-4D97-AF65-F5344CB8AC3E}">
        <p14:creationId xmlns:p14="http://schemas.microsoft.com/office/powerpoint/2010/main" val="3303250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Pre-conceptions are an important factor in understanding and comprehending within a hermeneutic approach. Those colleagues coming to this seminar, despite a lack of concern, nor agenda or supportive, would have already, as Zimmerman (2015) expresses, unconsciously considered its reasons and meanings within their own worldview. Even for those who may have misconstrued the connotation or justification of this project, within hermeneutics, clarification of misunderstanding allows for a newer kind of understanding regarding the subject.</a:t>
            </a:r>
          </a:p>
          <a:p>
            <a:r>
              <a:rPr lang="en-GB" dirty="0"/>
              <a:t>The Participant Information Sheet had already mentioned terms such as culture and multiculturalism within the explanations of rationale, mode of how the day would evolve and aims of project. Societally, anxious feelings of ‘intercultural communication apprehension’ or ‘intergroup anxiety’ (Neuliep, 2017) remain apparent as these subjects are manipulated by politics and media (Bradshaw and Howard, 2017) to win support. This may have influenced thoughts of participants in considering discussions around personal unconscious bias and ethnocentricity in a public forum </a:t>
            </a:r>
          </a:p>
        </p:txBody>
      </p:sp>
      <p:sp>
        <p:nvSpPr>
          <p:cNvPr id="4" name="Slide Number Placeholder 3"/>
          <p:cNvSpPr>
            <a:spLocks noGrp="1"/>
          </p:cNvSpPr>
          <p:nvPr>
            <p:ph type="sldNum" sz="quarter" idx="5"/>
          </p:nvPr>
        </p:nvSpPr>
        <p:spPr/>
        <p:txBody>
          <a:bodyPr/>
          <a:lstStyle/>
          <a:p>
            <a:fld id="{5F4781E7-6598-4A3A-8C3A-C4C1CA371CE5}" type="slidenum">
              <a:rPr lang="en-GB" smtClean="0"/>
              <a:t>5</a:t>
            </a:fld>
            <a:endParaRPr lang="en-GB"/>
          </a:p>
        </p:txBody>
      </p:sp>
    </p:spTree>
    <p:extLst>
      <p:ext uri="{BB962C8B-B14F-4D97-AF65-F5344CB8AC3E}">
        <p14:creationId xmlns:p14="http://schemas.microsoft.com/office/powerpoint/2010/main" val="526428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Overall, those who attended were positive about the way in which the project was carried out. The combination of presentations (with an accompanying PowerPoint presentation), handbook, discussions and exercises: all participants who took part in the interviews afterwards were positive about the experience. All participants felt both days had been facilitated well.</a:t>
            </a:r>
          </a:p>
          <a:p>
            <a:r>
              <a:rPr lang="en-GB" dirty="0"/>
              <a:t>Three of the seven participants interviewed commented positively on the flipped classroom nature of some discussions. This is where learners take over a discussion that can be challenging, that has emerged. Those leading the session become facilitators, while maintaining safe parameters. This method has the potential to engage learners in ways that addresses the contextual and complex needs that are being addressed at that point (Betihavas et al., 2015) and allow for spaces for thinking out arguments, troublesome knowledge and clarification. All participants expressed gratitude for being allowed to voice their views in a non-judgemental environment. One participant in particular stated it was an effective way of tackling a ‘politically sensitive’ subject.</a:t>
            </a:r>
          </a:p>
          <a:p>
            <a:r>
              <a:rPr lang="en-GB" dirty="0"/>
              <a:t>There were some comments related to the actual environment in which we ran both days, ranging from the size of room (too small, too big). One participant felt there was a need to have prior reading to be prepared for the day.</a:t>
            </a:r>
          </a:p>
          <a:p>
            <a:endParaRPr lang="en-GB" dirty="0"/>
          </a:p>
        </p:txBody>
      </p:sp>
      <p:sp>
        <p:nvSpPr>
          <p:cNvPr id="4" name="Slide Number Placeholder 3"/>
          <p:cNvSpPr>
            <a:spLocks noGrp="1"/>
          </p:cNvSpPr>
          <p:nvPr>
            <p:ph type="sldNum" sz="quarter" idx="5"/>
          </p:nvPr>
        </p:nvSpPr>
        <p:spPr/>
        <p:txBody>
          <a:bodyPr/>
          <a:lstStyle/>
          <a:p>
            <a:fld id="{5F4781E7-6598-4A3A-8C3A-C4C1CA371CE5}" type="slidenum">
              <a:rPr lang="en-GB" smtClean="0"/>
              <a:t>6</a:t>
            </a:fld>
            <a:endParaRPr lang="en-GB"/>
          </a:p>
        </p:txBody>
      </p:sp>
    </p:spTree>
    <p:extLst>
      <p:ext uri="{BB962C8B-B14F-4D97-AF65-F5344CB8AC3E}">
        <p14:creationId xmlns:p14="http://schemas.microsoft.com/office/powerpoint/2010/main" val="1946701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 participants found the global approach of culture, beyond ethnicity, race and religion, useful, thought provoking and unusual. A safe space to accept unconscious bias as natural and not linked to personal racism was also welcomed. This generated conversations around the role of politics and media in perpetuating stereotypes and grouping large sections of society together (e.g. White, Black and Asians).</a:t>
            </a:r>
          </a:p>
          <a:p>
            <a:r>
              <a:rPr lang="en-GB" dirty="0"/>
              <a:t>Examples of intergenerational socialisation, around how we see others and ethnocentric ideas over the decades perpetuated much laughter. There was also a shared realisation of the effect of political and media based rhetoric that originally shock and then become normalised in our everyday language, which Shiner and </a:t>
            </a:r>
            <a:r>
              <a:rPr lang="en-GB" dirty="0" err="1"/>
              <a:t>Winstock</a:t>
            </a:r>
            <a:r>
              <a:rPr lang="en-GB" dirty="0"/>
              <a:t> (2015) refer to as the ‘negotiation of moral ambivalence’. </a:t>
            </a:r>
          </a:p>
          <a:p>
            <a:endParaRPr lang="en-GB" dirty="0"/>
          </a:p>
        </p:txBody>
      </p:sp>
      <p:sp>
        <p:nvSpPr>
          <p:cNvPr id="4" name="Slide Number Placeholder 3"/>
          <p:cNvSpPr>
            <a:spLocks noGrp="1"/>
          </p:cNvSpPr>
          <p:nvPr>
            <p:ph type="sldNum" sz="quarter" idx="5"/>
          </p:nvPr>
        </p:nvSpPr>
        <p:spPr/>
        <p:txBody>
          <a:bodyPr/>
          <a:lstStyle/>
          <a:p>
            <a:fld id="{5F4781E7-6598-4A3A-8C3A-C4C1CA371CE5}" type="slidenum">
              <a:rPr lang="en-GB" smtClean="0"/>
              <a:t>7</a:t>
            </a:fld>
            <a:endParaRPr lang="en-GB"/>
          </a:p>
        </p:txBody>
      </p:sp>
    </p:spTree>
    <p:extLst>
      <p:ext uri="{BB962C8B-B14F-4D97-AF65-F5344CB8AC3E}">
        <p14:creationId xmlns:p14="http://schemas.microsoft.com/office/powerpoint/2010/main" val="4281026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Nearly all the participants felt that the project had influenced a re-thinking about language and examples used when teaching. This included a wider range of examples to explain culture, cultural practices and conversations around equity and equality. Three participants, especially in relation to the understanding ethnocentricity and intercultural communication apprehension, mentioned the phrase “gained useful insight” concerning their learning.</a:t>
            </a:r>
          </a:p>
          <a:p>
            <a:r>
              <a:rPr lang="en-GB" dirty="0"/>
              <a:t>Other phrases used were “very relevant”, “broadens my perspective” and “thought-provoking”.</a:t>
            </a:r>
          </a:p>
          <a:p>
            <a:r>
              <a:rPr lang="en-GB" dirty="0"/>
              <a:t>Two participants felt that this ‘type of training’ should be mandatory, across the University. Another two participants felt the need for this type of workshop to happen within nursing practice.</a:t>
            </a:r>
          </a:p>
          <a:p>
            <a:r>
              <a:rPr lang="en-GB" dirty="0"/>
              <a:t>Anecdotally, one participant, who chose not to be interviewed, expressed to one of the researchers that the day “was interesting but did not agree with the content”. On querying the response, this participant expressed a lack of agreement to one aspect of our discussion around the political and media’s manipulation of immigration statistics.</a:t>
            </a:r>
          </a:p>
          <a:p>
            <a:endParaRPr lang="en-GB" dirty="0"/>
          </a:p>
        </p:txBody>
      </p:sp>
      <p:sp>
        <p:nvSpPr>
          <p:cNvPr id="4" name="Slide Number Placeholder 3"/>
          <p:cNvSpPr>
            <a:spLocks noGrp="1"/>
          </p:cNvSpPr>
          <p:nvPr>
            <p:ph type="sldNum" sz="quarter" idx="5"/>
          </p:nvPr>
        </p:nvSpPr>
        <p:spPr/>
        <p:txBody>
          <a:bodyPr/>
          <a:lstStyle/>
          <a:p>
            <a:fld id="{5F4781E7-6598-4A3A-8C3A-C4C1CA371CE5}" type="slidenum">
              <a:rPr lang="en-GB" smtClean="0"/>
              <a:t>8</a:t>
            </a:fld>
            <a:endParaRPr lang="en-GB"/>
          </a:p>
        </p:txBody>
      </p:sp>
    </p:spTree>
    <p:extLst>
      <p:ext uri="{BB962C8B-B14F-4D97-AF65-F5344CB8AC3E}">
        <p14:creationId xmlns:p14="http://schemas.microsoft.com/office/powerpoint/2010/main" val="125123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Threshold Concepts</a:t>
            </a:r>
          </a:p>
          <a:p>
            <a:r>
              <a:rPr lang="en-GB" dirty="0"/>
              <a:t>Meyer and Land (1999/2003)</a:t>
            </a:r>
          </a:p>
          <a:p>
            <a:r>
              <a:rPr lang="en-GB" dirty="0"/>
              <a:t>A matter that opens up an unusual and previously inaccessible way of perceiving an issue.</a:t>
            </a:r>
          </a:p>
          <a:p>
            <a:r>
              <a:rPr lang="en-GB" dirty="0"/>
              <a:t>Allows for the transformation to understanding and interpretation of the subject at hand, without which, they state that the learner is unable to effectively progress. </a:t>
            </a:r>
          </a:p>
          <a:p>
            <a:r>
              <a:rPr lang="en-GB" dirty="0"/>
              <a:t>5 stages for threshold concepts: transformative, integrative, irreversible (possibly), troublesome and bounded.</a:t>
            </a:r>
          </a:p>
          <a:p>
            <a:r>
              <a:rPr lang="en-GB" dirty="0"/>
              <a:t>When learners move through threshold concepts and extend their use of language in relation to the difficult subject at hand there occurs a shift in the learner’s subjectivity and a repositioning of the self.</a:t>
            </a:r>
          </a:p>
          <a:p>
            <a:endParaRPr lang="en-GB" dirty="0"/>
          </a:p>
        </p:txBody>
      </p:sp>
      <p:sp>
        <p:nvSpPr>
          <p:cNvPr id="4" name="Slide Number Placeholder 3"/>
          <p:cNvSpPr>
            <a:spLocks noGrp="1"/>
          </p:cNvSpPr>
          <p:nvPr>
            <p:ph type="sldNum" sz="quarter" idx="5"/>
          </p:nvPr>
        </p:nvSpPr>
        <p:spPr/>
        <p:txBody>
          <a:bodyPr/>
          <a:lstStyle/>
          <a:p>
            <a:fld id="{5F4781E7-6598-4A3A-8C3A-C4C1CA371CE5}" type="slidenum">
              <a:rPr lang="en-GB" smtClean="0"/>
              <a:t>9</a:t>
            </a:fld>
            <a:endParaRPr lang="en-GB"/>
          </a:p>
        </p:txBody>
      </p:sp>
    </p:spTree>
    <p:extLst>
      <p:ext uri="{BB962C8B-B14F-4D97-AF65-F5344CB8AC3E}">
        <p14:creationId xmlns:p14="http://schemas.microsoft.com/office/powerpoint/2010/main" val="423193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language, examples and literature chosen by nurse educators to discuss culture and examples of behaviours, habits and practices must expand to a wider range people. The prevalent construction of subjects around culture remain limited (e.g. multi, inter, cross) in its position to those who are culturally other must be challenged. It ignores a whole range of cultures that cut across majority and minority groups or identities such as youth cultures, urban or rural cultures. It disregards differences within LGBTQIA cultures or people with disability or the role of intersectionality and income, in favour of race, ethnic or religion based cultures. Groups are then, in this discourse, bound by stereotypical homogeneity and conversations such as “All African-Caribbean people…” (fill in the blanks with preferred group) are sustained, instead of being transformative.</a:t>
            </a:r>
          </a:p>
          <a:p>
            <a:r>
              <a:rPr lang="en-GB" dirty="0"/>
              <a:t>As stated by Fiarman (2016: 11), there is a need to “eliminate the stigma around talking about our bias”. Nurse educators need to help their students understand that unconscious bias is not deliberate. Normalising dialogues about bias, through direct teaching, demonstrating and overtly identifying it, can increase awareness. This allows nurse lecturers to discuss and examine their own biases more freely and effectively.</a:t>
            </a:r>
          </a:p>
          <a:p>
            <a:endParaRPr lang="en-GB" dirty="0"/>
          </a:p>
        </p:txBody>
      </p:sp>
      <p:sp>
        <p:nvSpPr>
          <p:cNvPr id="4" name="Slide Number Placeholder 3"/>
          <p:cNvSpPr>
            <a:spLocks noGrp="1"/>
          </p:cNvSpPr>
          <p:nvPr>
            <p:ph type="sldNum" sz="quarter" idx="5"/>
          </p:nvPr>
        </p:nvSpPr>
        <p:spPr/>
        <p:txBody>
          <a:bodyPr/>
          <a:lstStyle/>
          <a:p>
            <a:fld id="{5F4781E7-6598-4A3A-8C3A-C4C1CA371CE5}" type="slidenum">
              <a:rPr lang="en-GB" smtClean="0"/>
              <a:t>10</a:t>
            </a:fld>
            <a:endParaRPr lang="en-GB"/>
          </a:p>
        </p:txBody>
      </p:sp>
    </p:spTree>
    <p:extLst>
      <p:ext uri="{BB962C8B-B14F-4D97-AF65-F5344CB8AC3E}">
        <p14:creationId xmlns:p14="http://schemas.microsoft.com/office/powerpoint/2010/main" val="2045367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number of limitations was apparent with this project. </a:t>
            </a:r>
          </a:p>
          <a:p>
            <a:r>
              <a:rPr lang="en-GB" dirty="0"/>
              <a:t>At the time this project ran, the team was undergoing significant management upheavals and an associated loss of staff. This limited the number of people that could attend. It was also apparent that a number of staff expressed that they would not and did not need to attend a course on unconscious bias, as they felt this was not part of their behaviour. Lam (2018) stated for some people any efforts to promote diversity is inherently uncomfortable and becomes labelled as a merely ‘politically correct’ action. Reflectively and hermeneutically, the first author also wondered (due to previous experiences on diversity training projects) whether her ethnicity played a part in the lower numbers of participants on this research project, due to anxieties around potential disclosure. </a:t>
            </a:r>
          </a:p>
          <a:p>
            <a:r>
              <a:rPr lang="en-GB" dirty="0"/>
              <a:t>Conclusion</a:t>
            </a:r>
          </a:p>
          <a:p>
            <a:r>
              <a:rPr lang="en-GB" dirty="0"/>
              <a:t>We have come to realise that deconstructing our unconscious biases takes consistent work and must remain a team effort. A year on, there is apparent change to language used within the curriculum and challenges to broader examples of stereotypes within case studies and steadily evolving, more inclusive reading lists. For us, importantly, there appears to be less defensive discussions around mistakes and faux pas made around cultural conversations.  As with Perkins (1999) troublesome knowledge, and Meyer and Land’s (2005) threshold concepts, the developing of self-awareness regrading unconscious bias and ethnocentricity remains a process of self-discovery that is not always pleasant and agreeable but it seems irreversible. </a:t>
            </a:r>
          </a:p>
          <a:p>
            <a:r>
              <a:rPr lang="en-GB" dirty="0"/>
              <a:t>In the past six months, the arrival of new staff and new ways of working has prompted requests from previous participants for a revisit to this project and the philosophy they felt that would promote this way of working. Interestingly, those participated in this research project have also recently highlighted a need for this type of development to be part of our on-going staff development. For both the authors, what had been a project to stimulate discussions around challenging unconscious bias and ethnocentricity as a wider platform on the road to the teaching and education of equitable health and social care; this seemed a step forward.</a:t>
            </a:r>
          </a:p>
          <a:p>
            <a:r>
              <a:rPr lang="en-GB" dirty="0"/>
              <a:t>As Meyer and Land (2005) argued, as learners acquire threshold concepts and extend their use of language in relation to these concepts, there occurs a shift in the learner’s subjectivity and a repositioning of the self.</a:t>
            </a:r>
          </a:p>
          <a:p>
            <a:endParaRPr lang="en-GB" dirty="0"/>
          </a:p>
        </p:txBody>
      </p:sp>
      <p:sp>
        <p:nvSpPr>
          <p:cNvPr id="4" name="Slide Number Placeholder 3"/>
          <p:cNvSpPr>
            <a:spLocks noGrp="1"/>
          </p:cNvSpPr>
          <p:nvPr>
            <p:ph type="sldNum" sz="quarter" idx="5"/>
          </p:nvPr>
        </p:nvSpPr>
        <p:spPr/>
        <p:txBody>
          <a:bodyPr/>
          <a:lstStyle/>
          <a:p>
            <a:fld id="{5F4781E7-6598-4A3A-8C3A-C4C1CA371CE5}" type="slidenum">
              <a:rPr lang="en-GB" smtClean="0"/>
              <a:t>11</a:t>
            </a:fld>
            <a:endParaRPr lang="en-GB"/>
          </a:p>
        </p:txBody>
      </p:sp>
    </p:spTree>
    <p:extLst>
      <p:ext uri="{BB962C8B-B14F-4D97-AF65-F5344CB8AC3E}">
        <p14:creationId xmlns:p14="http://schemas.microsoft.com/office/powerpoint/2010/main" val="328519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number of limitations was apparent with this project. </a:t>
            </a:r>
          </a:p>
          <a:p>
            <a:r>
              <a:rPr lang="en-GB" dirty="0"/>
              <a:t>At the time this project ran, the team was undergoing significant management upheavals and an associated loss of staff. This limited the number of people that could attend. It was also apparent that a number of staff expressed that they would not and did not need to attend a course on unconscious bias, as they felt this was not part of their behaviour. Lam (2018) stated for some people any efforts to promote diversity is inherently uncomfortable and becomes labelled as a merely ‘politically correct’ action. Reflectively and hermeneutically, the first author also wondered (due to previous experiences on diversity training projects) whether her ethnicity played a part in the lower numbers of participants on this research project, due to anxieties around potential disclosure. </a:t>
            </a:r>
          </a:p>
          <a:p>
            <a:r>
              <a:rPr lang="en-GB" dirty="0"/>
              <a:t>Conclusion</a:t>
            </a:r>
          </a:p>
          <a:p>
            <a:r>
              <a:rPr lang="en-GB" dirty="0"/>
              <a:t>We have come to realise that deconstructing our unconscious biases takes consistent work and must remain a team effort. A year on, there is apparent change to language used within the curriculum and challenges to broader examples of stereotypes within case studies and steadily evolving, more inclusive reading lists. For us, importantly, there appears to be less defensive discussions around mistakes and faux pas made around cultural conversations.  As with Perkins (1999) troublesome knowledge, and Meyer and Land’s (2005) threshold concepts, the developing of self-awareness regrading unconscious bias and ethnocentricity remains a process of self-discovery that is not always pleasant and agreeable but it seems irreversible. </a:t>
            </a:r>
          </a:p>
          <a:p>
            <a:r>
              <a:rPr lang="en-GB" dirty="0"/>
              <a:t>In the past six months, the arrival of new staff and new ways of working has prompted requests from previous participants for a revisit to this project and the philosophy they felt that would promote this way of working. Interestingly, those participated in this research project have also recently highlighted a need for this type of development to be part of our on-going staff development. For both the authors, what had been a project to stimulate discussions around challenging unconscious bias and ethnocentricity as a wider platform on the road to the teaching and education of equitable health and social care; this seemed a step forward.</a:t>
            </a:r>
          </a:p>
          <a:p>
            <a:r>
              <a:rPr lang="en-GB" dirty="0"/>
              <a:t>As Meyer and Land (2005) argued, as learners acquire threshold concepts and extend their use of language in relation to these concepts, there occurs a shift in the learner’s subjectivity and a repositioning of the self.</a:t>
            </a:r>
          </a:p>
          <a:p>
            <a:endParaRPr lang="en-GB" dirty="0"/>
          </a:p>
        </p:txBody>
      </p:sp>
      <p:sp>
        <p:nvSpPr>
          <p:cNvPr id="4" name="Slide Number Placeholder 3"/>
          <p:cNvSpPr>
            <a:spLocks noGrp="1"/>
          </p:cNvSpPr>
          <p:nvPr>
            <p:ph type="sldNum" sz="quarter" idx="5"/>
          </p:nvPr>
        </p:nvSpPr>
        <p:spPr/>
        <p:txBody>
          <a:bodyPr/>
          <a:lstStyle/>
          <a:p>
            <a:fld id="{5F4781E7-6598-4A3A-8C3A-C4C1CA371CE5}" type="slidenum">
              <a:rPr lang="en-GB" smtClean="0"/>
              <a:t>12</a:t>
            </a:fld>
            <a:endParaRPr lang="en-GB"/>
          </a:p>
        </p:txBody>
      </p:sp>
    </p:spTree>
    <p:extLst>
      <p:ext uri="{BB962C8B-B14F-4D97-AF65-F5344CB8AC3E}">
        <p14:creationId xmlns:p14="http://schemas.microsoft.com/office/powerpoint/2010/main" val="3654753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Top Logo">
    <p:bg>
      <p:bgPr>
        <a:solidFill>
          <a:srgbClr val="002F6C"/>
        </a:solidFill>
        <a:effectLst/>
      </p:bgPr>
    </p:bg>
    <p:spTree>
      <p:nvGrpSpPr>
        <p:cNvPr id="1" name=""/>
        <p:cNvGrpSpPr/>
        <p:nvPr/>
      </p:nvGrpSpPr>
      <p:grpSpPr>
        <a:xfrm>
          <a:off x="0" y="0"/>
          <a:ext cx="0" cy="0"/>
          <a:chOff x="0" y="0"/>
          <a:chExt cx="0" cy="0"/>
        </a:xfrm>
      </p:grpSpPr>
      <p:sp>
        <p:nvSpPr>
          <p:cNvPr id="12" name="Content Placeholder 11">
            <a:extLst>
              <a:ext uri="{FF2B5EF4-FFF2-40B4-BE49-F238E27FC236}">
                <a16:creationId xmlns:a16="http://schemas.microsoft.com/office/drawing/2014/main" id="{61B13E01-9BEF-4473-821B-EE9CEEA6B474}"/>
              </a:ext>
            </a:extLst>
          </p:cNvPr>
          <p:cNvSpPr>
            <a:spLocks noGrp="1"/>
          </p:cNvSpPr>
          <p:nvPr>
            <p:ph sz="quarter" idx="10" hasCustomPrompt="1"/>
          </p:nvPr>
        </p:nvSpPr>
        <p:spPr>
          <a:xfrm>
            <a:off x="1701800" y="3378095"/>
            <a:ext cx="5740400" cy="591396"/>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a:defRPr>
                <a:solidFill>
                  <a:schemeClr val="bg1"/>
                </a:solidFill>
                <a:latin typeface="Arial" panose="020B0604020202020204" pitchFamily="34" charset="0"/>
                <a:cs typeface="Arial" panose="020B0604020202020204" pitchFamily="34" charset="0"/>
              </a:defRPr>
            </a:lvl2pPr>
            <a:lvl3pP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r>
              <a:rPr lang="en-GB" sz="2800" dirty="0">
                <a:solidFill>
                  <a:schemeClr val="bg1"/>
                </a:solidFill>
                <a:latin typeface="Arial" panose="020B0604020202020204" pitchFamily="34" charset="0"/>
                <a:cs typeface="Arial" panose="020B0604020202020204" pitchFamily="34" charset="0"/>
              </a:rPr>
              <a:t>&lt;Name of presenter/s&gt;</a:t>
            </a:r>
          </a:p>
        </p:txBody>
      </p:sp>
      <p:sp>
        <p:nvSpPr>
          <p:cNvPr id="14" name="Title 13">
            <a:extLst>
              <a:ext uri="{FF2B5EF4-FFF2-40B4-BE49-F238E27FC236}">
                <a16:creationId xmlns:a16="http://schemas.microsoft.com/office/drawing/2014/main" id="{2EFDCE0D-A204-45DB-9F8F-EA8393CBF17E}"/>
              </a:ext>
            </a:extLst>
          </p:cNvPr>
          <p:cNvSpPr>
            <a:spLocks noGrp="1"/>
          </p:cNvSpPr>
          <p:nvPr>
            <p:ph type="title" hasCustomPrompt="1"/>
          </p:nvPr>
        </p:nvSpPr>
        <p:spPr>
          <a:xfrm>
            <a:off x="1701800" y="2566800"/>
            <a:ext cx="5740400" cy="802800"/>
          </a:xfrm>
          <a:prstGeom prst="rect">
            <a:avLst/>
          </a:prstGeom>
        </p:spPr>
        <p:txBody>
          <a:bodyPr anchor="b"/>
          <a:lstStyle>
            <a:lvl1pPr>
              <a:defRPr sz="4000" b="1">
                <a:solidFill>
                  <a:schemeClr val="bg1"/>
                </a:solidFill>
                <a:latin typeface="Arial" panose="020B0604020202020204" pitchFamily="34" charset="0"/>
                <a:cs typeface="Arial" panose="020B0604020202020204" pitchFamily="34" charset="0"/>
              </a:defRPr>
            </a:lvl1pPr>
          </a:lstStyle>
          <a:p>
            <a:r>
              <a:rPr lang="en-GB" dirty="0"/>
              <a:t>&lt;Presentation Title&gt;</a:t>
            </a:r>
          </a:p>
        </p:txBody>
      </p:sp>
      <p:sp>
        <p:nvSpPr>
          <p:cNvPr id="15" name="Content Placeholder 11">
            <a:extLst>
              <a:ext uri="{FF2B5EF4-FFF2-40B4-BE49-F238E27FC236}">
                <a16:creationId xmlns:a16="http://schemas.microsoft.com/office/drawing/2014/main" id="{21ED91D5-41E9-493D-B95E-AD6D4D6D7A68}"/>
              </a:ext>
            </a:extLst>
          </p:cNvPr>
          <p:cNvSpPr>
            <a:spLocks noGrp="1"/>
          </p:cNvSpPr>
          <p:nvPr>
            <p:ph sz="quarter" idx="11" hasCustomPrompt="1"/>
          </p:nvPr>
        </p:nvSpPr>
        <p:spPr>
          <a:xfrm>
            <a:off x="1701800" y="3990757"/>
            <a:ext cx="5740400" cy="555952"/>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a:defRPr>
                <a:solidFill>
                  <a:schemeClr val="bg1"/>
                </a:solidFill>
                <a:latin typeface="Arial" panose="020B0604020202020204" pitchFamily="34" charset="0"/>
                <a:cs typeface="Arial" panose="020B0604020202020204" pitchFamily="34" charset="0"/>
              </a:defRPr>
            </a:lvl2pPr>
            <a:lvl3pP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r>
              <a:rPr lang="en-GB" sz="2800" dirty="0">
                <a:solidFill>
                  <a:schemeClr val="bg1"/>
                </a:solidFill>
                <a:latin typeface="Arial" panose="020B0604020202020204" pitchFamily="34" charset="0"/>
                <a:cs typeface="Arial" panose="020B0604020202020204" pitchFamily="34" charset="0"/>
              </a:rPr>
              <a:t>&lt;Date&gt;</a:t>
            </a:r>
          </a:p>
        </p:txBody>
      </p:sp>
    </p:spTree>
    <p:extLst>
      <p:ext uri="{BB962C8B-B14F-4D97-AF65-F5344CB8AC3E}">
        <p14:creationId xmlns:p14="http://schemas.microsoft.com/office/powerpoint/2010/main" val="1257077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Top logo">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31CEBD3C-BE01-4EA6-807D-D32AC95F2D3A}"/>
              </a:ext>
            </a:extLst>
          </p:cNvPr>
          <p:cNvSpPr>
            <a:spLocks noGrp="1"/>
          </p:cNvSpPr>
          <p:nvPr>
            <p:ph type="title" hasCustomPrompt="1"/>
          </p:nvPr>
        </p:nvSpPr>
        <p:spPr>
          <a:xfrm>
            <a:off x="283990" y="1235660"/>
            <a:ext cx="8640000" cy="592544"/>
          </a:xfrm>
          <a:prstGeom prst="rect">
            <a:avLst/>
          </a:prstGeom>
        </p:spPr>
        <p:txBody>
          <a:bodyPr anchor="b"/>
          <a:lstStyle>
            <a:lvl1pPr>
              <a:defRPr sz="2800" b="1">
                <a:solidFill>
                  <a:schemeClr val="tx1"/>
                </a:solidFill>
                <a:latin typeface="Arial" panose="020B0604020202020204" pitchFamily="34" charset="0"/>
                <a:cs typeface="Arial" panose="020B0604020202020204" pitchFamily="34" charset="0"/>
              </a:defRPr>
            </a:lvl1pPr>
          </a:lstStyle>
          <a:p>
            <a:r>
              <a:rPr lang="en-US" dirty="0"/>
              <a:t>&lt;Content Heading&gt;</a:t>
            </a:r>
            <a:endParaRPr lang="en-GB" dirty="0"/>
          </a:p>
        </p:txBody>
      </p:sp>
      <p:sp>
        <p:nvSpPr>
          <p:cNvPr id="14" name="Content Placeholder 13">
            <a:extLst>
              <a:ext uri="{FF2B5EF4-FFF2-40B4-BE49-F238E27FC236}">
                <a16:creationId xmlns:a16="http://schemas.microsoft.com/office/drawing/2014/main" id="{77B28EA1-6248-4CA4-862C-914AA49135DC}"/>
              </a:ext>
            </a:extLst>
          </p:cNvPr>
          <p:cNvSpPr>
            <a:spLocks noGrp="1"/>
          </p:cNvSpPr>
          <p:nvPr>
            <p:ph sz="quarter" idx="10" hasCustomPrompt="1"/>
          </p:nvPr>
        </p:nvSpPr>
        <p:spPr>
          <a:xfrm>
            <a:off x="283989" y="1920762"/>
            <a:ext cx="8627253" cy="4621349"/>
          </a:xfrm>
          <a:prstGeom prst="rect">
            <a:avLst/>
          </a:prstGeom>
        </p:spPr>
        <p:txBody>
          <a:bodyPr/>
          <a:lstStyle>
            <a:lvl1pPr marL="457200" marR="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1800">
                <a:latin typeface="Arial" panose="020B0604020202020204" pitchFamily="34" charset="0"/>
                <a:cs typeface="Arial" panose="020B0604020202020204" pitchFamily="34" charset="0"/>
              </a:defRPr>
            </a:lvl1pPr>
          </a:lstStyle>
          <a:p>
            <a:pPr lvl="0"/>
            <a:r>
              <a:rPr lang="en-GB" dirty="0"/>
              <a:t>&lt;Body Text&gt;</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dirty="0"/>
              <a:t>&lt;Body Text&gt;</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dirty="0"/>
              <a:t>&lt;Body Text&gt;</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dirty="0"/>
              <a:t>&lt;Body Text&gt;</a:t>
            </a:r>
          </a:p>
          <a:p>
            <a:pPr lvl="0"/>
            <a:endParaRPr lang="en-GB" dirty="0"/>
          </a:p>
        </p:txBody>
      </p:sp>
    </p:spTree>
    <p:extLst>
      <p:ext uri="{BB962C8B-B14F-4D97-AF65-F5344CB8AC3E}">
        <p14:creationId xmlns:p14="http://schemas.microsoft.com/office/powerpoint/2010/main" val="3065741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losing Slide">
    <p:bg>
      <p:bgPr>
        <a:solidFill>
          <a:srgbClr val="002F6C"/>
        </a:solidFill>
        <a:effectLst/>
      </p:bgPr>
    </p:bg>
    <p:spTree>
      <p:nvGrpSpPr>
        <p:cNvPr id="1" name=""/>
        <p:cNvGrpSpPr/>
        <p:nvPr/>
      </p:nvGrpSpPr>
      <p:grpSpPr>
        <a:xfrm>
          <a:off x="0" y="0"/>
          <a:ext cx="0" cy="0"/>
          <a:chOff x="0" y="0"/>
          <a:chExt cx="0" cy="0"/>
        </a:xfrm>
      </p:grpSpPr>
      <p:pic>
        <p:nvPicPr>
          <p:cNvPr id="3" name="Graphic 2">
            <a:extLst>
              <a:ext uri="{FF2B5EF4-FFF2-40B4-BE49-F238E27FC236}">
                <a16:creationId xmlns:a16="http://schemas.microsoft.com/office/drawing/2014/main" id="{94AECF49-9A13-452E-A9C9-67495AC09BF3}"/>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4608" t="29197" r="60493" b="30055"/>
          <a:stretch/>
        </p:blipFill>
        <p:spPr>
          <a:xfrm>
            <a:off x="2764631" y="1445849"/>
            <a:ext cx="3614737" cy="3966302"/>
          </a:xfrm>
          <a:prstGeom prst="rect">
            <a:avLst/>
          </a:prstGeom>
        </p:spPr>
      </p:pic>
    </p:spTree>
    <p:extLst>
      <p:ext uri="{BB962C8B-B14F-4D97-AF65-F5344CB8AC3E}">
        <p14:creationId xmlns:p14="http://schemas.microsoft.com/office/powerpoint/2010/main" val="1978722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BA5A1-51C7-4B02-BE97-8EBE2B9D4D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4851801-98AF-47D0-9749-D6E8A53A27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0641D1-1D40-409D-9895-8A0BB38FB0B8}"/>
              </a:ext>
            </a:extLst>
          </p:cNvPr>
          <p:cNvSpPr>
            <a:spLocks noGrp="1"/>
          </p:cNvSpPr>
          <p:nvPr>
            <p:ph type="dt" sz="half" idx="10"/>
          </p:nvPr>
        </p:nvSpPr>
        <p:spPr/>
        <p:txBody>
          <a:bodyPr/>
          <a:lstStyle/>
          <a:p>
            <a:fld id="{D37A724D-0D39-4B73-830C-406553E0F3DB}" type="datetimeFigureOut">
              <a:rPr lang="en-GB" smtClean="0"/>
              <a:t>19/10/2022</a:t>
            </a:fld>
            <a:endParaRPr lang="en-GB"/>
          </a:p>
        </p:txBody>
      </p:sp>
      <p:sp>
        <p:nvSpPr>
          <p:cNvPr id="5" name="Footer Placeholder 4">
            <a:extLst>
              <a:ext uri="{FF2B5EF4-FFF2-40B4-BE49-F238E27FC236}">
                <a16:creationId xmlns:a16="http://schemas.microsoft.com/office/drawing/2014/main" id="{3C5A8954-3698-41C6-AD42-7093A2971A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D2856A-5D08-47F7-956E-DDBB36D4C729}"/>
              </a:ext>
            </a:extLst>
          </p:cNvPr>
          <p:cNvSpPr>
            <a:spLocks noGrp="1"/>
          </p:cNvSpPr>
          <p:nvPr>
            <p:ph type="sldNum" sz="quarter" idx="12"/>
          </p:nvPr>
        </p:nvSpPr>
        <p:spPr/>
        <p:txBody>
          <a:bodyPr/>
          <a:lstStyle/>
          <a:p>
            <a:fld id="{4A03193C-C482-42AE-9A81-E0A2D985BB29}" type="slidenum">
              <a:rPr lang="en-GB" smtClean="0"/>
              <a:t>‹#›</a:t>
            </a:fld>
            <a:endParaRPr lang="en-GB"/>
          </a:p>
        </p:txBody>
      </p:sp>
    </p:spTree>
    <p:extLst>
      <p:ext uri="{BB962C8B-B14F-4D97-AF65-F5344CB8AC3E}">
        <p14:creationId xmlns:p14="http://schemas.microsoft.com/office/powerpoint/2010/main" val="2383945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 Bottom Logo">
    <p:bg>
      <p:bgPr>
        <a:solidFill>
          <a:srgbClr val="002F6C"/>
        </a:solidFill>
        <a:effectLst/>
      </p:bgPr>
    </p:bg>
    <p:spTree>
      <p:nvGrpSpPr>
        <p:cNvPr id="1" name=""/>
        <p:cNvGrpSpPr/>
        <p:nvPr/>
      </p:nvGrpSpPr>
      <p:grpSpPr>
        <a:xfrm>
          <a:off x="0" y="0"/>
          <a:ext cx="0" cy="0"/>
          <a:chOff x="0" y="0"/>
          <a:chExt cx="0" cy="0"/>
        </a:xfrm>
      </p:grpSpPr>
      <p:sp>
        <p:nvSpPr>
          <p:cNvPr id="3" name="Content Placeholder 11">
            <a:extLst>
              <a:ext uri="{FF2B5EF4-FFF2-40B4-BE49-F238E27FC236}">
                <a16:creationId xmlns:a16="http://schemas.microsoft.com/office/drawing/2014/main" id="{165B43A9-4352-4588-B225-D8A936389CC7}"/>
              </a:ext>
            </a:extLst>
          </p:cNvPr>
          <p:cNvSpPr>
            <a:spLocks noGrp="1"/>
          </p:cNvSpPr>
          <p:nvPr>
            <p:ph sz="quarter" idx="10" hasCustomPrompt="1"/>
          </p:nvPr>
        </p:nvSpPr>
        <p:spPr>
          <a:xfrm>
            <a:off x="1701800" y="3375217"/>
            <a:ext cx="5740400" cy="591396"/>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a:defRPr>
                <a:solidFill>
                  <a:schemeClr val="bg1"/>
                </a:solidFill>
                <a:latin typeface="Arial" panose="020B0604020202020204" pitchFamily="34" charset="0"/>
                <a:cs typeface="Arial" panose="020B0604020202020204" pitchFamily="34" charset="0"/>
              </a:defRPr>
            </a:lvl2pPr>
            <a:lvl3pP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r>
              <a:rPr lang="en-GB" sz="2800" dirty="0">
                <a:solidFill>
                  <a:schemeClr val="bg1"/>
                </a:solidFill>
                <a:latin typeface="Arial" panose="020B0604020202020204" pitchFamily="34" charset="0"/>
                <a:cs typeface="Arial" panose="020B0604020202020204" pitchFamily="34" charset="0"/>
              </a:rPr>
              <a:t>&lt;Name of presenter/s&gt;</a:t>
            </a:r>
          </a:p>
        </p:txBody>
      </p:sp>
      <p:sp>
        <p:nvSpPr>
          <p:cNvPr id="5" name="Content Placeholder 11">
            <a:extLst>
              <a:ext uri="{FF2B5EF4-FFF2-40B4-BE49-F238E27FC236}">
                <a16:creationId xmlns:a16="http://schemas.microsoft.com/office/drawing/2014/main" id="{37462F17-9BC7-41E1-BE2A-832AC8731CEB}"/>
              </a:ext>
            </a:extLst>
          </p:cNvPr>
          <p:cNvSpPr>
            <a:spLocks noGrp="1"/>
          </p:cNvSpPr>
          <p:nvPr>
            <p:ph sz="quarter" idx="11" hasCustomPrompt="1"/>
          </p:nvPr>
        </p:nvSpPr>
        <p:spPr>
          <a:xfrm>
            <a:off x="1701800" y="3990608"/>
            <a:ext cx="5740400" cy="555952"/>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a:defRPr>
                <a:solidFill>
                  <a:schemeClr val="bg1"/>
                </a:solidFill>
                <a:latin typeface="Arial" panose="020B0604020202020204" pitchFamily="34" charset="0"/>
                <a:cs typeface="Arial" panose="020B0604020202020204" pitchFamily="34" charset="0"/>
              </a:defRPr>
            </a:lvl2pPr>
            <a:lvl3pP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r>
              <a:rPr lang="en-GB" sz="2800" dirty="0">
                <a:solidFill>
                  <a:schemeClr val="bg1"/>
                </a:solidFill>
                <a:latin typeface="Arial" panose="020B0604020202020204" pitchFamily="34" charset="0"/>
                <a:cs typeface="Arial" panose="020B0604020202020204" pitchFamily="34" charset="0"/>
              </a:rPr>
              <a:t>&lt;Date&gt;</a:t>
            </a:r>
          </a:p>
        </p:txBody>
      </p:sp>
      <p:sp>
        <p:nvSpPr>
          <p:cNvPr id="7" name="Title 13">
            <a:extLst>
              <a:ext uri="{FF2B5EF4-FFF2-40B4-BE49-F238E27FC236}">
                <a16:creationId xmlns:a16="http://schemas.microsoft.com/office/drawing/2014/main" id="{4104E218-05C5-4501-BEC6-D78B60739E76}"/>
              </a:ext>
            </a:extLst>
          </p:cNvPr>
          <p:cNvSpPr>
            <a:spLocks noGrp="1"/>
          </p:cNvSpPr>
          <p:nvPr>
            <p:ph type="title" hasCustomPrompt="1"/>
          </p:nvPr>
        </p:nvSpPr>
        <p:spPr>
          <a:xfrm>
            <a:off x="1696255" y="2569573"/>
            <a:ext cx="5740400" cy="802800"/>
          </a:xfrm>
          <a:prstGeom prst="rect">
            <a:avLst/>
          </a:prstGeom>
        </p:spPr>
        <p:txBody>
          <a:bodyPr anchor="b"/>
          <a:lstStyle>
            <a:lvl1pPr>
              <a:defRPr sz="4000" b="1">
                <a:solidFill>
                  <a:schemeClr val="bg1"/>
                </a:solidFill>
                <a:latin typeface="Arial" panose="020B0604020202020204" pitchFamily="34" charset="0"/>
                <a:cs typeface="Arial" panose="020B0604020202020204" pitchFamily="34" charset="0"/>
              </a:defRPr>
            </a:lvl1pPr>
          </a:lstStyle>
          <a:p>
            <a:r>
              <a:rPr lang="en-GB" dirty="0"/>
              <a:t>&lt;Presentation Title&gt;</a:t>
            </a:r>
          </a:p>
        </p:txBody>
      </p:sp>
    </p:spTree>
    <p:extLst>
      <p:ext uri="{BB962C8B-B14F-4D97-AF65-F5344CB8AC3E}">
        <p14:creationId xmlns:p14="http://schemas.microsoft.com/office/powerpoint/2010/main" val="4079983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ottom Logo - Content Slide">
    <p:spTree>
      <p:nvGrpSpPr>
        <p:cNvPr id="1" name=""/>
        <p:cNvGrpSpPr/>
        <p:nvPr/>
      </p:nvGrpSpPr>
      <p:grpSpPr>
        <a:xfrm>
          <a:off x="0" y="0"/>
          <a:ext cx="0" cy="0"/>
          <a:chOff x="0" y="0"/>
          <a:chExt cx="0" cy="0"/>
        </a:xfrm>
      </p:grpSpPr>
      <p:sp>
        <p:nvSpPr>
          <p:cNvPr id="9" name="Content Placeholder 13">
            <a:extLst>
              <a:ext uri="{FF2B5EF4-FFF2-40B4-BE49-F238E27FC236}">
                <a16:creationId xmlns:a16="http://schemas.microsoft.com/office/drawing/2014/main" id="{17C22F55-1EC2-4A81-A95E-E92D0B344428}"/>
              </a:ext>
            </a:extLst>
          </p:cNvPr>
          <p:cNvSpPr>
            <a:spLocks noGrp="1"/>
          </p:cNvSpPr>
          <p:nvPr>
            <p:ph sz="quarter" idx="10" hasCustomPrompt="1"/>
          </p:nvPr>
        </p:nvSpPr>
        <p:spPr>
          <a:xfrm>
            <a:off x="266003" y="921064"/>
            <a:ext cx="8640000" cy="4764841"/>
          </a:xfrm>
          <a:prstGeom prst="rect">
            <a:avLst/>
          </a:prstGeom>
        </p:spPr>
        <p:txBody>
          <a:bodyPr/>
          <a:lstStyle>
            <a:lvl1pPr marL="457200" marR="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1800">
                <a:latin typeface="Arial" panose="020B0604020202020204" pitchFamily="34" charset="0"/>
                <a:cs typeface="Arial" panose="020B0604020202020204" pitchFamily="34" charset="0"/>
              </a:defRPr>
            </a:lvl1pPr>
          </a:lstStyle>
          <a:p>
            <a:pPr lvl="0"/>
            <a:r>
              <a:rPr lang="en-GB" dirty="0"/>
              <a:t>&lt;Body Text&gt;</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dirty="0"/>
              <a:t>&lt;Body Text&gt;</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dirty="0"/>
              <a:t>&lt;Body Text&gt;</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dirty="0"/>
              <a:t>&lt;Body Text&gt;</a:t>
            </a:r>
          </a:p>
          <a:p>
            <a:pPr lvl="0"/>
            <a:endParaRPr lang="en-GB" dirty="0"/>
          </a:p>
        </p:txBody>
      </p:sp>
      <p:sp>
        <p:nvSpPr>
          <p:cNvPr id="11" name="Title 11">
            <a:extLst>
              <a:ext uri="{FF2B5EF4-FFF2-40B4-BE49-F238E27FC236}">
                <a16:creationId xmlns:a16="http://schemas.microsoft.com/office/drawing/2014/main" id="{343871AE-A076-4DFD-A46D-710ADDDA046C}"/>
              </a:ext>
            </a:extLst>
          </p:cNvPr>
          <p:cNvSpPr>
            <a:spLocks noGrp="1"/>
          </p:cNvSpPr>
          <p:nvPr>
            <p:ph type="title" hasCustomPrompt="1"/>
          </p:nvPr>
        </p:nvSpPr>
        <p:spPr>
          <a:xfrm>
            <a:off x="266003" y="216460"/>
            <a:ext cx="8640000" cy="592544"/>
          </a:xfrm>
          <a:prstGeom prst="rect">
            <a:avLst/>
          </a:prstGeom>
        </p:spPr>
        <p:txBody>
          <a:bodyPr anchor="b"/>
          <a:lstStyle>
            <a:lvl1pPr>
              <a:defRPr sz="2800" b="1">
                <a:solidFill>
                  <a:sysClr val="windowText" lastClr="000000"/>
                </a:solidFill>
                <a:latin typeface="Arial" panose="020B0604020202020204" pitchFamily="34" charset="0"/>
                <a:cs typeface="Arial" panose="020B0604020202020204" pitchFamily="34" charset="0"/>
              </a:defRPr>
            </a:lvl1pPr>
          </a:lstStyle>
          <a:p>
            <a:r>
              <a:rPr lang="en-US" dirty="0"/>
              <a:t>&lt;Content Heading&gt;</a:t>
            </a:r>
            <a:endParaRPr lang="en-GB" dirty="0"/>
          </a:p>
        </p:txBody>
      </p:sp>
    </p:spTree>
    <p:extLst>
      <p:ext uri="{BB962C8B-B14F-4D97-AF65-F5344CB8AC3E}">
        <p14:creationId xmlns:p14="http://schemas.microsoft.com/office/powerpoint/2010/main" val="1907210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sv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2.sv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FE947E2-CD5A-44B7-8DD0-1484BD2C4A09}"/>
              </a:ext>
            </a:extLst>
          </p:cNvPr>
          <p:cNvSpPr/>
          <p:nvPr userDrawn="1"/>
        </p:nvSpPr>
        <p:spPr>
          <a:xfrm>
            <a:off x="0" y="1"/>
            <a:ext cx="9144000" cy="1010092"/>
          </a:xfrm>
          <a:prstGeom prst="rect">
            <a:avLst/>
          </a:prstGeom>
          <a:solidFill>
            <a:srgbClr val="002F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Graphic 4">
            <a:extLst>
              <a:ext uri="{FF2B5EF4-FFF2-40B4-BE49-F238E27FC236}">
                <a16:creationId xmlns:a16="http://schemas.microsoft.com/office/drawing/2014/main" id="{A9925083-617D-4E61-85EC-C28D8A829681}"/>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670158" y="-338682"/>
            <a:ext cx="2524777" cy="1735091"/>
          </a:xfrm>
          <a:prstGeom prst="rect">
            <a:avLst/>
          </a:prstGeom>
        </p:spPr>
      </p:pic>
    </p:spTree>
    <p:extLst>
      <p:ext uri="{BB962C8B-B14F-4D97-AF65-F5344CB8AC3E}">
        <p14:creationId xmlns:p14="http://schemas.microsoft.com/office/powerpoint/2010/main" val="28735222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5"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64527F0-8E1A-40CE-AA16-F039FF0EA136}"/>
              </a:ext>
            </a:extLst>
          </p:cNvPr>
          <p:cNvSpPr/>
          <p:nvPr userDrawn="1"/>
        </p:nvSpPr>
        <p:spPr>
          <a:xfrm>
            <a:off x="0" y="5846400"/>
            <a:ext cx="9144000" cy="1011600"/>
          </a:xfrm>
          <a:prstGeom prst="rect">
            <a:avLst/>
          </a:prstGeom>
          <a:solidFill>
            <a:srgbClr val="002F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Graphic 8">
            <a:extLst>
              <a:ext uri="{FF2B5EF4-FFF2-40B4-BE49-F238E27FC236}">
                <a16:creationId xmlns:a16="http://schemas.microsoft.com/office/drawing/2014/main" id="{85469658-B216-4166-8698-CF49080B700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70158" y="5484654"/>
            <a:ext cx="2524777" cy="1735091"/>
          </a:xfrm>
          <a:prstGeom prst="rect">
            <a:avLst/>
          </a:prstGeom>
        </p:spPr>
      </p:pic>
    </p:spTree>
    <p:extLst>
      <p:ext uri="{BB962C8B-B14F-4D97-AF65-F5344CB8AC3E}">
        <p14:creationId xmlns:p14="http://schemas.microsoft.com/office/powerpoint/2010/main" val="4280697196"/>
      </p:ext>
    </p:extLst>
  </p:cSld>
  <p:clrMap bg1="lt1" tx1="dk1" bg2="lt2" tx2="dk2" accent1="accent1" accent2="accent2" accent3="accent3" accent4="accent4" accent5="accent5" accent6="accent6" hlink="hlink" folHlink="folHlink"/>
  <p:sldLayoutIdLst>
    <p:sldLayoutId id="2147483648" r:id="rId1"/>
    <p:sldLayoutId id="21474836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g.nambiar-greenwood@mmu.ac.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doi.org/10.3928/01484834-20150814-"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s://www.jstor.org/stable/26370856"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4F5399F-6F56-40E1-A484-901ED7BAB560}"/>
              </a:ext>
            </a:extLst>
          </p:cNvPr>
          <p:cNvSpPr>
            <a:spLocks noGrp="1"/>
          </p:cNvSpPr>
          <p:nvPr>
            <p:ph type="title"/>
          </p:nvPr>
        </p:nvSpPr>
        <p:spPr>
          <a:xfrm>
            <a:off x="900112" y="1266054"/>
            <a:ext cx="7343775" cy="2312325"/>
          </a:xfrm>
          <a:solidFill>
            <a:schemeClr val="accent1">
              <a:lumMod val="20000"/>
              <a:lumOff val="80000"/>
            </a:schemeClr>
          </a:solidFill>
        </p:spPr>
        <p:txBody>
          <a:bodyPr/>
          <a:lstStyle/>
          <a:p>
            <a:pPr algn="ctr"/>
            <a:r>
              <a:rPr lang="en-GB" sz="3200" dirty="0">
                <a:solidFill>
                  <a:schemeClr val="tx1"/>
                </a:solidFill>
                <a:latin typeface="+mn-lt"/>
              </a:rPr>
              <a:t>A shared philosophy of inclusive teaching and learning around unconscious bias and intercultural communication apprehension amongst nurse educators.</a:t>
            </a:r>
          </a:p>
        </p:txBody>
      </p:sp>
      <p:sp>
        <p:nvSpPr>
          <p:cNvPr id="4" name="Content Placeholder 3">
            <a:extLst>
              <a:ext uri="{FF2B5EF4-FFF2-40B4-BE49-F238E27FC236}">
                <a16:creationId xmlns:a16="http://schemas.microsoft.com/office/drawing/2014/main" id="{6D2A6561-8DF5-45B4-B143-4D755C724AF2}"/>
              </a:ext>
            </a:extLst>
          </p:cNvPr>
          <p:cNvSpPr>
            <a:spLocks noGrp="1"/>
          </p:cNvSpPr>
          <p:nvPr>
            <p:ph sz="quarter" idx="11"/>
          </p:nvPr>
        </p:nvSpPr>
        <p:spPr>
          <a:xfrm>
            <a:off x="1743074" y="4314825"/>
            <a:ext cx="5857875" cy="2103546"/>
          </a:xfrm>
        </p:spPr>
        <p:txBody>
          <a:bodyPr/>
          <a:lstStyle/>
          <a:p>
            <a:pPr algn="ctr"/>
            <a:r>
              <a:rPr lang="en-GB" sz="2400" b="1" dirty="0"/>
              <a:t>Dr. Gayatri Nambiar-Greenwood</a:t>
            </a:r>
            <a:r>
              <a:rPr lang="en-GB" sz="2000" dirty="0"/>
              <a:t>,</a:t>
            </a:r>
          </a:p>
          <a:p>
            <a:pPr algn="ctr"/>
            <a:r>
              <a:rPr lang="en-GB" sz="2000" dirty="0"/>
              <a:t>(</a:t>
            </a:r>
            <a:r>
              <a:rPr lang="en-GB" sz="2000" dirty="0">
                <a:hlinkClick r:id="rId2"/>
              </a:rPr>
              <a:t>g.nambiar-greenwood@mmu.ac.uk</a:t>
            </a:r>
            <a:r>
              <a:rPr lang="en-GB" sz="2000" dirty="0"/>
              <a:t> )</a:t>
            </a:r>
          </a:p>
          <a:p>
            <a:pPr algn="ctr"/>
            <a:r>
              <a:rPr lang="en-GB" sz="2000" dirty="0"/>
              <a:t>Senior Lecturer in Nursing, Faculty Lead for Inclusive Curriculum</a:t>
            </a:r>
          </a:p>
        </p:txBody>
      </p:sp>
    </p:spTree>
    <p:extLst>
      <p:ext uri="{BB962C8B-B14F-4D97-AF65-F5344CB8AC3E}">
        <p14:creationId xmlns:p14="http://schemas.microsoft.com/office/powerpoint/2010/main" val="2854279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5C9EF-CD6D-4A08-9D2D-A608D8CEEF7D}"/>
              </a:ext>
            </a:extLst>
          </p:cNvPr>
          <p:cNvSpPr>
            <a:spLocks noGrp="1"/>
          </p:cNvSpPr>
          <p:nvPr>
            <p:ph type="title"/>
          </p:nvPr>
        </p:nvSpPr>
        <p:spPr>
          <a:xfrm>
            <a:off x="439616" y="397855"/>
            <a:ext cx="7421963" cy="775252"/>
          </a:xfrm>
        </p:spPr>
        <p:txBody>
          <a:bodyPr>
            <a:normAutofit/>
          </a:bodyPr>
          <a:lstStyle/>
          <a:p>
            <a:r>
              <a:rPr lang="en-GB" sz="3000" b="1" dirty="0">
                <a:solidFill>
                  <a:schemeClr val="bg1"/>
                </a:solidFill>
              </a:rPr>
              <a:t>DISCUSSION</a:t>
            </a:r>
          </a:p>
        </p:txBody>
      </p:sp>
      <p:sp>
        <p:nvSpPr>
          <p:cNvPr id="3" name="Content Placeholder 2">
            <a:extLst>
              <a:ext uri="{FF2B5EF4-FFF2-40B4-BE49-F238E27FC236}">
                <a16:creationId xmlns:a16="http://schemas.microsoft.com/office/drawing/2014/main" id="{9BD7D85E-1A28-40DE-9C7C-12B2E4F94374}"/>
              </a:ext>
            </a:extLst>
          </p:cNvPr>
          <p:cNvSpPr>
            <a:spLocks noGrp="1"/>
          </p:cNvSpPr>
          <p:nvPr>
            <p:ph idx="1"/>
          </p:nvPr>
        </p:nvSpPr>
        <p:spPr>
          <a:xfrm>
            <a:off x="439616" y="1729231"/>
            <a:ext cx="7882107" cy="4730913"/>
          </a:xfrm>
        </p:spPr>
        <p:txBody>
          <a:bodyPr anchor="ctr">
            <a:normAutofit/>
          </a:bodyPr>
          <a:lstStyle/>
          <a:p>
            <a:pPr marL="0" indent="0">
              <a:buNone/>
            </a:pPr>
            <a:r>
              <a:rPr lang="en-GB" sz="1800" b="1" dirty="0"/>
              <a:t>Challenging the language and discussions of unconscious bias and ethnocentricity</a:t>
            </a:r>
          </a:p>
          <a:p>
            <a:r>
              <a:rPr lang="en-GB" sz="1650" dirty="0"/>
              <a:t>The language, examples and literature chosen by nurse educators to discuss culture and examples of behaviours, habits and practices must expand to include a wider range people and challenge the white normativity of nursing and health care (Bell, 2021)</a:t>
            </a:r>
          </a:p>
          <a:p>
            <a:r>
              <a:rPr lang="en-GB" sz="1650" dirty="0"/>
              <a:t>Prevalent construction of subjects around culture remain limited (e.g. multi, inter, cross) in its position to those who are culturally other must be challenged. </a:t>
            </a:r>
          </a:p>
          <a:p>
            <a:r>
              <a:rPr lang="en-GB" sz="1650" dirty="0"/>
              <a:t>Differences in a whole range of cultures that cut across majority and minority groups or identities such as youth cultures, urban or rural cultures. Regards differences within LGBTQIA cultures or people with disability or the role of intersectionality and income, in favour of race, ethnic or religion based cultures. </a:t>
            </a:r>
          </a:p>
          <a:p>
            <a:r>
              <a:rPr lang="en-GB" sz="1650" dirty="0"/>
              <a:t>Challenge discourse, bound by stereotypical homogeneity and conversations such as “All African-Caribbean people…” (fill in the blanks with preferred group) are sustained, instead of being transformative.</a:t>
            </a:r>
          </a:p>
          <a:p>
            <a:r>
              <a:rPr lang="en-GB" sz="1700" dirty="0"/>
              <a:t>Fiarman (2016: 11), there is a need to “eliminate the stigma around talking about our bias”. Normalising dialogues about bias, through direct teaching, demonstrating and overtly identifying it, can increase awareness. This allows nurse lecturers to discuss and examine their own biases more freely and effectively.</a:t>
            </a:r>
          </a:p>
          <a:p>
            <a:endParaRPr lang="en-GB" sz="1500" dirty="0"/>
          </a:p>
          <a:p>
            <a:pPr marL="0" indent="0">
              <a:buNone/>
            </a:pPr>
            <a:endParaRPr lang="en-GB" sz="1500" dirty="0"/>
          </a:p>
          <a:p>
            <a:pPr marL="0" indent="0">
              <a:buNone/>
            </a:pPr>
            <a:endParaRPr lang="en-GB" sz="1500" dirty="0"/>
          </a:p>
        </p:txBody>
      </p:sp>
    </p:spTree>
    <p:extLst>
      <p:ext uri="{BB962C8B-B14F-4D97-AF65-F5344CB8AC3E}">
        <p14:creationId xmlns:p14="http://schemas.microsoft.com/office/powerpoint/2010/main" val="1444884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D7D85E-1A28-40DE-9C7C-12B2E4F94374}"/>
              </a:ext>
            </a:extLst>
          </p:cNvPr>
          <p:cNvSpPr>
            <a:spLocks noGrp="1"/>
          </p:cNvSpPr>
          <p:nvPr>
            <p:ph idx="1"/>
          </p:nvPr>
        </p:nvSpPr>
        <p:spPr>
          <a:xfrm>
            <a:off x="442127" y="1336431"/>
            <a:ext cx="7879597" cy="4792907"/>
          </a:xfrm>
        </p:spPr>
        <p:txBody>
          <a:bodyPr anchor="ctr">
            <a:normAutofit/>
          </a:bodyPr>
          <a:lstStyle/>
          <a:p>
            <a:r>
              <a:rPr lang="en-GB" sz="2000" dirty="0"/>
              <a:t>Limited the number of people attended. </a:t>
            </a:r>
          </a:p>
          <a:p>
            <a:r>
              <a:rPr lang="en-GB" sz="2000" dirty="0"/>
              <a:t>Some staff expressed that they would not and did not need to attend a course on unconscious bias, as they felt this was not part of their behaviour. </a:t>
            </a:r>
          </a:p>
          <a:p>
            <a:r>
              <a:rPr lang="en-GB" sz="2000" dirty="0"/>
              <a:t>For some people any efforts to promote diversity is inherently uncomfortable and becomes labelled as a merely ‘politically correct’ or ‘woke’ action. </a:t>
            </a:r>
          </a:p>
          <a:p>
            <a:pPr marL="0" indent="0">
              <a:buNone/>
            </a:pPr>
            <a:endParaRPr lang="en-GB" sz="2000" dirty="0"/>
          </a:p>
          <a:p>
            <a:r>
              <a:rPr lang="en-GB" sz="2000" dirty="0"/>
              <a:t>Meyer and Land’s (2005) threshold concepts: the developing of self-awareness regarding unconscious bias and ethnocentricity remains a process of self-discovery that is not always pleasant and agreeable but it seems irreversible.</a:t>
            </a:r>
          </a:p>
          <a:p>
            <a:pPr marL="0" indent="0">
              <a:buNone/>
            </a:pPr>
            <a:endParaRPr lang="en-GB" sz="1500" dirty="0"/>
          </a:p>
        </p:txBody>
      </p:sp>
      <p:sp>
        <p:nvSpPr>
          <p:cNvPr id="5" name="TextBox 4">
            <a:extLst>
              <a:ext uri="{FF2B5EF4-FFF2-40B4-BE49-F238E27FC236}">
                <a16:creationId xmlns:a16="http://schemas.microsoft.com/office/drawing/2014/main" id="{5C93458E-5B17-4D25-A510-5EEA0613F4E6}"/>
              </a:ext>
            </a:extLst>
          </p:cNvPr>
          <p:cNvSpPr txBox="1"/>
          <p:nvPr/>
        </p:nvSpPr>
        <p:spPr>
          <a:xfrm>
            <a:off x="331595" y="242545"/>
            <a:ext cx="5498961" cy="769441"/>
          </a:xfrm>
          <a:prstGeom prst="rect">
            <a:avLst/>
          </a:prstGeom>
          <a:noFill/>
        </p:spPr>
        <p:txBody>
          <a:bodyPr wrap="square">
            <a:spAutoFit/>
          </a:bodyPr>
          <a:lstStyle/>
          <a:p>
            <a:r>
              <a:rPr lang="en-GB" sz="4400" dirty="0">
                <a:solidFill>
                  <a:schemeClr val="bg1"/>
                </a:solidFill>
              </a:rPr>
              <a:t>Limitations?</a:t>
            </a:r>
          </a:p>
        </p:txBody>
      </p:sp>
    </p:spTree>
    <p:extLst>
      <p:ext uri="{BB962C8B-B14F-4D97-AF65-F5344CB8AC3E}">
        <p14:creationId xmlns:p14="http://schemas.microsoft.com/office/powerpoint/2010/main" val="2859133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5C9EF-CD6D-4A08-9D2D-A608D8CEEF7D}"/>
              </a:ext>
            </a:extLst>
          </p:cNvPr>
          <p:cNvSpPr>
            <a:spLocks noGrp="1"/>
          </p:cNvSpPr>
          <p:nvPr>
            <p:ph type="title"/>
          </p:nvPr>
        </p:nvSpPr>
        <p:spPr>
          <a:xfrm>
            <a:off x="394751" y="238473"/>
            <a:ext cx="7421963" cy="775252"/>
          </a:xfrm>
        </p:spPr>
        <p:txBody>
          <a:bodyPr>
            <a:normAutofit/>
          </a:bodyPr>
          <a:lstStyle/>
          <a:p>
            <a:r>
              <a:rPr lang="en-GB" sz="3200" b="1" dirty="0">
                <a:solidFill>
                  <a:schemeClr val="bg1"/>
                </a:solidFill>
              </a:rPr>
              <a:t>NOW WHAT?</a:t>
            </a:r>
          </a:p>
        </p:txBody>
      </p:sp>
      <p:sp>
        <p:nvSpPr>
          <p:cNvPr id="3" name="Content Placeholder 2">
            <a:extLst>
              <a:ext uri="{FF2B5EF4-FFF2-40B4-BE49-F238E27FC236}">
                <a16:creationId xmlns:a16="http://schemas.microsoft.com/office/drawing/2014/main" id="{9BD7D85E-1A28-40DE-9C7C-12B2E4F94374}"/>
              </a:ext>
            </a:extLst>
          </p:cNvPr>
          <p:cNvSpPr>
            <a:spLocks noGrp="1"/>
          </p:cNvSpPr>
          <p:nvPr>
            <p:ph idx="1"/>
          </p:nvPr>
        </p:nvSpPr>
        <p:spPr>
          <a:xfrm>
            <a:off x="532563" y="1567543"/>
            <a:ext cx="7857811" cy="4943789"/>
          </a:xfrm>
        </p:spPr>
        <p:txBody>
          <a:bodyPr anchor="ctr">
            <a:normAutofit/>
          </a:bodyPr>
          <a:lstStyle/>
          <a:p>
            <a:r>
              <a:rPr lang="en-GB" sz="2000" dirty="0"/>
              <a:t>Past 10 months: new leadership/new staff/move forward/revisit training. </a:t>
            </a:r>
          </a:p>
          <a:p>
            <a:r>
              <a:rPr lang="en-GB" sz="2000" dirty="0"/>
              <a:t>BLM/ Decolonising agenda</a:t>
            </a:r>
          </a:p>
          <a:p>
            <a:r>
              <a:rPr lang="en-GB" sz="2000" dirty="0"/>
              <a:t>More training, this has deemed to be successful</a:t>
            </a:r>
          </a:p>
          <a:p>
            <a:r>
              <a:rPr lang="en-GB" sz="2000" dirty="0"/>
              <a:t>Book and Movie Club (across the faculty)</a:t>
            </a:r>
          </a:p>
          <a:p>
            <a:r>
              <a:rPr lang="en-GB" sz="2000" dirty="0"/>
              <a:t>Top down and Down up initiatives</a:t>
            </a:r>
          </a:p>
          <a:p>
            <a:r>
              <a:rPr lang="en-GB" sz="2000" dirty="0"/>
              <a:t>My role as the EDI department lead: Engage team in a range of activities  and research that will promote  discussion, teaching and learning scholarship around  UCB, awarding gap issues(change of language), racism, hearing the student voiced on the subject etc, publishing.</a:t>
            </a:r>
          </a:p>
          <a:p>
            <a:endParaRPr lang="en-GB" sz="2000" dirty="0"/>
          </a:p>
          <a:p>
            <a:endParaRPr lang="en-GB" sz="2000" dirty="0"/>
          </a:p>
        </p:txBody>
      </p:sp>
    </p:spTree>
    <p:extLst>
      <p:ext uri="{BB962C8B-B14F-4D97-AF65-F5344CB8AC3E}">
        <p14:creationId xmlns:p14="http://schemas.microsoft.com/office/powerpoint/2010/main" val="4265804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405B0-05F5-44BB-B46C-2C4FF9DA5E7D}"/>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3950BE71-DF46-4AC6-9CA2-4242071E7FE1}"/>
              </a:ext>
            </a:extLst>
          </p:cNvPr>
          <p:cNvSpPr>
            <a:spLocks noGrp="1"/>
          </p:cNvSpPr>
          <p:nvPr>
            <p:ph idx="1"/>
          </p:nvPr>
        </p:nvSpPr>
        <p:spPr/>
        <p:txBody>
          <a:bodyPr/>
          <a:lstStyle/>
          <a:p>
            <a:endParaRPr lang="en-GB" dirty="0"/>
          </a:p>
        </p:txBody>
      </p:sp>
      <p:pic>
        <p:nvPicPr>
          <p:cNvPr id="5" name="Picture 4">
            <a:extLst>
              <a:ext uri="{FF2B5EF4-FFF2-40B4-BE49-F238E27FC236}">
                <a16:creationId xmlns:a16="http://schemas.microsoft.com/office/drawing/2014/main" id="{D86828D5-1223-4CA5-9E61-F4A921D8790D}"/>
              </a:ext>
            </a:extLst>
          </p:cNvPr>
          <p:cNvPicPr>
            <a:picLocks noChangeAspect="1"/>
          </p:cNvPicPr>
          <p:nvPr/>
        </p:nvPicPr>
        <p:blipFill>
          <a:blip r:embed="rId2"/>
          <a:stretch>
            <a:fillRect/>
          </a:stretch>
        </p:blipFill>
        <p:spPr>
          <a:xfrm>
            <a:off x="76978" y="525026"/>
            <a:ext cx="8990044" cy="6229977"/>
          </a:xfrm>
          <a:prstGeom prst="rect">
            <a:avLst/>
          </a:prstGeom>
        </p:spPr>
      </p:pic>
    </p:spTree>
    <p:extLst>
      <p:ext uri="{BB962C8B-B14F-4D97-AF65-F5344CB8AC3E}">
        <p14:creationId xmlns:p14="http://schemas.microsoft.com/office/powerpoint/2010/main" val="1047627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A84E662-0616-4131-B327-C2E8714774BF}"/>
              </a:ext>
            </a:extLst>
          </p:cNvPr>
          <p:cNvSpPr>
            <a:spLocks noGrp="1"/>
          </p:cNvSpPr>
          <p:nvPr>
            <p:ph type="title"/>
          </p:nvPr>
        </p:nvSpPr>
        <p:spPr/>
        <p:txBody>
          <a:bodyPr/>
          <a:lstStyle/>
          <a:p>
            <a:r>
              <a:rPr lang="en-GB" dirty="0"/>
              <a:t>Any questions?</a:t>
            </a:r>
          </a:p>
        </p:txBody>
      </p:sp>
      <p:pic>
        <p:nvPicPr>
          <p:cNvPr id="3" name="Content Placeholder 2" descr="Quizzical burrowing owl looking forward">
            <a:extLst>
              <a:ext uri="{FF2B5EF4-FFF2-40B4-BE49-F238E27FC236}">
                <a16:creationId xmlns:a16="http://schemas.microsoft.com/office/drawing/2014/main" id="{D9AC69D4-A500-48E7-A4E2-07E3FA6D4248}"/>
              </a:ext>
            </a:extLst>
          </p:cNvPr>
          <p:cNvPicPr>
            <a:picLocks noGrp="1" noChangeAspect="1"/>
          </p:cNvPicPr>
          <p:nvPr>
            <p:ph sz="quarter" idx="10"/>
          </p:nvPr>
        </p:nvPicPr>
        <p:blipFill>
          <a:blip r:embed="rId2">
            <a:extLst>
              <a:ext uri="{28A0092B-C50C-407E-A947-70E740481C1C}">
                <a14:useLocalDpi xmlns:a14="http://schemas.microsoft.com/office/drawing/2010/main" val="0"/>
              </a:ext>
            </a:extLst>
          </a:blip>
          <a:stretch>
            <a:fillRect/>
          </a:stretch>
        </p:blipFill>
        <p:spPr>
          <a:xfrm>
            <a:off x="1271946" y="1920875"/>
            <a:ext cx="6650909" cy="4621213"/>
          </a:xfrm>
        </p:spPr>
      </p:pic>
    </p:spTree>
    <p:extLst>
      <p:ext uri="{BB962C8B-B14F-4D97-AF65-F5344CB8AC3E}">
        <p14:creationId xmlns:p14="http://schemas.microsoft.com/office/powerpoint/2010/main" val="4196495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5C9EF-CD6D-4A08-9D2D-A608D8CEEF7D}"/>
              </a:ext>
            </a:extLst>
          </p:cNvPr>
          <p:cNvSpPr>
            <a:spLocks noGrp="1"/>
          </p:cNvSpPr>
          <p:nvPr>
            <p:ph type="title"/>
          </p:nvPr>
        </p:nvSpPr>
        <p:spPr>
          <a:xfrm>
            <a:off x="259710" y="1036178"/>
            <a:ext cx="7421963" cy="775252"/>
          </a:xfrm>
        </p:spPr>
        <p:txBody>
          <a:bodyPr>
            <a:normAutofit/>
          </a:bodyPr>
          <a:lstStyle/>
          <a:p>
            <a:r>
              <a:rPr lang="en-GB" sz="3000" dirty="0">
                <a:solidFill>
                  <a:srgbClr val="FFFFFF"/>
                </a:solidFill>
              </a:rPr>
              <a:t>References</a:t>
            </a:r>
          </a:p>
        </p:txBody>
      </p:sp>
      <p:sp>
        <p:nvSpPr>
          <p:cNvPr id="3" name="Content Placeholder 2">
            <a:extLst>
              <a:ext uri="{FF2B5EF4-FFF2-40B4-BE49-F238E27FC236}">
                <a16:creationId xmlns:a16="http://schemas.microsoft.com/office/drawing/2014/main" id="{9BD7D85E-1A28-40DE-9C7C-12B2E4F94374}"/>
              </a:ext>
            </a:extLst>
          </p:cNvPr>
          <p:cNvSpPr>
            <a:spLocks noGrp="1"/>
          </p:cNvSpPr>
          <p:nvPr>
            <p:ph idx="1"/>
          </p:nvPr>
        </p:nvSpPr>
        <p:spPr>
          <a:xfrm>
            <a:off x="729762" y="1485899"/>
            <a:ext cx="7591961" cy="4772025"/>
          </a:xfrm>
        </p:spPr>
        <p:txBody>
          <a:bodyPr anchor="ctr">
            <a:normAutofit/>
          </a:bodyPr>
          <a:lstStyle/>
          <a:p>
            <a:pPr>
              <a:lnSpc>
                <a:spcPct val="107000"/>
              </a:lnSpc>
              <a:spcAft>
                <a:spcPts val="600"/>
              </a:spcAft>
            </a:pPr>
            <a:r>
              <a:rPr lang="en-GB" sz="1350" dirty="0">
                <a:latin typeface="Calibri" panose="020F0502020204030204" pitchFamily="34" charset="0"/>
                <a:ea typeface="Calibri" panose="020F0502020204030204" pitchFamily="34" charset="0"/>
                <a:cs typeface="Times New Roman" panose="02020603050405020304" pitchFamily="18" charset="0"/>
              </a:rPr>
              <a:t>Ahmed, S. (2007). ‘ “You end up doing the document rather than doing the doing”: diversity, race equality and the politics of documentation’, Ethnic and Racial Studies, 30, pp. 590–609.</a:t>
            </a:r>
          </a:p>
          <a:p>
            <a:pPr>
              <a:lnSpc>
                <a:spcPct val="107000"/>
              </a:lnSpc>
              <a:spcAft>
                <a:spcPts val="600"/>
              </a:spcAft>
            </a:pPr>
            <a:r>
              <a:rPr lang="en-GB" sz="1350" dirty="0" err="1">
                <a:latin typeface="Calibri" panose="020F0502020204030204" pitchFamily="34" charset="0"/>
                <a:ea typeface="Calibri" panose="020F0502020204030204" pitchFamily="34" charset="0"/>
                <a:cs typeface="Times New Roman" panose="02020603050405020304" pitchFamily="18" charset="0"/>
              </a:rPr>
              <a:t>Austgard</a:t>
            </a:r>
            <a:r>
              <a:rPr lang="en-GB" sz="1350" dirty="0">
                <a:latin typeface="Calibri" panose="020F0502020204030204" pitchFamily="34" charset="0"/>
                <a:ea typeface="Calibri" panose="020F0502020204030204" pitchFamily="34" charset="0"/>
                <a:cs typeface="Times New Roman" panose="02020603050405020304" pitchFamily="18" charset="0"/>
              </a:rPr>
              <a:t>, K. (2012). Doing it the Gadamerian way–using philosophical hermeneutics as a methodological approach in nursing science. Scandinavian Journal of Caring Sciences, 26(4), 829-834.</a:t>
            </a:r>
          </a:p>
          <a:p>
            <a:pPr>
              <a:lnSpc>
                <a:spcPct val="107000"/>
              </a:lnSpc>
              <a:spcAft>
                <a:spcPts val="600"/>
              </a:spcAft>
            </a:pPr>
            <a:r>
              <a:rPr lang="en-GB" sz="1350" dirty="0">
                <a:latin typeface="Calibri" panose="020F0502020204030204" pitchFamily="34" charset="0"/>
                <a:ea typeface="Calibri" panose="020F0502020204030204" pitchFamily="34" charset="0"/>
                <a:cs typeface="Times New Roman" panose="02020603050405020304" pitchFamily="18" charset="0"/>
              </a:rPr>
              <a:t>Banaji, M.R. &amp; Greenwald, A.G. (2013). Blindspot: Hidden biases of good people. New York, NY: Delacorte Press.</a:t>
            </a:r>
          </a:p>
          <a:p>
            <a:pPr>
              <a:lnSpc>
                <a:spcPct val="107000"/>
              </a:lnSpc>
              <a:spcAft>
                <a:spcPts val="600"/>
              </a:spcAft>
            </a:pPr>
            <a:r>
              <a:rPr lang="en-GB" sz="1350" dirty="0">
                <a:latin typeface="Calibri" panose="020F0502020204030204" pitchFamily="34" charset="0"/>
                <a:ea typeface="Calibri" panose="020F0502020204030204" pitchFamily="34" charset="0"/>
                <a:cs typeface="Times New Roman" panose="02020603050405020304" pitchFamily="18" charset="0"/>
              </a:rPr>
              <a:t>Bell, B. (2021). White dominance in nursing education: A target for anti‐racist efforts. Nursing Inquiry, 28(1), e12379.</a:t>
            </a:r>
          </a:p>
          <a:p>
            <a:pPr>
              <a:lnSpc>
                <a:spcPct val="107000"/>
              </a:lnSpc>
              <a:spcAft>
                <a:spcPts val="600"/>
              </a:spcAft>
            </a:pPr>
            <a:r>
              <a:rPr lang="en-GB" sz="1350" dirty="0" err="1">
                <a:latin typeface="Calibri" panose="020F0502020204030204" pitchFamily="34" charset="0"/>
                <a:ea typeface="Calibri" panose="020F0502020204030204" pitchFamily="34" charset="0"/>
                <a:cs typeface="Times New Roman" panose="02020603050405020304" pitchFamily="18" charset="0"/>
              </a:rPr>
              <a:t>Besley</a:t>
            </a:r>
            <a:r>
              <a:rPr lang="en-GB" sz="1350" dirty="0">
                <a:latin typeface="Calibri" panose="020F0502020204030204" pitchFamily="34" charset="0"/>
                <a:ea typeface="Calibri" panose="020F0502020204030204" pitchFamily="34" charset="0"/>
                <a:cs typeface="Times New Roman" panose="02020603050405020304" pitchFamily="18" charset="0"/>
              </a:rPr>
              <a:t>, T. &amp; Peters, M. A.  (2011). Interculturalism, ethnocentrism and dialogue. Policy Futures in Education. 9 (1). https://doi.org/10.2304%2Fpfie.2011.9.1.1</a:t>
            </a:r>
          </a:p>
          <a:p>
            <a:pPr>
              <a:lnSpc>
                <a:spcPct val="107000"/>
              </a:lnSpc>
              <a:spcAft>
                <a:spcPts val="600"/>
              </a:spcAft>
            </a:pPr>
            <a:r>
              <a:rPr lang="en-GB" sz="1350" dirty="0" err="1">
                <a:latin typeface="Calibri" panose="020F0502020204030204" pitchFamily="34" charset="0"/>
                <a:ea typeface="Calibri" panose="020F0502020204030204" pitchFamily="34" charset="0"/>
                <a:cs typeface="Times New Roman" panose="02020603050405020304" pitchFamily="18" charset="0"/>
              </a:rPr>
              <a:t>Bellack</a:t>
            </a:r>
            <a:r>
              <a:rPr lang="en-GB" sz="1350" dirty="0">
                <a:latin typeface="Calibri" panose="020F0502020204030204" pitchFamily="34" charset="0"/>
                <a:ea typeface="Calibri" panose="020F0502020204030204" pitchFamily="34" charset="0"/>
                <a:cs typeface="Times New Roman" panose="02020603050405020304" pitchFamily="18" charset="0"/>
              </a:rPr>
              <a:t>, J.P. (2015). Unconscious Bias: An Obstacle to Cultural Competence. Journal of Nursing Education. 54(9):S63-S64. </a:t>
            </a:r>
            <a:r>
              <a:rPr lang="en-GB" sz="135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https://doi.org/10.3928/01484834-20150814-</a:t>
            </a:r>
            <a:endParaRPr lang="en-GB" sz="1350" dirty="0">
              <a:latin typeface="Calibri" panose="020F0502020204030204" pitchFamily="34" charset="0"/>
              <a:ea typeface="Calibri" panose="020F0502020204030204" pitchFamily="34" charset="0"/>
              <a:cs typeface="Times New Roman" panose="02020603050405020304" pitchFamily="18" charset="0"/>
            </a:endParaRPr>
          </a:p>
          <a:p>
            <a:endParaRPr lang="en-GB" sz="1500" dirty="0"/>
          </a:p>
        </p:txBody>
      </p:sp>
    </p:spTree>
    <p:extLst>
      <p:ext uri="{BB962C8B-B14F-4D97-AF65-F5344CB8AC3E}">
        <p14:creationId xmlns:p14="http://schemas.microsoft.com/office/powerpoint/2010/main" val="1996810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5C9EF-CD6D-4A08-9D2D-A608D8CEEF7D}"/>
              </a:ext>
            </a:extLst>
          </p:cNvPr>
          <p:cNvSpPr>
            <a:spLocks noGrp="1"/>
          </p:cNvSpPr>
          <p:nvPr>
            <p:ph type="title"/>
          </p:nvPr>
        </p:nvSpPr>
        <p:spPr>
          <a:xfrm>
            <a:off x="344510" y="1003779"/>
            <a:ext cx="7421963" cy="775252"/>
          </a:xfrm>
        </p:spPr>
        <p:txBody>
          <a:bodyPr>
            <a:normAutofit/>
          </a:bodyPr>
          <a:lstStyle/>
          <a:p>
            <a:r>
              <a:rPr lang="en-GB" sz="3000" dirty="0">
                <a:solidFill>
                  <a:srgbClr val="FFFFFF"/>
                </a:solidFill>
              </a:rPr>
              <a:t>References</a:t>
            </a:r>
          </a:p>
        </p:txBody>
      </p:sp>
      <p:sp>
        <p:nvSpPr>
          <p:cNvPr id="3" name="Content Placeholder 2">
            <a:extLst>
              <a:ext uri="{FF2B5EF4-FFF2-40B4-BE49-F238E27FC236}">
                <a16:creationId xmlns:a16="http://schemas.microsoft.com/office/drawing/2014/main" id="{9BD7D85E-1A28-40DE-9C7C-12B2E4F94374}"/>
              </a:ext>
            </a:extLst>
          </p:cNvPr>
          <p:cNvSpPr>
            <a:spLocks noGrp="1"/>
          </p:cNvSpPr>
          <p:nvPr>
            <p:ph idx="1"/>
          </p:nvPr>
        </p:nvSpPr>
        <p:spPr>
          <a:xfrm>
            <a:off x="694592" y="1514475"/>
            <a:ext cx="7627131" cy="4178544"/>
          </a:xfrm>
        </p:spPr>
        <p:txBody>
          <a:bodyPr anchor="ctr">
            <a:normAutofit/>
          </a:bodyPr>
          <a:lstStyle/>
          <a:p>
            <a:pPr>
              <a:lnSpc>
                <a:spcPct val="107000"/>
              </a:lnSpc>
              <a:spcAft>
                <a:spcPts val="600"/>
              </a:spcAft>
            </a:pPr>
            <a:r>
              <a:rPr lang="en-GB" sz="1350" dirty="0">
                <a:latin typeface="Calibri" panose="020F0502020204030204" pitchFamily="34" charset="0"/>
                <a:ea typeface="Calibri" panose="020F0502020204030204" pitchFamily="34" charset="0"/>
                <a:cs typeface="Times New Roman" panose="02020603050405020304" pitchFamily="18" charset="0"/>
              </a:rPr>
              <a:t>Cook-Sather, Alison. "Respecting voices: how the co-creation of teaching and learning can support academic staff, underrepresented students, and equitable practices." Higher Education (2019): 1-17.</a:t>
            </a:r>
          </a:p>
          <a:p>
            <a:pPr>
              <a:lnSpc>
                <a:spcPct val="107000"/>
              </a:lnSpc>
              <a:spcAft>
                <a:spcPts val="600"/>
              </a:spcAft>
            </a:pPr>
            <a:r>
              <a:rPr lang="en-GB" sz="1350" dirty="0">
                <a:latin typeface="Calibri" panose="020F0502020204030204" pitchFamily="34" charset="0"/>
                <a:ea typeface="Calibri" panose="020F0502020204030204" pitchFamily="34" charset="0"/>
                <a:cs typeface="Times New Roman" panose="02020603050405020304" pitchFamily="18" charset="0"/>
              </a:rPr>
              <a:t>DiAngelo, R. (2018). </a:t>
            </a:r>
            <a:r>
              <a:rPr lang="en-GB" sz="1350" i="1" dirty="0">
                <a:latin typeface="Calibri" panose="020F0502020204030204" pitchFamily="34" charset="0"/>
                <a:ea typeface="Calibri" panose="020F0502020204030204" pitchFamily="34" charset="0"/>
                <a:cs typeface="Times New Roman" panose="02020603050405020304" pitchFamily="18" charset="0"/>
              </a:rPr>
              <a:t>White fragility: Why it's so hard for white people to talk about racism</a:t>
            </a:r>
            <a:r>
              <a:rPr lang="en-GB" sz="1350" dirty="0">
                <a:latin typeface="Calibri" panose="020F0502020204030204" pitchFamily="34" charset="0"/>
                <a:ea typeface="Calibri" panose="020F0502020204030204" pitchFamily="34" charset="0"/>
                <a:cs typeface="Times New Roman" panose="02020603050405020304" pitchFamily="18" charset="0"/>
              </a:rPr>
              <a:t>. Beacon Press.</a:t>
            </a:r>
          </a:p>
          <a:p>
            <a:pPr>
              <a:lnSpc>
                <a:spcPct val="107000"/>
              </a:lnSpc>
              <a:spcAft>
                <a:spcPts val="600"/>
              </a:spcAft>
            </a:pPr>
            <a:r>
              <a:rPr lang="en-GB" sz="1350" dirty="0">
                <a:latin typeface="Calibri" panose="020F0502020204030204" pitchFamily="34" charset="0"/>
                <a:ea typeface="Calibri" panose="020F0502020204030204" pitchFamily="34" charset="0"/>
                <a:cs typeface="Times New Roman" panose="02020603050405020304" pitchFamily="18" charset="0"/>
              </a:rPr>
              <a:t>Douglas, H., &amp; LeeShell, C. (2014). Building Advocacy in Healthcare: The Impact of Intergroup Dialogue on the Cultural Sensibility Outcomes of Health Profession Students Using an Individual Diversity Development Framework. Online Theses and Dissertations.275. https://encompass.eku.edu/etd/275</a:t>
            </a:r>
          </a:p>
          <a:p>
            <a:pPr>
              <a:lnSpc>
                <a:spcPct val="107000"/>
              </a:lnSpc>
              <a:spcAft>
                <a:spcPts val="600"/>
              </a:spcAft>
            </a:pPr>
            <a:r>
              <a:rPr lang="en-GB" sz="1350" dirty="0" err="1">
                <a:latin typeface="Calibri" panose="020F0502020204030204" pitchFamily="34" charset="0"/>
                <a:ea typeface="Calibri" panose="020F0502020204030204" pitchFamily="34" charset="0"/>
                <a:cs typeface="Times New Roman" panose="02020603050405020304" pitchFamily="18" charset="0"/>
              </a:rPr>
              <a:t>Drakulich</a:t>
            </a:r>
            <a:r>
              <a:rPr lang="en-GB" sz="1350" dirty="0">
                <a:latin typeface="Calibri" panose="020F0502020204030204" pitchFamily="34" charset="0"/>
                <a:ea typeface="Calibri" panose="020F0502020204030204" pitchFamily="34" charset="0"/>
                <a:cs typeface="Times New Roman" panose="02020603050405020304" pitchFamily="18" charset="0"/>
              </a:rPr>
              <a:t>, K. (2015). Explicit and Hidden Racial Bias in the Framing of Social Problems. Social Problems, 62(3), 391-418. Retrieved from </a:t>
            </a:r>
            <a:r>
              <a:rPr lang="en-GB" sz="135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https://www.jstor.org/stable/26370856</a:t>
            </a: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n-GB" sz="1350" dirty="0">
                <a:latin typeface="Calibri" panose="020F0502020204030204" pitchFamily="34" charset="0"/>
                <a:ea typeface="Calibri" panose="020F0502020204030204" pitchFamily="34" charset="0"/>
                <a:cs typeface="Times New Roman" panose="02020603050405020304" pitchFamily="18" charset="0"/>
              </a:rPr>
              <a:t>Eddo-Lodge, R. (2018). </a:t>
            </a:r>
            <a:r>
              <a:rPr lang="en-GB" sz="1350" i="1" dirty="0">
                <a:latin typeface="Calibri" panose="020F0502020204030204" pitchFamily="34" charset="0"/>
                <a:ea typeface="Calibri" panose="020F0502020204030204" pitchFamily="34" charset="0"/>
                <a:cs typeface="Times New Roman" panose="02020603050405020304" pitchFamily="18" charset="0"/>
              </a:rPr>
              <a:t>Why I'm no longer talking to white people about race</a:t>
            </a:r>
            <a:r>
              <a:rPr lang="en-GB" sz="1350" dirty="0">
                <a:latin typeface="Calibri" panose="020F0502020204030204" pitchFamily="34" charset="0"/>
                <a:ea typeface="Calibri" panose="020F0502020204030204" pitchFamily="34" charset="0"/>
                <a:cs typeface="Times New Roman" panose="02020603050405020304" pitchFamily="18" charset="0"/>
              </a:rPr>
              <a:t>. Bloomsbury Publishing.</a:t>
            </a:r>
          </a:p>
          <a:p>
            <a:pPr>
              <a:lnSpc>
                <a:spcPct val="107000"/>
              </a:lnSpc>
              <a:spcAft>
                <a:spcPts val="600"/>
              </a:spcAft>
            </a:pPr>
            <a:r>
              <a:rPr lang="en-GB" sz="1350" dirty="0">
                <a:latin typeface="Calibri" panose="020F0502020204030204" pitchFamily="34" charset="0"/>
                <a:ea typeface="Calibri" panose="020F0502020204030204" pitchFamily="34" charset="0"/>
                <a:cs typeface="Times New Roman" panose="02020603050405020304" pitchFamily="18" charset="0"/>
              </a:rPr>
              <a:t>Fiarman, S. E. (2016). Unconscious bias: When good intentions aren’t enough. Educational Leadership, 74(3), 10-15.</a:t>
            </a:r>
          </a:p>
          <a:p>
            <a:endParaRPr lang="en-GB" sz="1500" dirty="0"/>
          </a:p>
        </p:txBody>
      </p:sp>
    </p:spTree>
    <p:extLst>
      <p:ext uri="{BB962C8B-B14F-4D97-AF65-F5344CB8AC3E}">
        <p14:creationId xmlns:p14="http://schemas.microsoft.com/office/powerpoint/2010/main" val="4148715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5C9EF-CD6D-4A08-9D2D-A608D8CEEF7D}"/>
              </a:ext>
            </a:extLst>
          </p:cNvPr>
          <p:cNvSpPr>
            <a:spLocks noGrp="1"/>
          </p:cNvSpPr>
          <p:nvPr>
            <p:ph type="title"/>
          </p:nvPr>
        </p:nvSpPr>
        <p:spPr>
          <a:xfrm>
            <a:off x="344510" y="1003779"/>
            <a:ext cx="7421963" cy="775252"/>
          </a:xfrm>
        </p:spPr>
        <p:txBody>
          <a:bodyPr>
            <a:normAutofit/>
          </a:bodyPr>
          <a:lstStyle/>
          <a:p>
            <a:r>
              <a:rPr lang="en-GB" sz="3000" dirty="0">
                <a:solidFill>
                  <a:srgbClr val="FFFFFF"/>
                </a:solidFill>
              </a:rPr>
              <a:t>References</a:t>
            </a:r>
          </a:p>
        </p:txBody>
      </p:sp>
      <p:sp>
        <p:nvSpPr>
          <p:cNvPr id="3" name="Content Placeholder 2">
            <a:extLst>
              <a:ext uri="{FF2B5EF4-FFF2-40B4-BE49-F238E27FC236}">
                <a16:creationId xmlns:a16="http://schemas.microsoft.com/office/drawing/2014/main" id="{9BD7D85E-1A28-40DE-9C7C-12B2E4F94374}"/>
              </a:ext>
            </a:extLst>
          </p:cNvPr>
          <p:cNvSpPr>
            <a:spLocks noGrp="1"/>
          </p:cNvSpPr>
          <p:nvPr>
            <p:ph idx="1"/>
          </p:nvPr>
        </p:nvSpPr>
        <p:spPr>
          <a:xfrm>
            <a:off x="703385" y="1371600"/>
            <a:ext cx="7618338" cy="4482621"/>
          </a:xfrm>
        </p:spPr>
        <p:txBody>
          <a:bodyPr anchor="ctr">
            <a:normAutofit/>
          </a:bodyPr>
          <a:lstStyle/>
          <a:p>
            <a:r>
              <a:rPr lang="en-GB" sz="1500" dirty="0"/>
              <a:t>Neuliep, J. W. (2017). Intercultural communication: A contextual approach. Sage Publications.</a:t>
            </a:r>
          </a:p>
          <a:p>
            <a:r>
              <a:rPr lang="en-GB" sz="1500" dirty="0"/>
              <a:t>Papadopoulos, I. (Ed.). (2006). Transcultural health and social care: development of culturally competent practitioners. Elsevier Health Sciences.</a:t>
            </a:r>
          </a:p>
          <a:p>
            <a:r>
              <a:rPr lang="en-GB" sz="1500" dirty="0"/>
              <a:t>Perkins, D. (2006). Constructivism and troublesome knowledge. Overcoming barriers to student understanding: Threshold concepts and troublesome knowledge, 1, 33-47.</a:t>
            </a:r>
          </a:p>
          <a:p>
            <a:r>
              <a:rPr lang="en-GB" sz="1500" dirty="0"/>
              <a:t>Pettigrew, T. F., &amp; </a:t>
            </a:r>
            <a:r>
              <a:rPr lang="en-GB" sz="1500" dirty="0" err="1"/>
              <a:t>Tropp</a:t>
            </a:r>
            <a:r>
              <a:rPr lang="en-GB" sz="1500" dirty="0"/>
              <a:t>, L. R. (2006). A meta-analytic test of intergroup contact theory. Journal of Personality and Social Psychology, 90(5), 751–783,</a:t>
            </a:r>
          </a:p>
          <a:p>
            <a:r>
              <a:rPr lang="en-GB" sz="1500" dirty="0"/>
              <a:t>Papastergiadis, N. (2018). The turbulence of migration: Globalization, deterritorialization and hybridity. John Wiley &amp; Sons. </a:t>
            </a:r>
          </a:p>
          <a:p>
            <a:r>
              <a:rPr lang="en-GB" sz="1500" dirty="0"/>
              <a:t>Meyer, J., &amp; Land, R. (2003). Threshold concepts and troublesome knowledge: Linkages to ways of thinking and practising within the </a:t>
            </a:r>
          </a:p>
          <a:p>
            <a:endParaRPr lang="en-GB" sz="1500" dirty="0"/>
          </a:p>
        </p:txBody>
      </p:sp>
    </p:spTree>
    <p:extLst>
      <p:ext uri="{BB962C8B-B14F-4D97-AF65-F5344CB8AC3E}">
        <p14:creationId xmlns:p14="http://schemas.microsoft.com/office/powerpoint/2010/main" val="2722831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08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A84E662-0616-4131-B327-C2E8714774BF}"/>
              </a:ext>
            </a:extLst>
          </p:cNvPr>
          <p:cNvSpPr>
            <a:spLocks noGrp="1"/>
          </p:cNvSpPr>
          <p:nvPr>
            <p:ph type="title"/>
          </p:nvPr>
        </p:nvSpPr>
        <p:spPr>
          <a:xfrm>
            <a:off x="258373" y="935622"/>
            <a:ext cx="8640000" cy="592544"/>
          </a:xfrm>
        </p:spPr>
        <p:txBody>
          <a:bodyPr/>
          <a:lstStyle/>
          <a:p>
            <a:r>
              <a:rPr lang="en-GB" dirty="0"/>
              <a:t>Background/Context</a:t>
            </a:r>
          </a:p>
        </p:txBody>
      </p:sp>
      <p:sp>
        <p:nvSpPr>
          <p:cNvPr id="9" name="Content Placeholder 8">
            <a:extLst>
              <a:ext uri="{FF2B5EF4-FFF2-40B4-BE49-F238E27FC236}">
                <a16:creationId xmlns:a16="http://schemas.microsoft.com/office/drawing/2014/main" id="{CC0D7C32-A829-4714-B42B-6CC5CF9B604F}"/>
              </a:ext>
            </a:extLst>
          </p:cNvPr>
          <p:cNvSpPr>
            <a:spLocks noGrp="1"/>
          </p:cNvSpPr>
          <p:nvPr>
            <p:ph sz="quarter" idx="10"/>
          </p:nvPr>
        </p:nvSpPr>
        <p:spPr>
          <a:xfrm>
            <a:off x="258373" y="1528166"/>
            <a:ext cx="8627253" cy="4621349"/>
          </a:xfrm>
        </p:spPr>
        <p:txBody>
          <a:bodyPr/>
          <a:lstStyle/>
          <a:p>
            <a:pPr marL="0" indent="0">
              <a:buNone/>
            </a:pPr>
            <a:r>
              <a:rPr lang="en-GB" sz="2400" dirty="0">
                <a:latin typeface="+mn-lt"/>
              </a:rPr>
              <a:t>Discussions around culture influenced by </a:t>
            </a:r>
            <a:r>
              <a:rPr lang="en-GB" sz="2400" b="1" dirty="0">
                <a:latin typeface="+mn-lt"/>
              </a:rPr>
              <a:t>politics, mass media and history </a:t>
            </a:r>
            <a:r>
              <a:rPr lang="en-GB" sz="2400" dirty="0">
                <a:latin typeface="+mn-lt"/>
              </a:rPr>
              <a:t>focus on:</a:t>
            </a:r>
          </a:p>
          <a:p>
            <a:r>
              <a:rPr lang="en-GB" sz="2400" dirty="0">
                <a:latin typeface="+mn-lt"/>
              </a:rPr>
              <a:t> differences in ethnicity, faith groups and migrants/ </a:t>
            </a:r>
            <a:r>
              <a:rPr lang="en-GB" sz="2400" b="1" dirty="0">
                <a:latin typeface="+mn-lt"/>
              </a:rPr>
              <a:t>Cultural other</a:t>
            </a:r>
            <a:endParaRPr lang="en-GB" sz="2400" dirty="0">
              <a:latin typeface="+mn-lt"/>
            </a:endParaRPr>
          </a:p>
          <a:p>
            <a:r>
              <a:rPr lang="en-GB" sz="2400" dirty="0">
                <a:latin typeface="+mn-lt"/>
              </a:rPr>
              <a:t>Cultures of the majority population/lack of homogeneity is ignored/ </a:t>
            </a:r>
            <a:r>
              <a:rPr lang="en-GB" sz="2400" b="1" dirty="0">
                <a:latin typeface="+mn-lt"/>
              </a:rPr>
              <a:t>Ethnocentricity</a:t>
            </a:r>
          </a:p>
          <a:p>
            <a:pPr marL="0" indent="0">
              <a:buNone/>
            </a:pPr>
            <a:r>
              <a:rPr lang="en-GB" sz="2400" b="1" dirty="0">
                <a:latin typeface="+mn-lt"/>
              </a:rPr>
              <a:t>Research </a:t>
            </a:r>
            <a:r>
              <a:rPr lang="en-GB" sz="2400" dirty="0">
                <a:latin typeface="+mn-lt"/>
              </a:rPr>
              <a:t>in nursing and cross-cultural psychology:</a:t>
            </a:r>
          </a:p>
          <a:p>
            <a:r>
              <a:rPr lang="en-GB" sz="2400" dirty="0">
                <a:latin typeface="+mn-lt"/>
              </a:rPr>
              <a:t>Papadopoulos (2018)/ Ramsden (2003)/ Ting-Toomey (2012)/Wrench (2006)</a:t>
            </a:r>
          </a:p>
          <a:p>
            <a:r>
              <a:rPr lang="en-GB" sz="2400" dirty="0">
                <a:latin typeface="+mn-lt"/>
              </a:rPr>
              <a:t>Etic/Emic outlook on cultural care/ </a:t>
            </a:r>
            <a:r>
              <a:rPr lang="en-GB" sz="2400" b="1" dirty="0">
                <a:latin typeface="+mn-lt"/>
              </a:rPr>
              <a:t>Intercultural communication apprehension </a:t>
            </a:r>
            <a:r>
              <a:rPr lang="en-GB" sz="2400" dirty="0">
                <a:latin typeface="+mn-lt"/>
              </a:rPr>
              <a:t>and defensiveness</a:t>
            </a:r>
          </a:p>
          <a:p>
            <a:pPr marL="0" indent="0">
              <a:buNone/>
            </a:pPr>
            <a:endParaRPr lang="en-GB" sz="2400" dirty="0">
              <a:latin typeface="+mn-lt"/>
            </a:endParaRPr>
          </a:p>
          <a:p>
            <a:endParaRPr lang="en-GB" dirty="0"/>
          </a:p>
        </p:txBody>
      </p:sp>
    </p:spTree>
    <p:extLst>
      <p:ext uri="{BB962C8B-B14F-4D97-AF65-F5344CB8AC3E}">
        <p14:creationId xmlns:p14="http://schemas.microsoft.com/office/powerpoint/2010/main" val="485704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A84E662-0616-4131-B327-C2E8714774BF}"/>
              </a:ext>
            </a:extLst>
          </p:cNvPr>
          <p:cNvSpPr>
            <a:spLocks noGrp="1"/>
          </p:cNvSpPr>
          <p:nvPr>
            <p:ph type="title"/>
          </p:nvPr>
        </p:nvSpPr>
        <p:spPr>
          <a:xfrm>
            <a:off x="283989" y="864185"/>
            <a:ext cx="8640000" cy="592544"/>
          </a:xfrm>
        </p:spPr>
        <p:txBody>
          <a:bodyPr/>
          <a:lstStyle/>
          <a:p>
            <a:r>
              <a:rPr lang="en-GB" dirty="0"/>
              <a:t>Goals of study</a:t>
            </a:r>
          </a:p>
        </p:txBody>
      </p:sp>
      <p:sp>
        <p:nvSpPr>
          <p:cNvPr id="9" name="Content Placeholder 8">
            <a:extLst>
              <a:ext uri="{FF2B5EF4-FFF2-40B4-BE49-F238E27FC236}">
                <a16:creationId xmlns:a16="http://schemas.microsoft.com/office/drawing/2014/main" id="{CC0D7C32-A829-4714-B42B-6CC5CF9B604F}"/>
              </a:ext>
            </a:extLst>
          </p:cNvPr>
          <p:cNvSpPr>
            <a:spLocks noGrp="1"/>
          </p:cNvSpPr>
          <p:nvPr>
            <p:ph sz="quarter" idx="10"/>
          </p:nvPr>
        </p:nvSpPr>
        <p:spPr>
          <a:xfrm>
            <a:off x="258373" y="1456729"/>
            <a:ext cx="8627253" cy="4621349"/>
          </a:xfrm>
        </p:spPr>
        <p:txBody>
          <a:bodyPr/>
          <a:lstStyle/>
          <a:p>
            <a:endParaRPr lang="en-GB" dirty="0"/>
          </a:p>
          <a:p>
            <a:r>
              <a:rPr lang="en-GB" dirty="0"/>
              <a:t>	</a:t>
            </a:r>
            <a:r>
              <a:rPr lang="en-GB" sz="2000" dirty="0">
                <a:latin typeface="+mn-lt"/>
              </a:rPr>
              <a:t> </a:t>
            </a:r>
            <a:r>
              <a:rPr lang="en-GB" sz="3200" b="1" dirty="0">
                <a:latin typeface="+mn-lt"/>
              </a:rPr>
              <a:t>To engender a shared team approach in developing an inclusive, fair and compassionate curriculum that is for purpose in this globalised age </a:t>
            </a:r>
          </a:p>
          <a:p>
            <a:r>
              <a:rPr lang="en-GB" sz="3200" dirty="0">
                <a:latin typeface="+mn-lt"/>
              </a:rPr>
              <a:t>Hermeneutic approach, allowing for the generation of new ideas, unexpected emergences and newer assumptions.</a:t>
            </a:r>
          </a:p>
          <a:p>
            <a:r>
              <a:rPr lang="en-GB" sz="3200" dirty="0">
                <a:latin typeface="+mn-lt"/>
              </a:rPr>
              <a:t>Simple thematic analysis</a:t>
            </a:r>
          </a:p>
          <a:p>
            <a:pPr marL="0" indent="0">
              <a:buNone/>
            </a:pPr>
            <a:endParaRPr lang="en-GB" dirty="0"/>
          </a:p>
          <a:p>
            <a:pPr marL="0" indent="0">
              <a:buNone/>
            </a:pPr>
            <a:r>
              <a:rPr lang="en-GB" dirty="0"/>
              <a:t>	</a:t>
            </a:r>
            <a:endParaRPr lang="en-GB" sz="2000" dirty="0"/>
          </a:p>
          <a:p>
            <a:endParaRPr lang="en-GB" dirty="0"/>
          </a:p>
        </p:txBody>
      </p:sp>
    </p:spTree>
    <p:extLst>
      <p:ext uri="{BB962C8B-B14F-4D97-AF65-F5344CB8AC3E}">
        <p14:creationId xmlns:p14="http://schemas.microsoft.com/office/powerpoint/2010/main" val="4036941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A84E662-0616-4131-B327-C2E8714774BF}"/>
              </a:ext>
            </a:extLst>
          </p:cNvPr>
          <p:cNvSpPr>
            <a:spLocks noGrp="1"/>
          </p:cNvSpPr>
          <p:nvPr>
            <p:ph type="title"/>
          </p:nvPr>
        </p:nvSpPr>
        <p:spPr/>
        <p:txBody>
          <a:bodyPr/>
          <a:lstStyle/>
          <a:p>
            <a:r>
              <a:rPr lang="en-GB" dirty="0"/>
              <a:t>The plan</a:t>
            </a:r>
          </a:p>
        </p:txBody>
      </p:sp>
      <p:sp>
        <p:nvSpPr>
          <p:cNvPr id="9" name="Content Placeholder 8">
            <a:extLst>
              <a:ext uri="{FF2B5EF4-FFF2-40B4-BE49-F238E27FC236}">
                <a16:creationId xmlns:a16="http://schemas.microsoft.com/office/drawing/2014/main" id="{CC0D7C32-A829-4714-B42B-6CC5CF9B604F}"/>
              </a:ext>
            </a:extLst>
          </p:cNvPr>
          <p:cNvSpPr>
            <a:spLocks noGrp="1"/>
          </p:cNvSpPr>
          <p:nvPr>
            <p:ph sz="quarter" idx="10"/>
          </p:nvPr>
        </p:nvSpPr>
        <p:spPr/>
        <p:txBody>
          <a:bodyPr/>
          <a:lstStyle/>
          <a:p>
            <a:pPr marL="0" indent="0">
              <a:buNone/>
            </a:pPr>
            <a:r>
              <a:rPr lang="en-GB" sz="2400" dirty="0">
                <a:latin typeface="+mn-lt"/>
              </a:rPr>
              <a:t>‘Cultural Awareness day’: introduce, engage and improve cultural self-awareness, reducing unconscious bias and ethnocentricities</a:t>
            </a:r>
          </a:p>
          <a:p>
            <a:r>
              <a:rPr lang="en-GB" sz="2400" dirty="0">
                <a:latin typeface="+mn-lt"/>
              </a:rPr>
              <a:t>2 of these 2-day study days were planned to ensure that all members of the team are able to attend. </a:t>
            </a:r>
          </a:p>
          <a:p>
            <a:r>
              <a:rPr lang="en-GB" sz="2400" dirty="0">
                <a:latin typeface="+mn-lt"/>
              </a:rPr>
              <a:t>Out of 40 staff, 12 attended.</a:t>
            </a:r>
          </a:p>
          <a:p>
            <a:r>
              <a:rPr lang="en-GB" sz="2400" dirty="0">
                <a:latin typeface="+mn-lt"/>
              </a:rPr>
              <a:t>Went from ‘essential’ to ‘attend if you want’</a:t>
            </a:r>
          </a:p>
          <a:p>
            <a:r>
              <a:rPr lang="en-GB" sz="2400" dirty="0">
                <a:latin typeface="+mn-lt"/>
              </a:rPr>
              <a:t>Post –exercise interviews: 8 interviews</a:t>
            </a:r>
          </a:p>
        </p:txBody>
      </p:sp>
    </p:spTree>
    <p:extLst>
      <p:ext uri="{BB962C8B-B14F-4D97-AF65-F5344CB8AC3E}">
        <p14:creationId xmlns:p14="http://schemas.microsoft.com/office/powerpoint/2010/main" val="2583032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5C9EF-CD6D-4A08-9D2D-A608D8CEEF7D}"/>
              </a:ext>
            </a:extLst>
          </p:cNvPr>
          <p:cNvSpPr>
            <a:spLocks noGrp="1"/>
          </p:cNvSpPr>
          <p:nvPr>
            <p:ph type="title"/>
          </p:nvPr>
        </p:nvSpPr>
        <p:spPr>
          <a:xfrm>
            <a:off x="222590" y="510623"/>
            <a:ext cx="7421963" cy="775252"/>
          </a:xfrm>
        </p:spPr>
        <p:txBody>
          <a:bodyPr>
            <a:normAutofit/>
          </a:bodyPr>
          <a:lstStyle/>
          <a:p>
            <a:r>
              <a:rPr lang="en-GB" sz="3000" dirty="0">
                <a:solidFill>
                  <a:srgbClr val="FFFFFF"/>
                </a:solidFill>
              </a:rPr>
              <a:t>Findings: Pre-conceptions</a:t>
            </a:r>
          </a:p>
        </p:txBody>
      </p:sp>
      <p:sp>
        <p:nvSpPr>
          <p:cNvPr id="3" name="Content Placeholder 2">
            <a:extLst>
              <a:ext uri="{FF2B5EF4-FFF2-40B4-BE49-F238E27FC236}">
                <a16:creationId xmlns:a16="http://schemas.microsoft.com/office/drawing/2014/main" id="{9BD7D85E-1A28-40DE-9C7C-12B2E4F94374}"/>
              </a:ext>
            </a:extLst>
          </p:cNvPr>
          <p:cNvSpPr>
            <a:spLocks noGrp="1"/>
          </p:cNvSpPr>
          <p:nvPr>
            <p:ph idx="1"/>
          </p:nvPr>
        </p:nvSpPr>
        <p:spPr>
          <a:xfrm>
            <a:off x="701285" y="1285875"/>
            <a:ext cx="7741430" cy="5172075"/>
          </a:xfrm>
        </p:spPr>
        <p:txBody>
          <a:bodyPr anchor="ctr">
            <a:normAutofit/>
          </a:bodyPr>
          <a:lstStyle/>
          <a:p>
            <a:r>
              <a:rPr lang="en-GB" sz="1800" dirty="0"/>
              <a:t>Important in understanding and comprehending this within a hermeneutic approach. </a:t>
            </a:r>
          </a:p>
          <a:p>
            <a:r>
              <a:rPr lang="en-GB" sz="1800" dirty="0"/>
              <a:t>The Participant Information Sheet / Terms such as culture and multiculturalism /Societally, anxious feelings of ‘intercultural communication apprehension’ or ‘intergroup anxiety’ (Neuliep, 2017) remain apparent as these subjects are manipulated by politics and media (Bradshaw and Howard, 2017) to win support. </a:t>
            </a:r>
          </a:p>
          <a:p>
            <a:r>
              <a:rPr lang="en-GB" sz="1800" dirty="0"/>
              <a:t>Zimmerman (2015) unconsciously would have considered its reasons and meanings within their own worldview. Even for those who may have misconstrued the connotation or justification of this project, within hermeneutics, clarification of misunderstanding allows for a newer kind of understanding regarding the subject.</a:t>
            </a:r>
          </a:p>
          <a:p>
            <a:r>
              <a:rPr lang="en-GB" sz="1800" dirty="0"/>
              <a:t>This may have influenced thoughts of participants in considering discussions around personal unconscious bias and ethnocentricity in a public forum /refusals</a:t>
            </a:r>
          </a:p>
          <a:p>
            <a:endParaRPr lang="en-GB" sz="1500" dirty="0"/>
          </a:p>
        </p:txBody>
      </p:sp>
    </p:spTree>
    <p:extLst>
      <p:ext uri="{BB962C8B-B14F-4D97-AF65-F5344CB8AC3E}">
        <p14:creationId xmlns:p14="http://schemas.microsoft.com/office/powerpoint/2010/main" val="4292625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5C9EF-CD6D-4A08-9D2D-A608D8CEEF7D}"/>
              </a:ext>
            </a:extLst>
          </p:cNvPr>
          <p:cNvSpPr>
            <a:spLocks noGrp="1"/>
          </p:cNvSpPr>
          <p:nvPr>
            <p:ph type="title"/>
          </p:nvPr>
        </p:nvSpPr>
        <p:spPr>
          <a:xfrm>
            <a:off x="315194" y="385762"/>
            <a:ext cx="7421963" cy="775252"/>
          </a:xfrm>
        </p:spPr>
        <p:txBody>
          <a:bodyPr>
            <a:normAutofit/>
          </a:bodyPr>
          <a:lstStyle/>
          <a:p>
            <a:r>
              <a:rPr lang="en-GB" sz="3000" dirty="0">
                <a:solidFill>
                  <a:srgbClr val="FFFFFF"/>
                </a:solidFill>
              </a:rPr>
              <a:t>Findings: Mode of delivery of project</a:t>
            </a:r>
          </a:p>
        </p:txBody>
      </p:sp>
      <p:sp>
        <p:nvSpPr>
          <p:cNvPr id="3" name="Content Placeholder 2">
            <a:extLst>
              <a:ext uri="{FF2B5EF4-FFF2-40B4-BE49-F238E27FC236}">
                <a16:creationId xmlns:a16="http://schemas.microsoft.com/office/drawing/2014/main" id="{9BD7D85E-1A28-40DE-9C7C-12B2E4F94374}"/>
              </a:ext>
            </a:extLst>
          </p:cNvPr>
          <p:cNvSpPr>
            <a:spLocks noGrp="1"/>
          </p:cNvSpPr>
          <p:nvPr>
            <p:ph idx="1"/>
          </p:nvPr>
        </p:nvSpPr>
        <p:spPr>
          <a:xfrm>
            <a:off x="666595" y="1338684"/>
            <a:ext cx="7583169" cy="5133554"/>
          </a:xfrm>
        </p:spPr>
        <p:txBody>
          <a:bodyPr anchor="ctr">
            <a:normAutofit/>
          </a:bodyPr>
          <a:lstStyle/>
          <a:p>
            <a:r>
              <a:rPr lang="en-GB" sz="2000" dirty="0"/>
              <a:t>Combination of presentations (with an accompanying PowerPoint presentation), handbook, discussions and exercises: all participants who took part in the interviews afterwards were </a:t>
            </a:r>
            <a:r>
              <a:rPr lang="en-GB" sz="2000" b="1" dirty="0"/>
              <a:t>positive</a:t>
            </a:r>
            <a:r>
              <a:rPr lang="en-GB" sz="2000" dirty="0"/>
              <a:t> about the experience. All participants felt both days had been facilitated well.</a:t>
            </a:r>
          </a:p>
          <a:p>
            <a:r>
              <a:rPr lang="en-GB" sz="2000" dirty="0"/>
              <a:t>Three of the seven participants interviewed commented positively on the </a:t>
            </a:r>
            <a:r>
              <a:rPr lang="en-GB" sz="2000" b="1" dirty="0"/>
              <a:t>flipped classroom </a:t>
            </a:r>
            <a:r>
              <a:rPr lang="en-GB" sz="2000" dirty="0"/>
              <a:t>nature of some discussions. This method has the potential to engage learners in ways that addresses the contextual and complex needs that are being addressed at that point (Betihavas et al., 2015) and allow for spaces for thinking out arguments, troublesome knowledge and clarification. </a:t>
            </a:r>
          </a:p>
          <a:p>
            <a:r>
              <a:rPr lang="en-GB" sz="2000" dirty="0"/>
              <a:t>All participants expressed gratitude for being allowed to voice their views in a </a:t>
            </a:r>
            <a:r>
              <a:rPr lang="en-GB" sz="2000" b="1" dirty="0"/>
              <a:t>non-judgemental environment</a:t>
            </a:r>
            <a:r>
              <a:rPr lang="en-GB" sz="2000" dirty="0"/>
              <a:t>. One participant in particular stated it was an effective way of tackling a ‘</a:t>
            </a:r>
            <a:r>
              <a:rPr lang="en-GB" sz="2000" b="1" dirty="0"/>
              <a:t>politically sensitive</a:t>
            </a:r>
            <a:r>
              <a:rPr lang="en-GB" sz="2000" dirty="0"/>
              <a:t>’ subject.</a:t>
            </a:r>
          </a:p>
          <a:p>
            <a:endParaRPr lang="en-GB" sz="1500" dirty="0"/>
          </a:p>
        </p:txBody>
      </p:sp>
    </p:spTree>
    <p:extLst>
      <p:ext uri="{BB962C8B-B14F-4D97-AF65-F5344CB8AC3E}">
        <p14:creationId xmlns:p14="http://schemas.microsoft.com/office/powerpoint/2010/main" val="1964713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5C9EF-CD6D-4A08-9D2D-A608D8CEEF7D}"/>
              </a:ext>
            </a:extLst>
          </p:cNvPr>
          <p:cNvSpPr>
            <a:spLocks noGrp="1"/>
          </p:cNvSpPr>
          <p:nvPr>
            <p:ph type="title"/>
          </p:nvPr>
        </p:nvSpPr>
        <p:spPr>
          <a:xfrm>
            <a:off x="441696" y="326282"/>
            <a:ext cx="6406508" cy="556984"/>
          </a:xfrm>
        </p:spPr>
        <p:txBody>
          <a:bodyPr>
            <a:normAutofit/>
          </a:bodyPr>
          <a:lstStyle/>
          <a:p>
            <a:r>
              <a:rPr lang="en-GB" sz="3000" b="1" dirty="0">
                <a:solidFill>
                  <a:srgbClr val="FFFFFF"/>
                </a:solidFill>
              </a:rPr>
              <a:t>Findings: Content </a:t>
            </a:r>
            <a:r>
              <a:rPr lang="en-GB" sz="3000" dirty="0">
                <a:solidFill>
                  <a:srgbClr val="FFFFFF"/>
                </a:solidFill>
              </a:rPr>
              <a:t>of seminar</a:t>
            </a:r>
          </a:p>
        </p:txBody>
      </p:sp>
      <p:sp>
        <p:nvSpPr>
          <p:cNvPr id="3" name="Content Placeholder 2">
            <a:extLst>
              <a:ext uri="{FF2B5EF4-FFF2-40B4-BE49-F238E27FC236}">
                <a16:creationId xmlns:a16="http://schemas.microsoft.com/office/drawing/2014/main" id="{9BD7D85E-1A28-40DE-9C7C-12B2E4F94374}"/>
              </a:ext>
            </a:extLst>
          </p:cNvPr>
          <p:cNvSpPr>
            <a:spLocks noGrp="1"/>
          </p:cNvSpPr>
          <p:nvPr>
            <p:ph idx="1"/>
          </p:nvPr>
        </p:nvSpPr>
        <p:spPr>
          <a:xfrm>
            <a:off x="899760" y="1471613"/>
            <a:ext cx="7421963" cy="4843462"/>
          </a:xfrm>
        </p:spPr>
        <p:txBody>
          <a:bodyPr anchor="ctr">
            <a:normAutofit/>
          </a:bodyPr>
          <a:lstStyle/>
          <a:p>
            <a:r>
              <a:rPr lang="en-GB" sz="2000" dirty="0"/>
              <a:t> Participants found the </a:t>
            </a:r>
            <a:r>
              <a:rPr lang="en-GB" sz="2000" b="1" dirty="0"/>
              <a:t>global approach of culture</a:t>
            </a:r>
            <a:r>
              <a:rPr lang="en-GB" sz="2000" dirty="0"/>
              <a:t>, beyond ethnicity, race and religion, useful, thought provoking and unusual. </a:t>
            </a:r>
          </a:p>
          <a:p>
            <a:r>
              <a:rPr lang="en-GB" sz="2000" dirty="0"/>
              <a:t>A </a:t>
            </a:r>
            <a:r>
              <a:rPr lang="en-GB" sz="2000" b="1" dirty="0"/>
              <a:t>safe space </a:t>
            </a:r>
            <a:r>
              <a:rPr lang="en-GB" sz="2000" dirty="0"/>
              <a:t>to accept unconscious bias as natural and </a:t>
            </a:r>
            <a:r>
              <a:rPr lang="en-GB" sz="2000" b="1" dirty="0"/>
              <a:t>not linked to personal racism</a:t>
            </a:r>
            <a:r>
              <a:rPr lang="en-GB" sz="2000" dirty="0"/>
              <a:t> was also welcomed. This generated conversations around the role of politics and media in perpetuating stereotypes and grouping large sections of society together (e.g. White, Black and Asians).</a:t>
            </a:r>
          </a:p>
          <a:p>
            <a:r>
              <a:rPr lang="en-GB" sz="2000" dirty="0"/>
              <a:t>Examples of </a:t>
            </a:r>
            <a:r>
              <a:rPr lang="en-GB" sz="2000" b="1" dirty="0"/>
              <a:t>intergenerational socialisation</a:t>
            </a:r>
            <a:r>
              <a:rPr lang="en-GB" sz="2000" dirty="0"/>
              <a:t>, around how we see others and ethnocentric ideas over the decades perpetuated much laughter. </a:t>
            </a:r>
          </a:p>
          <a:p>
            <a:r>
              <a:rPr lang="en-GB" sz="2000" dirty="0"/>
              <a:t>Shared realisation of the effect of political and media based rhetoric that originally shock and then become normalised in our everyday language, which Shiner and </a:t>
            </a:r>
            <a:r>
              <a:rPr lang="en-GB" sz="2000" dirty="0" err="1"/>
              <a:t>Winstock</a:t>
            </a:r>
            <a:r>
              <a:rPr lang="en-GB" sz="2000" dirty="0"/>
              <a:t> (2015) refer to as the ‘negotiation of moral ambivalence’/ </a:t>
            </a:r>
            <a:r>
              <a:rPr lang="en-GB" sz="2000" b="1" dirty="0"/>
              <a:t>Normalisation of micro-aggressions</a:t>
            </a:r>
          </a:p>
          <a:p>
            <a:endParaRPr lang="en-GB" sz="1500" dirty="0"/>
          </a:p>
        </p:txBody>
      </p:sp>
    </p:spTree>
    <p:extLst>
      <p:ext uri="{BB962C8B-B14F-4D97-AF65-F5344CB8AC3E}">
        <p14:creationId xmlns:p14="http://schemas.microsoft.com/office/powerpoint/2010/main" val="3123729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5C9EF-CD6D-4A08-9D2D-A608D8CEEF7D}"/>
              </a:ext>
            </a:extLst>
          </p:cNvPr>
          <p:cNvSpPr>
            <a:spLocks noGrp="1"/>
          </p:cNvSpPr>
          <p:nvPr>
            <p:ph type="title"/>
          </p:nvPr>
        </p:nvSpPr>
        <p:spPr>
          <a:xfrm>
            <a:off x="646120" y="397855"/>
            <a:ext cx="6364689" cy="715684"/>
          </a:xfrm>
        </p:spPr>
        <p:txBody>
          <a:bodyPr>
            <a:normAutofit/>
          </a:bodyPr>
          <a:lstStyle/>
          <a:p>
            <a:r>
              <a:rPr lang="en-GB" sz="3000" dirty="0">
                <a:solidFill>
                  <a:schemeClr val="bg1"/>
                </a:solidFill>
              </a:rPr>
              <a:t>Findings: Content of seminar</a:t>
            </a:r>
          </a:p>
        </p:txBody>
      </p:sp>
      <p:sp>
        <p:nvSpPr>
          <p:cNvPr id="3" name="Content Placeholder 2">
            <a:extLst>
              <a:ext uri="{FF2B5EF4-FFF2-40B4-BE49-F238E27FC236}">
                <a16:creationId xmlns:a16="http://schemas.microsoft.com/office/drawing/2014/main" id="{9BD7D85E-1A28-40DE-9C7C-12B2E4F94374}"/>
              </a:ext>
            </a:extLst>
          </p:cNvPr>
          <p:cNvSpPr>
            <a:spLocks noGrp="1"/>
          </p:cNvSpPr>
          <p:nvPr>
            <p:ph idx="1"/>
          </p:nvPr>
        </p:nvSpPr>
        <p:spPr>
          <a:xfrm>
            <a:off x="226491" y="1435826"/>
            <a:ext cx="8691017" cy="4600575"/>
          </a:xfrm>
        </p:spPr>
        <p:txBody>
          <a:bodyPr anchor="ctr">
            <a:noAutofit/>
          </a:bodyPr>
          <a:lstStyle/>
          <a:p>
            <a:r>
              <a:rPr lang="en-GB" sz="2000" dirty="0"/>
              <a:t>Nearly all the participants felt that the project had </a:t>
            </a:r>
            <a:r>
              <a:rPr lang="en-GB" sz="2000" b="1" dirty="0"/>
              <a:t>influenced a re-thinking </a:t>
            </a:r>
            <a:r>
              <a:rPr lang="en-GB" sz="2000" dirty="0"/>
              <a:t>about language and examples used when teaching.</a:t>
            </a:r>
          </a:p>
          <a:p>
            <a:r>
              <a:rPr lang="en-GB" sz="2000" dirty="0"/>
              <a:t>Wider range of examples to explain culture, cultural practices and conversations around equity and equality. </a:t>
            </a:r>
            <a:r>
              <a:rPr lang="en-GB" sz="2000" b="1" dirty="0"/>
              <a:t>Reducing white normativity </a:t>
            </a:r>
            <a:r>
              <a:rPr lang="en-GB" sz="2000" dirty="0"/>
              <a:t>of teaching</a:t>
            </a:r>
          </a:p>
          <a:p>
            <a:r>
              <a:rPr lang="en-GB" sz="2000" dirty="0"/>
              <a:t>Three participants, especially in relation to the understanding ethnocentricity and intercultural communication apprehension, mentioned the phrase “gained useful insight” concerning their learning.</a:t>
            </a:r>
          </a:p>
          <a:p>
            <a:r>
              <a:rPr lang="en-GB" sz="2000" dirty="0"/>
              <a:t>Other phrases used were “very relevant”, “broadens my perspective” and “thought-provoking”.</a:t>
            </a:r>
          </a:p>
          <a:p>
            <a:r>
              <a:rPr lang="en-GB" sz="2000" dirty="0"/>
              <a:t>Two participants felt that this ‘type of training’ should be mandatory, across the University. Another two participants felt the need for this type of workshop to happen within nursing practice.</a:t>
            </a:r>
          </a:p>
          <a:p>
            <a:r>
              <a:rPr lang="en-GB" sz="2000" dirty="0"/>
              <a:t>One participant, refused to be interviewed, expressed “was interesting but did not agree with the content” (a lack of agreement to discussion around the political and media’s manipulation of immigration numbers)</a:t>
            </a:r>
          </a:p>
        </p:txBody>
      </p:sp>
    </p:spTree>
    <p:extLst>
      <p:ext uri="{BB962C8B-B14F-4D97-AF65-F5344CB8AC3E}">
        <p14:creationId xmlns:p14="http://schemas.microsoft.com/office/powerpoint/2010/main" val="165529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5C9EF-CD6D-4A08-9D2D-A608D8CEEF7D}"/>
              </a:ext>
            </a:extLst>
          </p:cNvPr>
          <p:cNvSpPr>
            <a:spLocks noGrp="1"/>
          </p:cNvSpPr>
          <p:nvPr>
            <p:ph type="title"/>
          </p:nvPr>
        </p:nvSpPr>
        <p:spPr>
          <a:xfrm>
            <a:off x="562224" y="415272"/>
            <a:ext cx="7421963" cy="775252"/>
          </a:xfrm>
        </p:spPr>
        <p:txBody>
          <a:bodyPr>
            <a:normAutofit/>
          </a:bodyPr>
          <a:lstStyle/>
          <a:p>
            <a:r>
              <a:rPr lang="en-GB" sz="3000" b="1" dirty="0">
                <a:solidFill>
                  <a:schemeClr val="bg1"/>
                </a:solidFill>
              </a:rPr>
              <a:t>DISCUSSION</a:t>
            </a:r>
          </a:p>
        </p:txBody>
      </p:sp>
      <p:sp>
        <p:nvSpPr>
          <p:cNvPr id="3" name="Content Placeholder 2">
            <a:extLst>
              <a:ext uri="{FF2B5EF4-FFF2-40B4-BE49-F238E27FC236}">
                <a16:creationId xmlns:a16="http://schemas.microsoft.com/office/drawing/2014/main" id="{9BD7D85E-1A28-40DE-9C7C-12B2E4F94374}"/>
              </a:ext>
            </a:extLst>
          </p:cNvPr>
          <p:cNvSpPr>
            <a:spLocks noGrp="1"/>
          </p:cNvSpPr>
          <p:nvPr>
            <p:ph idx="1"/>
          </p:nvPr>
        </p:nvSpPr>
        <p:spPr>
          <a:xfrm>
            <a:off x="644434" y="1297578"/>
            <a:ext cx="7689669" cy="5145150"/>
          </a:xfrm>
        </p:spPr>
        <p:txBody>
          <a:bodyPr anchor="ctr">
            <a:normAutofit lnSpcReduction="10000"/>
          </a:bodyPr>
          <a:lstStyle/>
          <a:p>
            <a:pPr marL="0" indent="0">
              <a:buNone/>
            </a:pPr>
            <a:r>
              <a:rPr lang="en-GB" sz="2000" b="1" dirty="0"/>
              <a:t>Challenges of self-awareness in relation to unconscious bias and ethnocentricity</a:t>
            </a:r>
          </a:p>
          <a:p>
            <a:r>
              <a:rPr lang="en-GB" sz="2000" dirty="0"/>
              <a:t> Engaging in self-awareness can be a ‘</a:t>
            </a:r>
            <a:r>
              <a:rPr lang="en-GB" sz="2000" b="1" dirty="0"/>
              <a:t>troublesome</a:t>
            </a:r>
            <a:r>
              <a:rPr lang="en-GB" sz="2000" dirty="0"/>
              <a:t>’ exercise for anyone: it requires people to be honest about previous errors, their ethnocentricities and personally held prejudices.(Meyer and Land, 1999/2003)</a:t>
            </a:r>
          </a:p>
          <a:p>
            <a:r>
              <a:rPr lang="en-GB" sz="2000" dirty="0"/>
              <a:t> Nurses or educators with a lack of self-awareness about their own ethnocentric views or paternalistic attitudes can immediately </a:t>
            </a:r>
            <a:r>
              <a:rPr lang="en-GB" sz="2000" b="1" dirty="0"/>
              <a:t>pass judgement </a:t>
            </a:r>
            <a:r>
              <a:rPr lang="en-GB" sz="2000" dirty="0"/>
              <a:t>on the behaviours of others without any thought to the contextual situation (Fiarman, 2006). </a:t>
            </a:r>
          </a:p>
          <a:p>
            <a:r>
              <a:rPr lang="en-GB" sz="2000" dirty="0"/>
              <a:t>The belief that by just working in a multi-ethnic environment can develop the affective constructs such as cultural sensitivity, competence and desire will fail to manifest, if the management support nor conversations for such an environment is absent (Reimer-Kirkham, 2000). </a:t>
            </a:r>
          </a:p>
          <a:p>
            <a:r>
              <a:rPr lang="en-GB" sz="2000" dirty="0"/>
              <a:t>Challenge of ‘elegant challenging’(Thompson, 1998) versus strong challenge of continuing discriminatory behaviours (DiAngelo, 2018 and Eddo-Lodge, 2018)</a:t>
            </a:r>
          </a:p>
          <a:p>
            <a:endParaRPr lang="en-GB" sz="1500" dirty="0"/>
          </a:p>
          <a:p>
            <a:pPr marL="0" indent="0">
              <a:buNone/>
            </a:pPr>
            <a:endParaRPr lang="en-GB" sz="1500" dirty="0"/>
          </a:p>
        </p:txBody>
      </p:sp>
    </p:spTree>
    <p:extLst>
      <p:ext uri="{BB962C8B-B14F-4D97-AF65-F5344CB8AC3E}">
        <p14:creationId xmlns:p14="http://schemas.microsoft.com/office/powerpoint/2010/main" val="418467142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4f24fd31-6403-4386-9109-54cb9968f2df"/>
</p:tagLst>
</file>

<file path=ppt/theme/theme1.xml><?xml version="1.0" encoding="utf-8"?>
<a:theme xmlns:a="http://schemas.openxmlformats.org/drawingml/2006/main" name="University Slide - Top Logo">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University Slides - Bottom Log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5514</TotalTime>
  <Words>3903</Words>
  <Application>Microsoft Office PowerPoint</Application>
  <PresentationFormat>On-screen Show (4:3)</PresentationFormat>
  <Paragraphs>133</Paragraphs>
  <Slides>18</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Calibri</vt:lpstr>
      <vt:lpstr>Calibri Light</vt:lpstr>
      <vt:lpstr>University Slide - Top Logo</vt:lpstr>
      <vt:lpstr>University Slides - Bottom Logo</vt:lpstr>
      <vt:lpstr>A shared philosophy of inclusive teaching and learning around unconscious bias and intercultural communication apprehension amongst nurse educators.</vt:lpstr>
      <vt:lpstr>Background/Context</vt:lpstr>
      <vt:lpstr>Goals of study</vt:lpstr>
      <vt:lpstr>The plan</vt:lpstr>
      <vt:lpstr>Findings: Pre-conceptions</vt:lpstr>
      <vt:lpstr>Findings: Mode of delivery of project</vt:lpstr>
      <vt:lpstr>Findings: Content of seminar</vt:lpstr>
      <vt:lpstr>Findings: Content of seminar</vt:lpstr>
      <vt:lpstr>DISCUSSION</vt:lpstr>
      <vt:lpstr>DISCUSSION</vt:lpstr>
      <vt:lpstr>PowerPoint Presentation</vt:lpstr>
      <vt:lpstr>NOW WHAT?</vt:lpstr>
      <vt:lpstr>PowerPoint Presentation</vt:lpstr>
      <vt:lpstr>Any questions?</vt:lpstr>
      <vt:lpstr>References</vt:lpstr>
      <vt:lpstr>References</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 Sutherst</dc:creator>
  <cp:lastModifiedBy>Gayatri Nambiar-Greenwood</cp:lastModifiedBy>
  <cp:revision>35</cp:revision>
  <dcterms:created xsi:type="dcterms:W3CDTF">2021-01-21T15:10:37Z</dcterms:created>
  <dcterms:modified xsi:type="dcterms:W3CDTF">2022-10-20T04:51:09Z</dcterms:modified>
</cp:coreProperties>
</file>