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3"/>
  </p:notesMasterIdLst>
  <p:sldIdLst>
    <p:sldId id="256" r:id="rId2"/>
    <p:sldId id="271" r:id="rId3"/>
    <p:sldId id="266" r:id="rId4"/>
    <p:sldId id="258" r:id="rId5"/>
    <p:sldId id="261" r:id="rId6"/>
    <p:sldId id="262" r:id="rId7"/>
    <p:sldId id="263" r:id="rId8"/>
    <p:sldId id="267" r:id="rId9"/>
    <p:sldId id="264" r:id="rId10"/>
    <p:sldId id="268" r:id="rId11"/>
    <p:sldId id="269" r:id="rId12"/>
  </p:sldIdLst>
  <p:sldSz cx="12192000" cy="6858000"/>
  <p:notesSz cx="6858000" cy="9945688"/>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ampbell" initials="SC" lastIdx="1" clrIdx="0">
    <p:extLst>
      <p:ext uri="{19B8F6BF-5375-455C-9EA6-DF929625EA0E}">
        <p15:presenceInfo xmlns:p15="http://schemas.microsoft.com/office/powerpoint/2012/main" userId="S::55137831@ad.mmu.ac.uk::c340ec96-ca20-47d0-8a72-097a0b3a41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1E15D-37A5-46CA-81A1-0A8FE1B0FD1D}" v="24" dt="2022-04-01T07:59:13.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p:restoredTop sz="52528"/>
  </p:normalViewPr>
  <p:slideViewPr>
    <p:cSldViewPr snapToGrid="0" snapToObjects="1">
      <p:cViewPr varScale="1">
        <p:scale>
          <a:sx n="50" d="100"/>
          <a:sy n="50" d="100"/>
        </p:scale>
        <p:origin x="1545" y="47"/>
      </p:cViewPr>
      <p:guideLst/>
    </p:cSldViewPr>
  </p:slideViewPr>
  <p:notesTextViewPr>
    <p:cViewPr>
      <p:scale>
        <a:sx n="90" d="100"/>
        <a:sy n="9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ampbell" userId="c340ec96-ca20-47d0-8a72-097a0b3a4150" providerId="ADAL" clId="{14C1E15D-37A5-46CA-81A1-0A8FE1B0FD1D}"/>
    <pc:docChg chg="custSel modSld">
      <pc:chgData name="Sarah Campbell" userId="c340ec96-ca20-47d0-8a72-097a0b3a4150" providerId="ADAL" clId="{14C1E15D-37A5-46CA-81A1-0A8FE1B0FD1D}" dt="2022-04-01T07:59:05.558" v="27" actId="20577"/>
      <pc:docMkLst>
        <pc:docMk/>
      </pc:docMkLst>
      <pc:sldChg chg="modNotesTx">
        <pc:chgData name="Sarah Campbell" userId="c340ec96-ca20-47d0-8a72-097a0b3a4150" providerId="ADAL" clId="{14C1E15D-37A5-46CA-81A1-0A8FE1B0FD1D}" dt="2022-04-01T07:57:36.268" v="0" actId="20577"/>
        <pc:sldMkLst>
          <pc:docMk/>
          <pc:sldMk cId="1368314811" sldId="256"/>
        </pc:sldMkLst>
      </pc:sldChg>
      <pc:sldChg chg="modNotesTx">
        <pc:chgData name="Sarah Campbell" userId="c340ec96-ca20-47d0-8a72-097a0b3a4150" providerId="ADAL" clId="{14C1E15D-37A5-46CA-81A1-0A8FE1B0FD1D}" dt="2022-04-01T07:57:50.655" v="3" actId="20577"/>
        <pc:sldMkLst>
          <pc:docMk/>
          <pc:sldMk cId="2556506628" sldId="258"/>
        </pc:sldMkLst>
      </pc:sldChg>
      <pc:sldChg chg="modNotesTx">
        <pc:chgData name="Sarah Campbell" userId="c340ec96-ca20-47d0-8a72-097a0b3a4150" providerId="ADAL" clId="{14C1E15D-37A5-46CA-81A1-0A8FE1B0FD1D}" dt="2022-04-01T07:57:55.689" v="4" actId="20577"/>
        <pc:sldMkLst>
          <pc:docMk/>
          <pc:sldMk cId="2261753200" sldId="261"/>
        </pc:sldMkLst>
      </pc:sldChg>
      <pc:sldChg chg="modNotesTx">
        <pc:chgData name="Sarah Campbell" userId="c340ec96-ca20-47d0-8a72-097a0b3a4150" providerId="ADAL" clId="{14C1E15D-37A5-46CA-81A1-0A8FE1B0FD1D}" dt="2022-04-01T07:58:05.532" v="6" actId="20577"/>
        <pc:sldMkLst>
          <pc:docMk/>
          <pc:sldMk cId="1884505898" sldId="262"/>
        </pc:sldMkLst>
      </pc:sldChg>
      <pc:sldChg chg="modNotesTx">
        <pc:chgData name="Sarah Campbell" userId="c340ec96-ca20-47d0-8a72-097a0b3a4150" providerId="ADAL" clId="{14C1E15D-37A5-46CA-81A1-0A8FE1B0FD1D}" dt="2022-04-01T07:58:14.573" v="7" actId="20577"/>
        <pc:sldMkLst>
          <pc:docMk/>
          <pc:sldMk cId="2910235364" sldId="263"/>
        </pc:sldMkLst>
      </pc:sldChg>
      <pc:sldChg chg="modSp mod modNotesTx">
        <pc:chgData name="Sarah Campbell" userId="c340ec96-ca20-47d0-8a72-097a0b3a4150" providerId="ADAL" clId="{14C1E15D-37A5-46CA-81A1-0A8FE1B0FD1D}" dt="2022-04-01T07:59:05.558" v="27" actId="20577"/>
        <pc:sldMkLst>
          <pc:docMk/>
          <pc:sldMk cId="1283232383" sldId="264"/>
        </pc:sldMkLst>
        <pc:spChg chg="mod">
          <ac:chgData name="Sarah Campbell" userId="c340ec96-ca20-47d0-8a72-097a0b3a4150" providerId="ADAL" clId="{14C1E15D-37A5-46CA-81A1-0A8FE1B0FD1D}" dt="2022-04-01T07:59:05.558" v="27" actId="20577"/>
          <ac:spMkLst>
            <pc:docMk/>
            <pc:sldMk cId="1283232383" sldId="264"/>
            <ac:spMk id="14" creationId="{2B3E3EDB-CC6A-4E21-8323-3296416D0396}"/>
          </ac:spMkLst>
        </pc:spChg>
      </pc:sldChg>
      <pc:sldChg chg="modNotesTx">
        <pc:chgData name="Sarah Campbell" userId="c340ec96-ca20-47d0-8a72-097a0b3a4150" providerId="ADAL" clId="{14C1E15D-37A5-46CA-81A1-0A8FE1B0FD1D}" dt="2022-04-01T07:57:45.807" v="2" actId="20577"/>
        <pc:sldMkLst>
          <pc:docMk/>
          <pc:sldMk cId="3781284149" sldId="266"/>
        </pc:sldMkLst>
      </pc:sldChg>
      <pc:sldChg chg="modNotesTx">
        <pc:chgData name="Sarah Campbell" userId="c340ec96-ca20-47d0-8a72-097a0b3a4150" providerId="ADAL" clId="{14C1E15D-37A5-46CA-81A1-0A8FE1B0FD1D}" dt="2022-04-01T07:58:22.040" v="8" actId="20577"/>
        <pc:sldMkLst>
          <pc:docMk/>
          <pc:sldMk cId="3746812695" sldId="267"/>
        </pc:sldMkLst>
      </pc:sldChg>
      <pc:sldChg chg="modNotesTx">
        <pc:chgData name="Sarah Campbell" userId="c340ec96-ca20-47d0-8a72-097a0b3a4150" providerId="ADAL" clId="{14C1E15D-37A5-46CA-81A1-0A8FE1B0FD1D}" dt="2022-04-01T07:57:41.196" v="1" actId="20577"/>
        <pc:sldMkLst>
          <pc:docMk/>
          <pc:sldMk cId="3332693924" sldId="2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20B38-6954-4324-A642-B04FDAB01203}"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1D938565-9C5E-4700-B4F7-AA743A74E0B0}">
      <dgm:prSet/>
      <dgm:spPr/>
      <dgm:t>
        <a:bodyPr/>
        <a:lstStyle/>
        <a:p>
          <a:r>
            <a:rPr lang="en-US" dirty="0">
              <a:latin typeface="Cobel"/>
            </a:rPr>
            <a:t>Order and structure of time: ‘institutional time’ &amp; ‘in-between time’</a:t>
          </a:r>
        </a:p>
      </dgm:t>
    </dgm:pt>
    <dgm:pt modelId="{3FCFB23B-F250-4EAC-A880-96D7B0CA1544}" type="parTrans" cxnId="{377751DC-342F-46A5-BB32-E775C291854C}">
      <dgm:prSet/>
      <dgm:spPr/>
      <dgm:t>
        <a:bodyPr/>
        <a:lstStyle/>
        <a:p>
          <a:endParaRPr lang="en-US"/>
        </a:p>
      </dgm:t>
    </dgm:pt>
    <dgm:pt modelId="{8DFBCFC7-8145-4E37-AEAB-201925EA35F8}" type="sibTrans" cxnId="{377751DC-342F-46A5-BB32-E775C291854C}">
      <dgm:prSet/>
      <dgm:spPr/>
      <dgm:t>
        <a:bodyPr/>
        <a:lstStyle/>
        <a:p>
          <a:endParaRPr lang="en-US"/>
        </a:p>
      </dgm:t>
    </dgm:pt>
    <dgm:pt modelId="{C14161B5-4F01-4D15-BB0E-67680C71B041}">
      <dgm:prSet/>
      <dgm:spPr/>
      <dgm:t>
        <a:bodyPr/>
        <a:lstStyle/>
        <a:p>
          <a:r>
            <a:rPr lang="en-US" dirty="0">
              <a:latin typeface="Cobel"/>
            </a:rPr>
            <a:t>Work-place versus home-place</a:t>
          </a:r>
        </a:p>
      </dgm:t>
    </dgm:pt>
    <dgm:pt modelId="{6713E70C-085D-4DE7-822B-D6560CB576B7}" type="parTrans" cxnId="{B8C5365A-C8DA-4414-A788-17CCCC8E82CA}">
      <dgm:prSet/>
      <dgm:spPr/>
      <dgm:t>
        <a:bodyPr/>
        <a:lstStyle/>
        <a:p>
          <a:endParaRPr lang="en-US"/>
        </a:p>
      </dgm:t>
    </dgm:pt>
    <dgm:pt modelId="{9A595A43-EC45-4DC9-842D-E571BACE1B83}" type="sibTrans" cxnId="{B8C5365A-C8DA-4414-A788-17CCCC8E82CA}">
      <dgm:prSet/>
      <dgm:spPr/>
      <dgm:t>
        <a:bodyPr/>
        <a:lstStyle/>
        <a:p>
          <a:endParaRPr lang="en-US"/>
        </a:p>
      </dgm:t>
    </dgm:pt>
    <dgm:pt modelId="{B5B02773-277A-4311-BF2A-B24ADC224CD1}">
      <dgm:prSet/>
      <dgm:spPr/>
      <dgm:t>
        <a:bodyPr/>
        <a:lstStyle/>
        <a:p>
          <a:r>
            <a:rPr lang="en-US" dirty="0">
              <a:latin typeface="Cobel"/>
            </a:rPr>
            <a:t>Control and management of bodies</a:t>
          </a:r>
        </a:p>
      </dgm:t>
    </dgm:pt>
    <dgm:pt modelId="{AB13C980-B757-4373-B893-157F0F6B2A7C}" type="parTrans" cxnId="{6D279F2B-25C1-49FB-BCC5-639BE7FD34FD}">
      <dgm:prSet/>
      <dgm:spPr/>
      <dgm:t>
        <a:bodyPr/>
        <a:lstStyle/>
        <a:p>
          <a:endParaRPr lang="en-US"/>
        </a:p>
      </dgm:t>
    </dgm:pt>
    <dgm:pt modelId="{06EB957D-884B-40D7-A96A-D43BF0C71853}" type="sibTrans" cxnId="{6D279F2B-25C1-49FB-BCC5-639BE7FD34FD}">
      <dgm:prSet/>
      <dgm:spPr/>
      <dgm:t>
        <a:bodyPr/>
        <a:lstStyle/>
        <a:p>
          <a:endParaRPr lang="en-US"/>
        </a:p>
      </dgm:t>
    </dgm:pt>
    <dgm:pt modelId="{8388D7A7-63B0-4824-AD40-088EEA4653CA}">
      <dgm:prSet/>
      <dgm:spPr/>
      <dgm:t>
        <a:bodyPr/>
        <a:lstStyle/>
        <a:p>
          <a:r>
            <a:rPr lang="en-US" dirty="0">
              <a:latin typeface="Cobel"/>
            </a:rPr>
            <a:t>Gendered atmospheres</a:t>
          </a:r>
        </a:p>
      </dgm:t>
    </dgm:pt>
    <dgm:pt modelId="{532064CD-CFB1-4D3B-A657-38F719F8BC69}" type="parTrans" cxnId="{76B9E6D8-B384-42CD-95F8-A477C2DC9057}">
      <dgm:prSet/>
      <dgm:spPr/>
      <dgm:t>
        <a:bodyPr/>
        <a:lstStyle/>
        <a:p>
          <a:endParaRPr lang="en-US"/>
        </a:p>
      </dgm:t>
    </dgm:pt>
    <dgm:pt modelId="{263E9992-E7A0-4757-A4D7-CE427B6AA6EC}" type="sibTrans" cxnId="{76B9E6D8-B384-42CD-95F8-A477C2DC9057}">
      <dgm:prSet/>
      <dgm:spPr/>
      <dgm:t>
        <a:bodyPr/>
        <a:lstStyle/>
        <a:p>
          <a:endParaRPr lang="en-US"/>
        </a:p>
      </dgm:t>
    </dgm:pt>
    <dgm:pt modelId="{3D6F4444-6C0B-4E94-B78B-B794CCD6665B}" type="pres">
      <dgm:prSet presAssocID="{2F420B38-6954-4324-A642-B04FDAB01203}" presName="matrix" presStyleCnt="0">
        <dgm:presLayoutVars>
          <dgm:chMax val="1"/>
          <dgm:dir/>
          <dgm:resizeHandles val="exact"/>
        </dgm:presLayoutVars>
      </dgm:prSet>
      <dgm:spPr/>
    </dgm:pt>
    <dgm:pt modelId="{E552998D-1456-412A-A4A5-CEE19F39DFC9}" type="pres">
      <dgm:prSet presAssocID="{2F420B38-6954-4324-A642-B04FDAB01203}" presName="diamond" presStyleLbl="bgShp" presStyleIdx="0" presStyleCnt="1"/>
      <dgm:spPr/>
    </dgm:pt>
    <dgm:pt modelId="{5F531F19-D017-479F-9A0B-9B4640EA5DFD}" type="pres">
      <dgm:prSet presAssocID="{2F420B38-6954-4324-A642-B04FDAB01203}" presName="quad1" presStyleLbl="node1" presStyleIdx="0" presStyleCnt="4">
        <dgm:presLayoutVars>
          <dgm:chMax val="0"/>
          <dgm:chPref val="0"/>
          <dgm:bulletEnabled val="1"/>
        </dgm:presLayoutVars>
      </dgm:prSet>
      <dgm:spPr/>
    </dgm:pt>
    <dgm:pt modelId="{CB7333A3-47DD-4E8E-88ED-7D02D2C09E22}" type="pres">
      <dgm:prSet presAssocID="{2F420B38-6954-4324-A642-B04FDAB01203}" presName="quad2" presStyleLbl="node1" presStyleIdx="1" presStyleCnt="4">
        <dgm:presLayoutVars>
          <dgm:chMax val="0"/>
          <dgm:chPref val="0"/>
          <dgm:bulletEnabled val="1"/>
        </dgm:presLayoutVars>
      </dgm:prSet>
      <dgm:spPr/>
    </dgm:pt>
    <dgm:pt modelId="{0084A281-64AC-4503-965A-291E719823AC}" type="pres">
      <dgm:prSet presAssocID="{2F420B38-6954-4324-A642-B04FDAB01203}" presName="quad3" presStyleLbl="node1" presStyleIdx="2" presStyleCnt="4">
        <dgm:presLayoutVars>
          <dgm:chMax val="0"/>
          <dgm:chPref val="0"/>
          <dgm:bulletEnabled val="1"/>
        </dgm:presLayoutVars>
      </dgm:prSet>
      <dgm:spPr/>
    </dgm:pt>
    <dgm:pt modelId="{46DE83D4-D5DF-4448-8950-E26453DE49BA}" type="pres">
      <dgm:prSet presAssocID="{2F420B38-6954-4324-A642-B04FDAB01203}" presName="quad4" presStyleLbl="node1" presStyleIdx="3" presStyleCnt="4">
        <dgm:presLayoutVars>
          <dgm:chMax val="0"/>
          <dgm:chPref val="0"/>
          <dgm:bulletEnabled val="1"/>
        </dgm:presLayoutVars>
      </dgm:prSet>
      <dgm:spPr/>
    </dgm:pt>
  </dgm:ptLst>
  <dgm:cxnLst>
    <dgm:cxn modelId="{20973004-C369-46D6-BAB2-48C61348BDD9}" type="presOf" srcId="{C14161B5-4F01-4D15-BB0E-67680C71B041}" destId="{CB7333A3-47DD-4E8E-88ED-7D02D2C09E22}" srcOrd="0" destOrd="0" presId="urn:microsoft.com/office/officeart/2005/8/layout/matrix3"/>
    <dgm:cxn modelId="{6D279F2B-25C1-49FB-BCC5-639BE7FD34FD}" srcId="{2F420B38-6954-4324-A642-B04FDAB01203}" destId="{B5B02773-277A-4311-BF2A-B24ADC224CD1}" srcOrd="2" destOrd="0" parTransId="{AB13C980-B757-4373-B893-157F0F6B2A7C}" sibTransId="{06EB957D-884B-40D7-A96A-D43BF0C71853}"/>
    <dgm:cxn modelId="{9DE3D36C-FFD9-4E57-99DF-25F7934E68E4}" type="presOf" srcId="{1D938565-9C5E-4700-B4F7-AA743A74E0B0}" destId="{5F531F19-D017-479F-9A0B-9B4640EA5DFD}" srcOrd="0" destOrd="0" presId="urn:microsoft.com/office/officeart/2005/8/layout/matrix3"/>
    <dgm:cxn modelId="{B8C5365A-C8DA-4414-A788-17CCCC8E82CA}" srcId="{2F420B38-6954-4324-A642-B04FDAB01203}" destId="{C14161B5-4F01-4D15-BB0E-67680C71B041}" srcOrd="1" destOrd="0" parTransId="{6713E70C-085D-4DE7-822B-D6560CB576B7}" sibTransId="{9A595A43-EC45-4DC9-842D-E571BACE1B83}"/>
    <dgm:cxn modelId="{300EBB91-BD75-4A88-BD9A-FA0082FEDC23}" type="presOf" srcId="{8388D7A7-63B0-4824-AD40-088EEA4653CA}" destId="{46DE83D4-D5DF-4448-8950-E26453DE49BA}" srcOrd="0" destOrd="0" presId="urn:microsoft.com/office/officeart/2005/8/layout/matrix3"/>
    <dgm:cxn modelId="{6ADBE9AA-0A0E-4637-B801-7F2B6350B01B}" type="presOf" srcId="{2F420B38-6954-4324-A642-B04FDAB01203}" destId="{3D6F4444-6C0B-4E94-B78B-B794CCD6665B}" srcOrd="0" destOrd="0" presId="urn:microsoft.com/office/officeart/2005/8/layout/matrix3"/>
    <dgm:cxn modelId="{5CBCA9C3-8E30-4382-9437-3AD77E411F4A}" type="presOf" srcId="{B5B02773-277A-4311-BF2A-B24ADC224CD1}" destId="{0084A281-64AC-4503-965A-291E719823AC}" srcOrd="0" destOrd="0" presId="urn:microsoft.com/office/officeart/2005/8/layout/matrix3"/>
    <dgm:cxn modelId="{76B9E6D8-B384-42CD-95F8-A477C2DC9057}" srcId="{2F420B38-6954-4324-A642-B04FDAB01203}" destId="{8388D7A7-63B0-4824-AD40-088EEA4653CA}" srcOrd="3" destOrd="0" parTransId="{532064CD-CFB1-4D3B-A657-38F719F8BC69}" sibTransId="{263E9992-E7A0-4757-A4D7-CE427B6AA6EC}"/>
    <dgm:cxn modelId="{377751DC-342F-46A5-BB32-E775C291854C}" srcId="{2F420B38-6954-4324-A642-B04FDAB01203}" destId="{1D938565-9C5E-4700-B4F7-AA743A74E0B0}" srcOrd="0" destOrd="0" parTransId="{3FCFB23B-F250-4EAC-A880-96D7B0CA1544}" sibTransId="{8DFBCFC7-8145-4E37-AEAB-201925EA35F8}"/>
    <dgm:cxn modelId="{3BAC1047-FE12-4185-B2EC-940CD8AAF3A0}" type="presParOf" srcId="{3D6F4444-6C0B-4E94-B78B-B794CCD6665B}" destId="{E552998D-1456-412A-A4A5-CEE19F39DFC9}" srcOrd="0" destOrd="0" presId="urn:microsoft.com/office/officeart/2005/8/layout/matrix3"/>
    <dgm:cxn modelId="{CCA8E53A-279C-4869-9929-09CCD50BC991}" type="presParOf" srcId="{3D6F4444-6C0B-4E94-B78B-B794CCD6665B}" destId="{5F531F19-D017-479F-9A0B-9B4640EA5DFD}" srcOrd="1" destOrd="0" presId="urn:microsoft.com/office/officeart/2005/8/layout/matrix3"/>
    <dgm:cxn modelId="{86BA223D-7C95-4028-A293-B04FBCFFFEDA}" type="presParOf" srcId="{3D6F4444-6C0B-4E94-B78B-B794CCD6665B}" destId="{CB7333A3-47DD-4E8E-88ED-7D02D2C09E22}" srcOrd="2" destOrd="0" presId="urn:microsoft.com/office/officeart/2005/8/layout/matrix3"/>
    <dgm:cxn modelId="{1918AAC4-8289-4766-9B79-92E1DBB2EB23}" type="presParOf" srcId="{3D6F4444-6C0B-4E94-B78B-B794CCD6665B}" destId="{0084A281-64AC-4503-965A-291E719823AC}" srcOrd="3" destOrd="0" presId="urn:microsoft.com/office/officeart/2005/8/layout/matrix3"/>
    <dgm:cxn modelId="{D7C9491B-80E4-4F70-A0E5-E93C4940FA94}" type="presParOf" srcId="{3D6F4444-6C0B-4E94-B78B-B794CCD6665B}" destId="{46DE83D4-D5DF-4448-8950-E26453DE49B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2998D-1456-412A-A4A5-CEE19F39DFC9}">
      <dsp:nvSpPr>
        <dsp:cNvPr id="0" name=""/>
        <dsp:cNvSpPr/>
      </dsp:nvSpPr>
      <dsp:spPr>
        <a:xfrm>
          <a:off x="234681" y="0"/>
          <a:ext cx="4831270" cy="483127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31F19-D017-479F-9A0B-9B4640EA5DFD}">
      <dsp:nvSpPr>
        <dsp:cNvPr id="0" name=""/>
        <dsp:cNvSpPr/>
      </dsp:nvSpPr>
      <dsp:spPr>
        <a:xfrm>
          <a:off x="693652" y="458970"/>
          <a:ext cx="1884195" cy="1884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obel"/>
            </a:rPr>
            <a:t>Order and structure of time: ‘institutional time’ &amp; ‘in-between time’</a:t>
          </a:r>
        </a:p>
      </dsp:txBody>
      <dsp:txXfrm>
        <a:off x="785631" y="550949"/>
        <a:ext cx="1700237" cy="1700237"/>
      </dsp:txXfrm>
    </dsp:sp>
    <dsp:sp modelId="{CB7333A3-47DD-4E8E-88ED-7D02D2C09E22}">
      <dsp:nvSpPr>
        <dsp:cNvPr id="0" name=""/>
        <dsp:cNvSpPr/>
      </dsp:nvSpPr>
      <dsp:spPr>
        <a:xfrm>
          <a:off x="2722785" y="458970"/>
          <a:ext cx="1884195" cy="1884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obel"/>
            </a:rPr>
            <a:t>Work-place versus home-place</a:t>
          </a:r>
        </a:p>
      </dsp:txBody>
      <dsp:txXfrm>
        <a:off x="2814764" y="550949"/>
        <a:ext cx="1700237" cy="1700237"/>
      </dsp:txXfrm>
    </dsp:sp>
    <dsp:sp modelId="{0084A281-64AC-4503-965A-291E719823AC}">
      <dsp:nvSpPr>
        <dsp:cNvPr id="0" name=""/>
        <dsp:cNvSpPr/>
      </dsp:nvSpPr>
      <dsp:spPr>
        <a:xfrm>
          <a:off x="693652" y="2488104"/>
          <a:ext cx="1884195" cy="1884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obel"/>
            </a:rPr>
            <a:t>Control and management of bodies</a:t>
          </a:r>
        </a:p>
      </dsp:txBody>
      <dsp:txXfrm>
        <a:off x="785631" y="2580083"/>
        <a:ext cx="1700237" cy="1700237"/>
      </dsp:txXfrm>
    </dsp:sp>
    <dsp:sp modelId="{46DE83D4-D5DF-4448-8950-E26453DE49BA}">
      <dsp:nvSpPr>
        <dsp:cNvPr id="0" name=""/>
        <dsp:cNvSpPr/>
      </dsp:nvSpPr>
      <dsp:spPr>
        <a:xfrm>
          <a:off x="2722785" y="2488104"/>
          <a:ext cx="1884195" cy="1884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obel"/>
            </a:rPr>
            <a:t>Gendered atmospheres</a:t>
          </a:r>
        </a:p>
      </dsp:txBody>
      <dsp:txXfrm>
        <a:off x="2814764" y="2580083"/>
        <a:ext cx="1700237" cy="17002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0403CA01-30CC-2D40-9912-98767FE9670B}" type="datetimeFigureOut">
              <a:rPr lang="en-US" smtClean="0"/>
              <a:t>3/31/2022</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31115D4E-59DB-E945-A480-7DE47605B709}" type="slidenum">
              <a:rPr lang="en-US" smtClean="0"/>
              <a:t>‹#›</a:t>
            </a:fld>
            <a:endParaRPr lang="en-US"/>
          </a:p>
        </p:txBody>
      </p:sp>
    </p:spTree>
    <p:extLst>
      <p:ext uri="{BB962C8B-B14F-4D97-AF65-F5344CB8AC3E}">
        <p14:creationId xmlns:p14="http://schemas.microsoft.com/office/powerpoint/2010/main" val="262557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1</a:t>
            </a:fld>
            <a:endParaRPr lang="en-US" dirty="0"/>
          </a:p>
        </p:txBody>
      </p:sp>
    </p:spTree>
    <p:extLst>
      <p:ext uri="{BB962C8B-B14F-4D97-AF65-F5344CB8AC3E}">
        <p14:creationId xmlns:p14="http://schemas.microsoft.com/office/powerpoint/2010/main" val="345288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15D4E-59DB-E945-A480-7DE47605B709}" type="slidenum">
              <a:rPr lang="en-US" smtClean="0"/>
              <a:t>10</a:t>
            </a:fld>
            <a:endParaRPr lang="en-US"/>
          </a:p>
        </p:txBody>
      </p:sp>
    </p:spTree>
    <p:extLst>
      <p:ext uri="{BB962C8B-B14F-4D97-AF65-F5344CB8AC3E}">
        <p14:creationId xmlns:p14="http://schemas.microsoft.com/office/powerpoint/2010/main" val="266735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115D4E-59DB-E945-A480-7DE47605B709}" type="slidenum">
              <a:rPr lang="en-US" smtClean="0"/>
              <a:t>11</a:t>
            </a:fld>
            <a:endParaRPr lang="en-US"/>
          </a:p>
        </p:txBody>
      </p:sp>
    </p:spTree>
    <p:extLst>
      <p:ext uri="{BB962C8B-B14F-4D97-AF65-F5344CB8AC3E}">
        <p14:creationId xmlns:p14="http://schemas.microsoft.com/office/powerpoint/2010/main" val="328525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115D4E-59DB-E945-A480-7DE47605B709}" type="slidenum">
              <a:rPr lang="en-US" smtClean="0"/>
              <a:t>2</a:t>
            </a:fld>
            <a:endParaRPr lang="en-US"/>
          </a:p>
        </p:txBody>
      </p:sp>
    </p:spTree>
    <p:extLst>
      <p:ext uri="{BB962C8B-B14F-4D97-AF65-F5344CB8AC3E}">
        <p14:creationId xmlns:p14="http://schemas.microsoft.com/office/powerpoint/2010/main" val="159120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3</a:t>
            </a:fld>
            <a:endParaRPr lang="en-US"/>
          </a:p>
        </p:txBody>
      </p:sp>
    </p:spTree>
    <p:extLst>
      <p:ext uri="{BB962C8B-B14F-4D97-AF65-F5344CB8AC3E}">
        <p14:creationId xmlns:p14="http://schemas.microsoft.com/office/powerpoint/2010/main" val="4628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4</a:t>
            </a:fld>
            <a:endParaRPr lang="en-US" dirty="0"/>
          </a:p>
        </p:txBody>
      </p:sp>
    </p:spTree>
    <p:extLst>
      <p:ext uri="{BB962C8B-B14F-4D97-AF65-F5344CB8AC3E}">
        <p14:creationId xmlns:p14="http://schemas.microsoft.com/office/powerpoint/2010/main" val="117026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5</a:t>
            </a:fld>
            <a:endParaRPr lang="en-US"/>
          </a:p>
        </p:txBody>
      </p:sp>
    </p:spTree>
    <p:extLst>
      <p:ext uri="{BB962C8B-B14F-4D97-AF65-F5344CB8AC3E}">
        <p14:creationId xmlns:p14="http://schemas.microsoft.com/office/powerpoint/2010/main" val="257877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6</a:t>
            </a:fld>
            <a:endParaRPr lang="en-US"/>
          </a:p>
        </p:txBody>
      </p:sp>
    </p:spTree>
    <p:extLst>
      <p:ext uri="{BB962C8B-B14F-4D97-AF65-F5344CB8AC3E}">
        <p14:creationId xmlns:p14="http://schemas.microsoft.com/office/powerpoint/2010/main" val="15145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7</a:t>
            </a:fld>
            <a:endParaRPr lang="en-US"/>
          </a:p>
        </p:txBody>
      </p:sp>
    </p:spTree>
    <p:extLst>
      <p:ext uri="{BB962C8B-B14F-4D97-AF65-F5344CB8AC3E}">
        <p14:creationId xmlns:p14="http://schemas.microsoft.com/office/powerpoint/2010/main" val="33223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15D4E-59DB-E945-A480-7DE47605B709}" type="slidenum">
              <a:rPr lang="en-US" smtClean="0"/>
              <a:t>8</a:t>
            </a:fld>
            <a:endParaRPr lang="en-US"/>
          </a:p>
        </p:txBody>
      </p:sp>
    </p:spTree>
    <p:extLst>
      <p:ext uri="{BB962C8B-B14F-4D97-AF65-F5344CB8AC3E}">
        <p14:creationId xmlns:p14="http://schemas.microsoft.com/office/powerpoint/2010/main" val="197007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15D4E-59DB-E945-A480-7DE47605B709}" type="slidenum">
              <a:rPr lang="en-US" smtClean="0"/>
              <a:t>9</a:t>
            </a:fld>
            <a:endParaRPr lang="en-US"/>
          </a:p>
        </p:txBody>
      </p:sp>
    </p:spTree>
    <p:extLst>
      <p:ext uri="{BB962C8B-B14F-4D97-AF65-F5344CB8AC3E}">
        <p14:creationId xmlns:p14="http://schemas.microsoft.com/office/powerpoint/2010/main" val="310536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E73905D-EF51-CE4F-B157-F205EC8CD31E}"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35385186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73905D-EF51-CE4F-B157-F205EC8CD31E}"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148813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73905D-EF51-CE4F-B157-F205EC8CD31E}"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364255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73905D-EF51-CE4F-B157-F205EC8CD31E}"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243873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E73905D-EF51-CE4F-B157-F205EC8CD31E}"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37109792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E73905D-EF51-CE4F-B157-F205EC8CD31E}" type="datetimeFigureOut">
              <a:rPr lang="en-US" smtClean="0"/>
              <a:t>3/31/2022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141445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8E73905D-EF51-CE4F-B157-F205EC8CD31E}"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F4983-CEB0-2648-8B9E-DBD1B016B86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044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73905D-EF51-CE4F-B157-F205EC8CD31E}" type="datetimeFigureOut">
              <a:rPr lang="en-US" smtClean="0"/>
              <a:t>3/31/2022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121347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3905D-EF51-CE4F-B157-F205EC8CD31E}" type="datetimeFigureOut">
              <a:rPr lang="en-US" smtClean="0"/>
              <a:t>3/31/2022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13357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8E73905D-EF51-CE4F-B157-F205EC8CD31E}" type="datetimeFigureOut">
              <a:rPr lang="en-US" smtClean="0"/>
              <a:t>3/31/2022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339273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E73905D-EF51-CE4F-B157-F205EC8CD31E}" type="datetimeFigureOut">
              <a:rPr lang="en-US" smtClean="0"/>
              <a:t>3/31/2022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EBF4983-CEB0-2648-8B9E-DBD1B016B868}" type="slidenum">
              <a:rPr lang="en-US" smtClean="0"/>
              <a:t>‹#›</a:t>
            </a:fld>
            <a:endParaRPr lang="en-US"/>
          </a:p>
        </p:txBody>
      </p:sp>
    </p:spTree>
    <p:extLst>
      <p:ext uri="{BB962C8B-B14F-4D97-AF65-F5344CB8AC3E}">
        <p14:creationId xmlns:p14="http://schemas.microsoft.com/office/powerpoint/2010/main" val="1585064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E73905D-EF51-CE4F-B157-F205EC8CD31E}" type="datetimeFigureOut">
              <a:rPr lang="en-US" smtClean="0"/>
              <a:t>3/31/2022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EBF4983-CEB0-2648-8B9E-DBD1B016B868}" type="slidenum">
              <a:rPr lang="en-US" smtClean="0"/>
              <a:t>‹#›</a:t>
            </a:fld>
            <a:endParaRPr lang="en-US"/>
          </a:p>
        </p:txBody>
      </p:sp>
    </p:spTree>
    <p:extLst>
      <p:ext uri="{BB962C8B-B14F-4D97-AF65-F5344CB8AC3E}">
        <p14:creationId xmlns:p14="http://schemas.microsoft.com/office/powerpoint/2010/main" val="4127234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Sarah.Campbell@mmu.ac.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Centre for Philosophy and Critical Thought, Goldsmiths - Sun Yuan and Peng  Yu, Old People&amp;#39;s Home, 2007 | Facebook">
            <a:extLst>
              <a:ext uri="{FF2B5EF4-FFF2-40B4-BE49-F238E27FC236}">
                <a16:creationId xmlns:a16="http://schemas.microsoft.com/office/drawing/2014/main" id="{4624B90A-B1CF-4F4C-A246-B0AB23AA3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9" r="-1" b="-1"/>
          <a:stretch/>
        </p:blipFill>
        <p:spPr bwMode="auto">
          <a:xfrm>
            <a:off x="0" y="0"/>
            <a:ext cx="7501389" cy="4571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53D180-4361-4C4A-939A-D6E273915E48}"/>
              </a:ext>
            </a:extLst>
          </p:cNvPr>
          <p:cNvSpPr>
            <a:spLocks noGrp="1"/>
          </p:cNvSpPr>
          <p:nvPr>
            <p:ph type="ctrTitle"/>
          </p:nvPr>
        </p:nvSpPr>
        <p:spPr>
          <a:xfrm>
            <a:off x="0" y="4571990"/>
            <a:ext cx="7501389" cy="1645759"/>
          </a:xfrm>
        </p:spPr>
        <p:txBody>
          <a:bodyPr>
            <a:normAutofit fontScale="90000"/>
          </a:bodyPr>
          <a:lstStyle/>
          <a:p>
            <a:r>
              <a:rPr lang="en-GB" sz="2700" dirty="0">
                <a:latin typeface="Cobel"/>
              </a:rPr>
              <a:t>Sensing the atmosphere within dementia care settings: Stories of everyday care told through the bodies of men. </a:t>
            </a:r>
          </a:p>
        </p:txBody>
      </p:sp>
      <p:pic>
        <p:nvPicPr>
          <p:cNvPr id="11" name="Picture 10">
            <a:extLst>
              <a:ext uri="{FF2B5EF4-FFF2-40B4-BE49-F238E27FC236}">
                <a16:creationId xmlns:a16="http://schemas.microsoft.com/office/drawing/2014/main" id="{8CFEF8C5-EBAB-4D55-AB51-2D6832FC4957}"/>
              </a:ext>
            </a:extLst>
          </p:cNvPr>
          <p:cNvPicPr>
            <a:picLocks noChangeAspect="1"/>
          </p:cNvPicPr>
          <p:nvPr/>
        </p:nvPicPr>
        <p:blipFill>
          <a:blip r:embed="rId4"/>
          <a:stretch>
            <a:fillRect/>
          </a:stretch>
        </p:blipFill>
        <p:spPr>
          <a:xfrm>
            <a:off x="7501389" y="0"/>
            <a:ext cx="4690611" cy="6858000"/>
          </a:xfrm>
          <a:prstGeom prst="rect">
            <a:avLst/>
          </a:prstGeom>
        </p:spPr>
      </p:pic>
      <p:sp>
        <p:nvSpPr>
          <p:cNvPr id="3" name="TextBox 2">
            <a:extLst>
              <a:ext uri="{FF2B5EF4-FFF2-40B4-BE49-F238E27FC236}">
                <a16:creationId xmlns:a16="http://schemas.microsoft.com/office/drawing/2014/main" id="{11F51533-4382-4AB9-84FB-E62EAF20C603}"/>
              </a:ext>
            </a:extLst>
          </p:cNvPr>
          <p:cNvSpPr txBox="1"/>
          <p:nvPr/>
        </p:nvSpPr>
        <p:spPr>
          <a:xfrm>
            <a:off x="250457" y="6353208"/>
            <a:ext cx="7250931" cy="369332"/>
          </a:xfrm>
          <a:prstGeom prst="rect">
            <a:avLst/>
          </a:prstGeom>
          <a:noFill/>
        </p:spPr>
        <p:txBody>
          <a:bodyPr wrap="square" rtlCol="0">
            <a:spAutoFit/>
          </a:bodyPr>
          <a:lstStyle/>
          <a:p>
            <a:r>
              <a:rPr lang="en-GB" dirty="0">
                <a:latin typeface="Cobel"/>
              </a:rPr>
              <a:t>Dr Sarah Campbell, Senior Lecturer. Integrated Health and Social Care</a:t>
            </a:r>
            <a:r>
              <a:rPr lang="en-GB" dirty="0"/>
              <a:t>.</a:t>
            </a:r>
          </a:p>
        </p:txBody>
      </p:sp>
    </p:spTree>
    <p:extLst>
      <p:ext uri="{BB962C8B-B14F-4D97-AF65-F5344CB8AC3E}">
        <p14:creationId xmlns:p14="http://schemas.microsoft.com/office/powerpoint/2010/main" val="136831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FD30-DF11-744A-BA4D-B8C1AF8F638C}"/>
              </a:ext>
            </a:extLst>
          </p:cNvPr>
          <p:cNvSpPr>
            <a:spLocks noGrp="1"/>
          </p:cNvSpPr>
          <p:nvPr>
            <p:ph type="title"/>
          </p:nvPr>
        </p:nvSpPr>
        <p:spPr>
          <a:xfrm>
            <a:off x="0" y="156118"/>
            <a:ext cx="11745951" cy="359272"/>
          </a:xfrm>
        </p:spPr>
        <p:txBody>
          <a:bodyPr>
            <a:normAutofit fontScale="90000"/>
          </a:bodyPr>
          <a:lstStyle/>
          <a:p>
            <a:r>
              <a:rPr lang="en-US" dirty="0">
                <a:latin typeface="Cobel"/>
              </a:rPr>
              <a:t>References</a:t>
            </a:r>
          </a:p>
        </p:txBody>
      </p:sp>
      <p:sp>
        <p:nvSpPr>
          <p:cNvPr id="3" name="Content Placeholder 2">
            <a:extLst>
              <a:ext uri="{FF2B5EF4-FFF2-40B4-BE49-F238E27FC236}">
                <a16:creationId xmlns:a16="http://schemas.microsoft.com/office/drawing/2014/main" id="{B2A99ECA-B18E-1447-9D37-74E8A1A3124B}"/>
              </a:ext>
            </a:extLst>
          </p:cNvPr>
          <p:cNvSpPr>
            <a:spLocks noGrp="1"/>
          </p:cNvSpPr>
          <p:nvPr>
            <p:ph idx="1"/>
          </p:nvPr>
        </p:nvSpPr>
        <p:spPr>
          <a:xfrm>
            <a:off x="78058" y="714895"/>
            <a:ext cx="12035883" cy="5837358"/>
          </a:xfrm>
        </p:spPr>
        <p:txBody>
          <a:bodyPr>
            <a:noAutofit/>
          </a:bodyPr>
          <a:lstStyle/>
          <a:p>
            <a:pPr marL="0" indent="0">
              <a:buNone/>
            </a:pPr>
            <a:r>
              <a:rPr lang="en-GB" dirty="0">
                <a:latin typeface="Cobel"/>
              </a:rPr>
              <a:t>Armstrong, P. and </a:t>
            </a:r>
            <a:r>
              <a:rPr lang="en-GB" dirty="0" err="1">
                <a:latin typeface="Cobel"/>
              </a:rPr>
              <a:t>Braedley</a:t>
            </a:r>
            <a:r>
              <a:rPr lang="en-GB" dirty="0">
                <a:latin typeface="Cobel"/>
              </a:rPr>
              <a:t>, S. eds. (2013).  </a:t>
            </a:r>
            <a:r>
              <a:rPr lang="en-GB" i="1" dirty="0">
                <a:latin typeface="Cobel"/>
              </a:rPr>
              <a:t>Troubling care: Critical perspectives on research and practices</a:t>
            </a:r>
            <a:r>
              <a:rPr lang="en-GB" dirty="0">
                <a:latin typeface="Cobel"/>
              </a:rPr>
              <a:t>. Canadian Scholars’ Press. </a:t>
            </a:r>
          </a:p>
          <a:p>
            <a:pPr marL="0" indent="0">
              <a:buNone/>
            </a:pPr>
            <a:r>
              <a:rPr lang="en-GB" b="0" i="0" dirty="0">
                <a:solidFill>
                  <a:srgbClr val="222222"/>
                </a:solidFill>
                <a:effectLst/>
                <a:latin typeface="Cobel"/>
              </a:rPr>
              <a:t>Baldwin, C. and Group, B.D. (2008). Narrative (,) citizenship and dementia: The personal and the political. </a:t>
            </a:r>
            <a:r>
              <a:rPr lang="en-GB" b="0" i="1" dirty="0">
                <a:solidFill>
                  <a:srgbClr val="222222"/>
                </a:solidFill>
                <a:effectLst/>
                <a:latin typeface="Cobel"/>
              </a:rPr>
              <a:t>Journal of Aging Studies</a:t>
            </a:r>
            <a:r>
              <a:rPr lang="en-GB" b="0" i="0" dirty="0">
                <a:solidFill>
                  <a:srgbClr val="222222"/>
                </a:solidFill>
                <a:effectLst/>
                <a:latin typeface="Cobel"/>
              </a:rPr>
              <a:t>, </a:t>
            </a:r>
            <a:r>
              <a:rPr lang="en-GB" b="0" i="1" dirty="0">
                <a:solidFill>
                  <a:srgbClr val="222222"/>
                </a:solidFill>
                <a:effectLst/>
                <a:latin typeface="Cobel"/>
              </a:rPr>
              <a:t>22</a:t>
            </a:r>
            <a:r>
              <a:rPr lang="en-GB" b="0" i="0" dirty="0">
                <a:solidFill>
                  <a:srgbClr val="222222"/>
                </a:solidFill>
                <a:effectLst/>
                <a:latin typeface="Cobel"/>
              </a:rPr>
              <a:t>(3), pp.222-228.</a:t>
            </a:r>
            <a:endParaRPr lang="en-GB" dirty="0">
              <a:latin typeface="Cobel"/>
            </a:endParaRPr>
          </a:p>
          <a:p>
            <a:pPr marL="0" indent="0">
              <a:buNone/>
            </a:pPr>
            <a:r>
              <a:rPr lang="en-GB" dirty="0">
                <a:latin typeface="Cobel"/>
              </a:rPr>
              <a:t>Bartlett, R., </a:t>
            </a:r>
            <a:r>
              <a:rPr lang="en-GB" dirty="0" err="1">
                <a:latin typeface="Cobel"/>
              </a:rPr>
              <a:t>Gjernes</a:t>
            </a:r>
            <a:r>
              <a:rPr lang="en-GB" dirty="0">
                <a:latin typeface="Cobel"/>
              </a:rPr>
              <a:t>, T., </a:t>
            </a:r>
            <a:r>
              <a:rPr lang="en-GB" dirty="0" err="1">
                <a:latin typeface="Cobel"/>
              </a:rPr>
              <a:t>Lotherington</a:t>
            </a:r>
            <a:r>
              <a:rPr lang="en-GB" dirty="0">
                <a:latin typeface="Cobel"/>
              </a:rPr>
              <a:t>, A.T. and </a:t>
            </a:r>
            <a:r>
              <a:rPr lang="en-GB" dirty="0" err="1">
                <a:latin typeface="Cobel"/>
              </a:rPr>
              <a:t>Obstefelder</a:t>
            </a:r>
            <a:r>
              <a:rPr lang="en-GB" dirty="0">
                <a:latin typeface="Cobel"/>
              </a:rPr>
              <a:t>, A. (2018). Gender, citizenship and dementia care: a scoping review of studies to inform policy and future </a:t>
            </a:r>
            <a:r>
              <a:rPr lang="en-GB" dirty="0" err="1">
                <a:latin typeface="Cobel"/>
              </a:rPr>
              <a:t>research.Health</a:t>
            </a:r>
            <a:r>
              <a:rPr lang="en-GB" dirty="0">
                <a:latin typeface="Cobel"/>
              </a:rPr>
              <a:t> &amp; social care in the community, 26(1), pp.14-26. </a:t>
            </a:r>
          </a:p>
          <a:p>
            <a:pPr marL="0" indent="0">
              <a:buNone/>
            </a:pPr>
            <a:r>
              <a:rPr lang="en-GB" dirty="0">
                <a:latin typeface="Cobel"/>
              </a:rPr>
              <a:t>Kontos, P.C. (2004). Ethnographic reflections on selfhood, embodiment and Alzheimer's disease. </a:t>
            </a:r>
            <a:r>
              <a:rPr lang="en-GB" i="1" dirty="0">
                <a:latin typeface="Cobel"/>
              </a:rPr>
              <a:t>Ageing &amp; Society</a:t>
            </a:r>
            <a:r>
              <a:rPr lang="en-GB" dirty="0">
                <a:latin typeface="Cobel"/>
              </a:rPr>
              <a:t>,24(6), pp.829-849. </a:t>
            </a:r>
          </a:p>
          <a:p>
            <a:pPr marL="0" indent="0">
              <a:buNone/>
            </a:pPr>
            <a:r>
              <a:rPr lang="en-GB" b="0" i="0" dirty="0" err="1">
                <a:solidFill>
                  <a:srgbClr val="222222"/>
                </a:solidFill>
                <a:effectLst/>
                <a:latin typeface="Cobel"/>
              </a:rPr>
              <a:t>Lisahunter</a:t>
            </a:r>
            <a:r>
              <a:rPr lang="en-GB" b="0" i="0" dirty="0">
                <a:solidFill>
                  <a:srgbClr val="222222"/>
                </a:solidFill>
                <a:effectLst/>
                <a:latin typeface="Cobel"/>
              </a:rPr>
              <a:t> and Emerald, E. (2016). Sensory narratives: Capturing embodiment in narratives of movement, sport, leisure and health. </a:t>
            </a:r>
            <a:r>
              <a:rPr lang="en-GB" b="0" i="1" dirty="0">
                <a:solidFill>
                  <a:srgbClr val="222222"/>
                </a:solidFill>
                <a:effectLst/>
                <a:latin typeface="Cobel"/>
              </a:rPr>
              <a:t>Sport, Education and Society</a:t>
            </a:r>
            <a:r>
              <a:rPr lang="en-GB" b="0" i="0" dirty="0">
                <a:solidFill>
                  <a:srgbClr val="222222"/>
                </a:solidFill>
                <a:effectLst/>
                <a:latin typeface="Cobel"/>
              </a:rPr>
              <a:t>, </a:t>
            </a:r>
            <a:r>
              <a:rPr lang="en-GB" b="0" i="1" dirty="0">
                <a:solidFill>
                  <a:srgbClr val="222222"/>
                </a:solidFill>
                <a:effectLst/>
                <a:latin typeface="Cobel"/>
              </a:rPr>
              <a:t>21</a:t>
            </a:r>
            <a:r>
              <a:rPr lang="en-GB" b="0" i="0" dirty="0">
                <a:solidFill>
                  <a:srgbClr val="222222"/>
                </a:solidFill>
                <a:effectLst/>
                <a:latin typeface="Cobel"/>
              </a:rPr>
              <a:t>(1), pp.28-46.</a:t>
            </a:r>
          </a:p>
          <a:p>
            <a:pPr marL="0" indent="0">
              <a:buNone/>
            </a:pPr>
            <a:r>
              <a:rPr lang="en-GB" dirty="0">
                <a:latin typeface="Cobel"/>
              </a:rPr>
              <a:t>Mason, J. (2018). Affinities: Potent Connections in Personal Life. John Wiley &amp; Sons. </a:t>
            </a:r>
          </a:p>
          <a:p>
            <a:pPr marL="0" indent="0">
              <a:buNone/>
            </a:pPr>
            <a:r>
              <a:rPr lang="en-GB" dirty="0">
                <a:latin typeface="Cobel"/>
              </a:rPr>
              <a:t>Pink, S. (2009). Doing sensory ethnography. London: Sage. </a:t>
            </a:r>
          </a:p>
          <a:p>
            <a:pPr marL="0" indent="0">
              <a:buNone/>
            </a:pPr>
            <a:r>
              <a:rPr lang="en-GB" dirty="0">
                <a:latin typeface="Cobel"/>
              </a:rPr>
              <a:t>Stewart, K. (2015). Place and Sensory Composition in </a:t>
            </a:r>
            <a:r>
              <a:rPr lang="en-GB" b="0" i="0" dirty="0">
                <a:solidFill>
                  <a:srgbClr val="222222"/>
                </a:solidFill>
                <a:effectLst/>
                <a:latin typeface="Cobel"/>
              </a:rPr>
              <a:t>Malpas, J. ed., (2015). </a:t>
            </a:r>
            <a:r>
              <a:rPr lang="en-GB" b="0" i="1" dirty="0">
                <a:solidFill>
                  <a:srgbClr val="222222"/>
                </a:solidFill>
                <a:effectLst/>
                <a:latin typeface="Cobel"/>
              </a:rPr>
              <a:t>The intelligence of place: Topographies and poetics</a:t>
            </a:r>
            <a:r>
              <a:rPr lang="en-GB" b="0" i="0" dirty="0">
                <a:solidFill>
                  <a:srgbClr val="222222"/>
                </a:solidFill>
                <a:effectLst/>
                <a:latin typeface="Cobel"/>
              </a:rPr>
              <a:t>. London and New York: Bloomsbury Publishing.</a:t>
            </a:r>
            <a:r>
              <a:rPr lang="en-GB" dirty="0">
                <a:latin typeface="Cobel"/>
              </a:rPr>
              <a:t> (pp205-221).</a:t>
            </a:r>
          </a:p>
          <a:p>
            <a:pPr marL="0" indent="0">
              <a:buNone/>
            </a:pPr>
            <a:r>
              <a:rPr lang="en-GB" dirty="0">
                <a:latin typeface="Cobel"/>
              </a:rPr>
              <a:t>Stewart, K. (2007). </a:t>
            </a:r>
            <a:r>
              <a:rPr lang="en-GB" i="1" dirty="0">
                <a:latin typeface="Cobel"/>
              </a:rPr>
              <a:t>Ordinary affects</a:t>
            </a:r>
            <a:r>
              <a:rPr lang="en-GB" dirty="0">
                <a:latin typeface="Cobel"/>
              </a:rPr>
              <a:t>. Durham, NC: Duke University Press. </a:t>
            </a:r>
          </a:p>
          <a:p>
            <a:pPr marL="0" indent="0">
              <a:buNone/>
            </a:pPr>
            <a:r>
              <a:rPr lang="en-GB" dirty="0">
                <a:latin typeface="Cobel"/>
              </a:rPr>
              <a:t>Photographs: ‘Old People’s Home’: Sun Yuan and Peng Yu. </a:t>
            </a:r>
            <a:r>
              <a:rPr lang="en-GB" dirty="0" err="1">
                <a:latin typeface="Cobel"/>
              </a:rPr>
              <a:t>Satchi</a:t>
            </a:r>
            <a:r>
              <a:rPr lang="en-GB" dirty="0">
                <a:latin typeface="Cobel"/>
              </a:rPr>
              <a:t> Gallery. </a:t>
            </a:r>
          </a:p>
          <a:p>
            <a:pPr marL="0" indent="0">
              <a:buNone/>
            </a:pPr>
            <a:r>
              <a:rPr lang="en-GB" dirty="0">
                <a:latin typeface="Cobel"/>
              </a:rPr>
              <a:t>Other images from Flickr, Commons Licence images. </a:t>
            </a:r>
            <a:endParaRPr lang="en-US" dirty="0">
              <a:latin typeface="Cobel"/>
            </a:endParaRPr>
          </a:p>
        </p:txBody>
      </p:sp>
    </p:spTree>
    <p:extLst>
      <p:ext uri="{BB962C8B-B14F-4D97-AF65-F5344CB8AC3E}">
        <p14:creationId xmlns:p14="http://schemas.microsoft.com/office/powerpoint/2010/main" val="119608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group of men sitting in chairs&#10;&#10;Description automatically generated with low confidence">
            <a:extLst>
              <a:ext uri="{FF2B5EF4-FFF2-40B4-BE49-F238E27FC236}">
                <a16:creationId xmlns:a16="http://schemas.microsoft.com/office/drawing/2014/main" id="{53611E2F-C3CD-0449-A59B-67C4FCE41E47}"/>
              </a:ext>
            </a:extLst>
          </p:cNvPr>
          <p:cNvPicPr>
            <a:picLocks noChangeAspect="1"/>
          </p:cNvPicPr>
          <p:nvPr/>
        </p:nvPicPr>
        <p:blipFill rotWithShape="1">
          <a:blip r:embed="rId3"/>
          <a:srcRect l="21336" r="33503"/>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1A0A6DDB-9F90-3D46-A7C9-9F639C2674E0}"/>
              </a:ext>
            </a:extLst>
          </p:cNvPr>
          <p:cNvSpPr>
            <a:spLocks noGrp="1"/>
          </p:cNvSpPr>
          <p:nvPr>
            <p:ph idx="1"/>
          </p:nvPr>
        </p:nvSpPr>
        <p:spPr>
          <a:xfrm>
            <a:off x="5253644" y="714895"/>
            <a:ext cx="6117162" cy="5735781"/>
          </a:xfrm>
        </p:spPr>
        <p:txBody>
          <a:bodyPr>
            <a:normAutofit/>
          </a:bodyPr>
          <a:lstStyle/>
          <a:p>
            <a:pPr marL="0" indent="0">
              <a:buNone/>
            </a:pPr>
            <a:r>
              <a:rPr lang="en-US" sz="3600" dirty="0">
                <a:latin typeface="Cobel"/>
              </a:rPr>
              <a:t>Thank you.</a:t>
            </a:r>
          </a:p>
          <a:p>
            <a:pPr marL="0" indent="0">
              <a:buNone/>
            </a:pPr>
            <a:endParaRPr lang="en-US" sz="3600" dirty="0">
              <a:latin typeface="Cobel"/>
            </a:endParaRPr>
          </a:p>
          <a:p>
            <a:pPr marL="0" indent="0">
              <a:buNone/>
            </a:pPr>
            <a:r>
              <a:rPr lang="en-US" sz="3600" dirty="0">
                <a:latin typeface="Cobel"/>
              </a:rPr>
              <a:t>Any Questions?</a:t>
            </a:r>
          </a:p>
          <a:p>
            <a:pPr marL="0" indent="0">
              <a:buNone/>
            </a:pPr>
            <a:endParaRPr lang="en-US" sz="3600" dirty="0">
              <a:latin typeface="Cobel"/>
            </a:endParaRPr>
          </a:p>
          <a:p>
            <a:pPr marL="0" indent="0">
              <a:buNone/>
            </a:pPr>
            <a:r>
              <a:rPr lang="en-US" sz="3600" dirty="0">
                <a:latin typeface="Cobel"/>
              </a:rPr>
              <a:t>Contact: </a:t>
            </a:r>
            <a:r>
              <a:rPr lang="en-US" sz="3600" dirty="0">
                <a:latin typeface="Cobel"/>
                <a:hlinkClick r:id="rId4"/>
              </a:rPr>
              <a:t>Sarah.Campbell@mmu.ac.uk</a:t>
            </a:r>
            <a:endParaRPr lang="en-US" sz="3600" dirty="0">
              <a:latin typeface="Cobel"/>
            </a:endParaRPr>
          </a:p>
          <a:p>
            <a:pPr marL="0" indent="0">
              <a:buNone/>
            </a:pPr>
            <a:r>
              <a:rPr lang="en-US" sz="3600" dirty="0">
                <a:latin typeface="Cobel"/>
              </a:rPr>
              <a:t>@DrSarahCampbell</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28528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EBFC-4873-AB4C-969A-2449F736BC21}"/>
              </a:ext>
            </a:extLst>
          </p:cNvPr>
          <p:cNvSpPr>
            <a:spLocks noGrp="1"/>
          </p:cNvSpPr>
          <p:nvPr>
            <p:ph type="title"/>
          </p:nvPr>
        </p:nvSpPr>
        <p:spPr>
          <a:xfrm>
            <a:off x="382385" y="1413164"/>
            <a:ext cx="4688379" cy="3092334"/>
          </a:xfrm>
          <a:noFill/>
          <a:ln>
            <a:solidFill>
              <a:schemeClr val="tx1"/>
            </a:solidFill>
          </a:ln>
        </p:spPr>
        <p:txBody>
          <a:bodyPr vert="horz" lIns="182880" tIns="182880" rIns="182880" bIns="182880" rtlCol="0" anchor="ctr">
            <a:normAutofit/>
          </a:bodyPr>
          <a:lstStyle/>
          <a:p>
            <a:r>
              <a:rPr lang="en-US" sz="2400" kern="1200" cap="all" spc="200" baseline="0" dirty="0">
                <a:solidFill>
                  <a:schemeClr val="tx1"/>
                </a:solidFill>
                <a:latin typeface="Cobel"/>
              </a:rPr>
              <a:t>A full-bodied and emplaced approach to dementia Research</a:t>
            </a:r>
          </a:p>
        </p:txBody>
      </p:sp>
      <p:sp>
        <p:nvSpPr>
          <p:cNvPr id="20" name="Rectangle 13">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5DD893-C8CE-A84B-B228-01D0A1BEA8EF}"/>
              </a:ext>
            </a:extLst>
          </p:cNvPr>
          <p:cNvSpPr txBox="1"/>
          <p:nvPr/>
        </p:nvSpPr>
        <p:spPr>
          <a:xfrm>
            <a:off x="5469775" y="473825"/>
            <a:ext cx="5988103" cy="6384175"/>
          </a:xfrm>
          <a:prstGeom prst="rect">
            <a:avLst/>
          </a:prstGeom>
        </p:spPr>
        <p:txBody>
          <a:bodyPr vert="horz" lIns="91440" tIns="45720" rIns="91440" bIns="45720" rtlCol="0" anchor="ctr">
            <a:normAutofit fontScale="92500" lnSpcReduction="10000"/>
          </a:bodyPr>
          <a:lstStyle/>
          <a:p>
            <a:pPr marL="457200" indent="-228600">
              <a:lnSpc>
                <a:spcPct val="90000"/>
              </a:lnSpc>
              <a:spcBef>
                <a:spcPts val="1000"/>
              </a:spcBef>
              <a:buFont typeface="Arial" panose="020B0604020202020204" pitchFamily="34" charset="0"/>
              <a:buChar char="•"/>
            </a:pPr>
            <a:r>
              <a:rPr lang="en-US" sz="2400" dirty="0">
                <a:solidFill>
                  <a:schemeClr val="bg1"/>
                </a:solidFill>
                <a:latin typeface="Cobel"/>
              </a:rPr>
              <a:t>‘Selfhood is embodied and manifests itself in socio-culturally specific ways of being-in-the-world’. (Kontos, 2004, p842).</a:t>
            </a:r>
          </a:p>
          <a:p>
            <a:pPr marL="457200" indent="-228600">
              <a:lnSpc>
                <a:spcPct val="90000"/>
              </a:lnSpc>
              <a:spcBef>
                <a:spcPts val="1000"/>
              </a:spcBef>
              <a:buFont typeface="Arial" panose="020B0604020202020204" pitchFamily="34" charset="0"/>
              <a:buChar char="•"/>
            </a:pPr>
            <a:endParaRPr lang="en-US" sz="2400" dirty="0">
              <a:solidFill>
                <a:schemeClr val="bg1"/>
              </a:solidFill>
              <a:latin typeface="Cobel"/>
            </a:endParaRPr>
          </a:p>
          <a:p>
            <a:pPr marL="457200" indent="-228600">
              <a:lnSpc>
                <a:spcPct val="90000"/>
              </a:lnSpc>
              <a:spcBef>
                <a:spcPts val="1000"/>
              </a:spcBef>
              <a:buFont typeface="Arial" panose="020B0604020202020204" pitchFamily="34" charset="0"/>
              <a:buChar char="•"/>
            </a:pPr>
            <a:r>
              <a:rPr lang="en-US" sz="2400" dirty="0">
                <a:solidFill>
                  <a:schemeClr val="bg1"/>
                </a:solidFill>
                <a:latin typeface="Cobel"/>
              </a:rPr>
              <a:t>‘Gender is a neglected dimension in public discourse related to people with dementia. Those living with this condition are typically portrayed in policies and strategies in gender neutral terms as ‘people with dementia’ and ‘family </a:t>
            </a:r>
            <a:r>
              <a:rPr lang="en-US" sz="2400" dirty="0" err="1">
                <a:solidFill>
                  <a:schemeClr val="bg1"/>
                </a:solidFill>
                <a:latin typeface="Cobel"/>
              </a:rPr>
              <a:t>carers’</a:t>
            </a:r>
            <a:r>
              <a:rPr lang="en-US" sz="2400" dirty="0">
                <a:solidFill>
                  <a:schemeClr val="bg1"/>
                </a:solidFill>
                <a:latin typeface="Cobel"/>
              </a:rPr>
              <a:t> as if gender does not matter, when clearly it does’. (Bartlett et al, 2018 p14).</a:t>
            </a:r>
          </a:p>
          <a:p>
            <a:pPr marL="457200" indent="-228600">
              <a:lnSpc>
                <a:spcPct val="90000"/>
              </a:lnSpc>
              <a:spcBef>
                <a:spcPts val="1000"/>
              </a:spcBef>
              <a:buFont typeface="Arial" panose="020B0604020202020204" pitchFamily="34" charset="0"/>
              <a:buChar char="•"/>
            </a:pPr>
            <a:endParaRPr lang="en-US" sz="2400" dirty="0">
              <a:solidFill>
                <a:schemeClr val="bg1"/>
              </a:solidFill>
              <a:latin typeface="Cobel"/>
            </a:endParaRPr>
          </a:p>
          <a:p>
            <a:pPr marL="457200" indent="-228600">
              <a:lnSpc>
                <a:spcPct val="90000"/>
              </a:lnSpc>
              <a:spcBef>
                <a:spcPts val="1000"/>
              </a:spcBef>
              <a:buFont typeface="Arial" panose="020B0604020202020204" pitchFamily="34" charset="0"/>
              <a:buChar char="•"/>
            </a:pPr>
            <a:r>
              <a:rPr lang="en-US" sz="2400" dirty="0">
                <a:solidFill>
                  <a:schemeClr val="bg1"/>
                </a:solidFill>
                <a:latin typeface="Cobel"/>
              </a:rPr>
              <a:t>‘A place thrown together as a sensory composition is an infrastructure of feeling and sociality that slowly comes to pass as common habits and shared reactions in lives and attitudes. It happens to degrees and in singularities that create proliferating multiplicities. It lodges in bodies, characters, and habits’. (Stewart, 2015, p211).</a:t>
            </a:r>
          </a:p>
          <a:p>
            <a:pPr indent="-228600">
              <a:lnSpc>
                <a:spcPct val="90000"/>
              </a:lnSpc>
              <a:spcBef>
                <a:spcPts val="1000"/>
              </a:spcBef>
              <a:buClr>
                <a:schemeClr val="accent2"/>
              </a:buClr>
              <a:buFont typeface="Arial" panose="020B0604020202020204" pitchFamily="34" charset="0"/>
              <a:buChar char="•"/>
            </a:pPr>
            <a:endParaRPr lang="en-US" sz="1700" dirty="0">
              <a:solidFill>
                <a:schemeClr val="bg1"/>
              </a:solidFill>
            </a:endParaRPr>
          </a:p>
          <a:p>
            <a:pPr indent="-228600">
              <a:lnSpc>
                <a:spcPct val="90000"/>
              </a:lnSpc>
              <a:spcBef>
                <a:spcPts val="1000"/>
              </a:spcBef>
              <a:buClr>
                <a:schemeClr val="accent2"/>
              </a:buClr>
              <a:buFont typeface="Arial" panose="020B0604020202020204" pitchFamily="34" charset="0"/>
              <a:buChar char="•"/>
            </a:pPr>
            <a:endParaRPr lang="en-US" sz="1700" dirty="0">
              <a:solidFill>
                <a:schemeClr val="bg1"/>
              </a:solidFill>
            </a:endParaRPr>
          </a:p>
          <a:p>
            <a:pPr indent="-228600">
              <a:lnSpc>
                <a:spcPct val="90000"/>
              </a:lnSpc>
              <a:spcBef>
                <a:spcPts val="1000"/>
              </a:spcBef>
              <a:buClr>
                <a:schemeClr val="accent2"/>
              </a:buClr>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33326939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ED2D-18D9-904C-98DB-09359EA2AD5E}"/>
              </a:ext>
            </a:extLst>
          </p:cNvPr>
          <p:cNvSpPr>
            <a:spLocks noGrp="1"/>
          </p:cNvSpPr>
          <p:nvPr>
            <p:ph type="title"/>
          </p:nvPr>
        </p:nvSpPr>
        <p:spPr>
          <a:xfrm>
            <a:off x="734123" y="1479665"/>
            <a:ext cx="3794462" cy="2669533"/>
          </a:xfrm>
          <a:noFill/>
          <a:ln>
            <a:solidFill>
              <a:schemeClr val="tx1"/>
            </a:solidFill>
          </a:ln>
        </p:spPr>
        <p:txBody>
          <a:bodyPr>
            <a:normAutofit/>
          </a:bodyPr>
          <a:lstStyle/>
          <a:p>
            <a:r>
              <a:rPr lang="en-US" sz="2400" dirty="0" err="1">
                <a:solidFill>
                  <a:schemeClr val="tx1"/>
                </a:solidFill>
                <a:latin typeface="Cobel"/>
              </a:rPr>
              <a:t>Analysing</a:t>
            </a:r>
            <a:r>
              <a:rPr lang="en-US" sz="2400" dirty="0">
                <a:solidFill>
                  <a:schemeClr val="tx1"/>
                </a:solidFill>
                <a:latin typeface="Cobel"/>
              </a:rPr>
              <a:t> Everyday lives and care</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F071A7-E519-224F-9F82-DF5F00B78272}"/>
              </a:ext>
            </a:extLst>
          </p:cNvPr>
          <p:cNvSpPr>
            <a:spLocks noGrp="1"/>
          </p:cNvSpPr>
          <p:nvPr>
            <p:ph idx="1"/>
          </p:nvPr>
        </p:nvSpPr>
        <p:spPr>
          <a:xfrm>
            <a:off x="6049182" y="432261"/>
            <a:ext cx="5408696" cy="5985163"/>
          </a:xfrm>
        </p:spPr>
        <p:txBody>
          <a:bodyPr anchor="ctr">
            <a:noAutofit/>
          </a:bodyPr>
          <a:lstStyle/>
          <a:p>
            <a:pPr>
              <a:buClrTx/>
            </a:pPr>
            <a:r>
              <a:rPr lang="en-GB" sz="2400" dirty="0">
                <a:solidFill>
                  <a:schemeClr val="bg1"/>
                </a:solidFill>
                <a:latin typeface="Cobel"/>
              </a:rPr>
              <a:t>Our personal narratives are told through our bodies as part of the performances of everyday life (Baldwin, 2008)</a:t>
            </a:r>
          </a:p>
          <a:p>
            <a:pPr>
              <a:buClrTx/>
            </a:pPr>
            <a:endParaRPr lang="en-GB" sz="2400" dirty="0">
              <a:solidFill>
                <a:schemeClr val="bg1"/>
              </a:solidFill>
              <a:latin typeface="Cobel"/>
            </a:endParaRPr>
          </a:p>
          <a:p>
            <a:pPr>
              <a:buClrTx/>
            </a:pPr>
            <a:r>
              <a:rPr lang="en-GB" sz="2400" dirty="0">
                <a:solidFill>
                  <a:schemeClr val="bg1"/>
                </a:solidFill>
                <a:latin typeface="Cobel"/>
              </a:rPr>
              <a:t> ‘To communicate embodied and lived stories; that is, to move beyond telling stories of having bodies, to seeing/feeling/hearing/tasting/smelling as bodies-emplaced and whose movements and sensations are crucial to our learning, knowing and understanding’. (</a:t>
            </a:r>
            <a:r>
              <a:rPr lang="en-GB" sz="2400" dirty="0" err="1">
                <a:solidFill>
                  <a:schemeClr val="bg1"/>
                </a:solidFill>
                <a:latin typeface="Cobel"/>
              </a:rPr>
              <a:t>Lisahunter</a:t>
            </a:r>
            <a:r>
              <a:rPr lang="en-GB" sz="2400" dirty="0">
                <a:solidFill>
                  <a:schemeClr val="bg1"/>
                </a:solidFill>
                <a:latin typeface="Cobel"/>
              </a:rPr>
              <a:t> and Emerald, 2016</a:t>
            </a:r>
            <a:r>
              <a:rPr lang="en-GB"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37812841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B671-D917-404B-A32B-6B9AE88DCB2C}"/>
              </a:ext>
            </a:extLst>
          </p:cNvPr>
          <p:cNvSpPr>
            <a:spLocks noGrp="1"/>
          </p:cNvSpPr>
          <p:nvPr>
            <p:ph type="title"/>
          </p:nvPr>
        </p:nvSpPr>
        <p:spPr>
          <a:xfrm>
            <a:off x="202311" y="273541"/>
            <a:ext cx="11518634" cy="1188720"/>
          </a:xfrm>
        </p:spPr>
        <p:txBody>
          <a:bodyPr/>
          <a:lstStyle/>
          <a:p>
            <a:r>
              <a:rPr lang="en-US" dirty="0">
                <a:latin typeface="Cobel"/>
              </a:rPr>
              <a:t>Field sites and </a:t>
            </a:r>
            <a:r>
              <a:rPr lang="en-US" dirty="0" err="1">
                <a:latin typeface="Cobel"/>
              </a:rPr>
              <a:t>PArticipants</a:t>
            </a:r>
            <a:endParaRPr lang="en-US" dirty="0">
              <a:latin typeface="Cobel"/>
            </a:endParaRPr>
          </a:p>
        </p:txBody>
      </p:sp>
      <p:graphicFrame>
        <p:nvGraphicFramePr>
          <p:cNvPr id="4" name="Table 3">
            <a:extLst>
              <a:ext uri="{FF2B5EF4-FFF2-40B4-BE49-F238E27FC236}">
                <a16:creationId xmlns:a16="http://schemas.microsoft.com/office/drawing/2014/main" id="{41F7A7A0-378D-4048-818E-3FB449FBE972}"/>
              </a:ext>
            </a:extLst>
          </p:cNvPr>
          <p:cNvGraphicFramePr>
            <a:graphicFrameLocks noGrp="1"/>
          </p:cNvGraphicFramePr>
          <p:nvPr>
            <p:extLst>
              <p:ext uri="{D42A27DB-BD31-4B8C-83A1-F6EECF244321}">
                <p14:modId xmlns:p14="http://schemas.microsoft.com/office/powerpoint/2010/main" val="2633213381"/>
              </p:ext>
            </p:extLst>
          </p:nvPr>
        </p:nvGraphicFramePr>
        <p:xfrm>
          <a:off x="202310" y="1672683"/>
          <a:ext cx="9224655" cy="5061181"/>
        </p:xfrm>
        <a:graphic>
          <a:graphicData uri="http://schemas.openxmlformats.org/drawingml/2006/table">
            <a:tbl>
              <a:tblPr firstRow="1" firstCol="1" bandRow="1">
                <a:tableStyleId>{5C22544A-7EE6-4342-B048-85BDC9FD1C3A}</a:tableStyleId>
              </a:tblPr>
              <a:tblGrid>
                <a:gridCol w="1227479">
                  <a:extLst>
                    <a:ext uri="{9D8B030D-6E8A-4147-A177-3AD203B41FA5}">
                      <a16:colId xmlns:a16="http://schemas.microsoft.com/office/drawing/2014/main" val="2553888231"/>
                    </a:ext>
                  </a:extLst>
                </a:gridCol>
                <a:gridCol w="2180727">
                  <a:extLst>
                    <a:ext uri="{9D8B030D-6E8A-4147-A177-3AD203B41FA5}">
                      <a16:colId xmlns:a16="http://schemas.microsoft.com/office/drawing/2014/main" val="3638445457"/>
                    </a:ext>
                  </a:extLst>
                </a:gridCol>
                <a:gridCol w="2432316">
                  <a:extLst>
                    <a:ext uri="{9D8B030D-6E8A-4147-A177-3AD203B41FA5}">
                      <a16:colId xmlns:a16="http://schemas.microsoft.com/office/drawing/2014/main" val="2256884340"/>
                    </a:ext>
                  </a:extLst>
                </a:gridCol>
                <a:gridCol w="1916596">
                  <a:extLst>
                    <a:ext uri="{9D8B030D-6E8A-4147-A177-3AD203B41FA5}">
                      <a16:colId xmlns:a16="http://schemas.microsoft.com/office/drawing/2014/main" val="1158182630"/>
                    </a:ext>
                  </a:extLst>
                </a:gridCol>
                <a:gridCol w="1467537">
                  <a:extLst>
                    <a:ext uri="{9D8B030D-6E8A-4147-A177-3AD203B41FA5}">
                      <a16:colId xmlns:a16="http://schemas.microsoft.com/office/drawing/2014/main" val="1828785128"/>
                    </a:ext>
                  </a:extLst>
                </a:gridCol>
              </a:tblGrid>
              <a:tr h="741462">
                <a:tc>
                  <a:txBody>
                    <a:bodyPr/>
                    <a:lstStyle/>
                    <a:p>
                      <a:pPr>
                        <a:lnSpc>
                          <a:spcPct val="150000"/>
                        </a:lnSpc>
                        <a:spcAft>
                          <a:spcPts val="1000"/>
                        </a:spcAft>
                      </a:pPr>
                      <a:r>
                        <a:rPr lang="en-GB" sz="1600" dirty="0" err="1">
                          <a:effectLst/>
                          <a:latin typeface="Cobel"/>
                        </a:rPr>
                        <a:t>Fieldsite</a:t>
                      </a:r>
                      <a:r>
                        <a:rPr lang="en-GB" sz="1600" dirty="0">
                          <a:effectLst/>
                          <a:latin typeface="Cobel"/>
                        </a:rPr>
                        <a:t> no.</a:t>
                      </a:r>
                      <a:endParaRPr lang="en-GB" sz="16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600" dirty="0">
                          <a:effectLst/>
                          <a:latin typeface="Cobel"/>
                        </a:rPr>
                        <a:t>Name of </a:t>
                      </a:r>
                      <a:r>
                        <a:rPr lang="en-GB" sz="1600" dirty="0" err="1">
                          <a:effectLst/>
                          <a:latin typeface="Cobel"/>
                        </a:rPr>
                        <a:t>fieldsite</a:t>
                      </a:r>
                      <a:endParaRPr lang="en-GB" sz="16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600" dirty="0">
                          <a:effectLst/>
                          <a:latin typeface="Cobel"/>
                        </a:rPr>
                        <a:t>Type of setting </a:t>
                      </a:r>
                      <a:endParaRPr lang="en-GB" sz="16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600" dirty="0">
                          <a:effectLst/>
                          <a:latin typeface="Cobel"/>
                        </a:rPr>
                        <a:t>Observation locations.</a:t>
                      </a:r>
                      <a:endParaRPr lang="en-GB" sz="16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600" dirty="0">
                          <a:effectLst/>
                          <a:latin typeface="Cobel"/>
                        </a:rPr>
                        <a:t>Participants </a:t>
                      </a:r>
                      <a:endParaRPr lang="en-GB" sz="1600" dirty="0">
                        <a:effectLst/>
                        <a:latin typeface="Cobel"/>
                        <a:ea typeface="Times New Roman" panose="02020603050405020304" pitchFamily="18" charset="0"/>
                        <a:cs typeface="Times New Roman" panose="02020603050405020304" pitchFamily="18" charset="0"/>
                      </a:endParaRPr>
                    </a:p>
                  </a:txBody>
                  <a:tcPr marL="61614" marR="61614" marT="0" marB="0"/>
                </a:tc>
                <a:extLst>
                  <a:ext uri="{0D108BD9-81ED-4DB2-BD59-A6C34878D82A}">
                    <a16:rowId xmlns:a16="http://schemas.microsoft.com/office/drawing/2014/main" val="2368998205"/>
                  </a:ext>
                </a:extLst>
              </a:tr>
              <a:tr h="1524449">
                <a:tc>
                  <a:txBody>
                    <a:bodyPr/>
                    <a:lstStyle/>
                    <a:p>
                      <a:pPr>
                        <a:lnSpc>
                          <a:spcPct val="150000"/>
                        </a:lnSpc>
                        <a:spcAft>
                          <a:spcPts val="1000"/>
                        </a:spcAft>
                      </a:pPr>
                      <a:r>
                        <a:rPr lang="en-GB" sz="1100">
                          <a:effectLst/>
                        </a:rPr>
                        <a:t>1 </a:t>
                      </a: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Forest Fields: Primrose Residential Dementia Unit. </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Residential and Nursing Care Home. Locked Dementia Unit.</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Bedroom (Samuel), Bathroom (Bryn), communal areas.</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Samuel and Brynn</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extLst>
                  <a:ext uri="{0D108BD9-81ED-4DB2-BD59-A6C34878D82A}">
                    <a16:rowId xmlns:a16="http://schemas.microsoft.com/office/drawing/2014/main" val="689714508"/>
                  </a:ext>
                </a:extLst>
              </a:tr>
              <a:tr h="1132906">
                <a:tc>
                  <a:txBody>
                    <a:bodyPr/>
                    <a:lstStyle/>
                    <a:p>
                      <a:pPr>
                        <a:lnSpc>
                          <a:spcPct val="150000"/>
                        </a:lnSpc>
                        <a:spcAft>
                          <a:spcPts val="1000"/>
                        </a:spcAft>
                      </a:pPr>
                      <a:r>
                        <a:rPr lang="en-GB" sz="1100" dirty="0">
                          <a:effectLst/>
                        </a:rPr>
                        <a:t>2 </a:t>
                      </a: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Old Bay Hospital: Sandbridge Ward</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Mental health NHS dementia Hospital. In-Patient Ward. </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Communal areas, Bathroom (Larry), Bedroom (Don)</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Larry and Don</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extLst>
                  <a:ext uri="{0D108BD9-81ED-4DB2-BD59-A6C34878D82A}">
                    <a16:rowId xmlns:a16="http://schemas.microsoft.com/office/drawing/2014/main" val="474747476"/>
                  </a:ext>
                </a:extLst>
              </a:tr>
              <a:tr h="1524449">
                <a:tc>
                  <a:txBody>
                    <a:bodyPr/>
                    <a:lstStyle/>
                    <a:p>
                      <a:pPr>
                        <a:lnSpc>
                          <a:spcPct val="150000"/>
                        </a:lnSpc>
                        <a:spcAft>
                          <a:spcPts val="1000"/>
                        </a:spcAft>
                      </a:pPr>
                      <a:r>
                        <a:rPr lang="en-GB" sz="1100" dirty="0">
                          <a:effectLst/>
                        </a:rPr>
                        <a:t>3</a:t>
                      </a: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Lincoln Manor</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Care home (with nursing). Home for ex-service personnel. Communal areas. </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Communal areas, Bedroom (Harry and Charlie). </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tc>
                  <a:txBody>
                    <a:bodyPr/>
                    <a:lstStyle/>
                    <a:p>
                      <a:pPr>
                        <a:lnSpc>
                          <a:spcPct val="150000"/>
                        </a:lnSpc>
                        <a:spcAft>
                          <a:spcPts val="1000"/>
                        </a:spcAft>
                      </a:pPr>
                      <a:r>
                        <a:rPr lang="en-GB" sz="1800" dirty="0">
                          <a:effectLst/>
                          <a:latin typeface="Cobel"/>
                        </a:rPr>
                        <a:t>Charlie, Harry and Bert</a:t>
                      </a:r>
                      <a:endParaRPr lang="en-GB" sz="1800" dirty="0">
                        <a:effectLst/>
                        <a:latin typeface="Cobel"/>
                        <a:ea typeface="Times New Roman" panose="02020603050405020304" pitchFamily="18" charset="0"/>
                        <a:cs typeface="Times New Roman" panose="02020603050405020304" pitchFamily="18" charset="0"/>
                      </a:endParaRPr>
                    </a:p>
                  </a:txBody>
                  <a:tcPr marL="61614" marR="61614" marT="0" marB="0"/>
                </a:tc>
                <a:extLst>
                  <a:ext uri="{0D108BD9-81ED-4DB2-BD59-A6C34878D82A}">
                    <a16:rowId xmlns:a16="http://schemas.microsoft.com/office/drawing/2014/main" val="3392883835"/>
                  </a:ext>
                </a:extLst>
              </a:tr>
            </a:tbl>
          </a:graphicData>
        </a:graphic>
      </p:graphicFrame>
      <p:pic>
        <p:nvPicPr>
          <p:cNvPr id="5" name="Picture 4">
            <a:extLst>
              <a:ext uri="{FF2B5EF4-FFF2-40B4-BE49-F238E27FC236}">
                <a16:creationId xmlns:a16="http://schemas.microsoft.com/office/drawing/2014/main" id="{1D0D82D0-2713-2C42-A987-06F6E7BD507F}"/>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9426966" y="1527966"/>
            <a:ext cx="2696775" cy="1562492"/>
          </a:xfrm>
          <a:prstGeom prst="rect">
            <a:avLst/>
          </a:prstGeom>
        </p:spPr>
      </p:pic>
      <p:pic>
        <p:nvPicPr>
          <p:cNvPr id="6" name="Picture 5">
            <a:extLst>
              <a:ext uri="{FF2B5EF4-FFF2-40B4-BE49-F238E27FC236}">
                <a16:creationId xmlns:a16="http://schemas.microsoft.com/office/drawing/2014/main" id="{C0514BF2-9DE2-244F-A1B7-43E042518213}"/>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9426964" y="3235175"/>
            <a:ext cx="2696777" cy="1651776"/>
          </a:xfrm>
          <a:prstGeom prst="rect">
            <a:avLst/>
          </a:prstGeom>
        </p:spPr>
      </p:pic>
      <p:pic>
        <p:nvPicPr>
          <p:cNvPr id="7" name="Picture 6">
            <a:extLst>
              <a:ext uri="{FF2B5EF4-FFF2-40B4-BE49-F238E27FC236}">
                <a16:creationId xmlns:a16="http://schemas.microsoft.com/office/drawing/2014/main" id="{794A9235-9141-D342-B7A3-5AD0013A93F3}"/>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9426966" y="4952656"/>
            <a:ext cx="2696776" cy="1367356"/>
          </a:xfrm>
          <a:prstGeom prst="rect">
            <a:avLst/>
          </a:prstGeom>
        </p:spPr>
      </p:pic>
    </p:spTree>
    <p:extLst>
      <p:ext uri="{BB962C8B-B14F-4D97-AF65-F5344CB8AC3E}">
        <p14:creationId xmlns:p14="http://schemas.microsoft.com/office/powerpoint/2010/main" val="2556506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19B6-D49A-2540-8573-80085A8FF09C}"/>
              </a:ext>
            </a:extLst>
          </p:cNvPr>
          <p:cNvSpPr>
            <a:spLocks noGrp="1"/>
          </p:cNvSpPr>
          <p:nvPr>
            <p:ph type="title"/>
          </p:nvPr>
        </p:nvSpPr>
        <p:spPr>
          <a:xfrm>
            <a:off x="167929" y="239744"/>
            <a:ext cx="11848011" cy="1188720"/>
          </a:xfrm>
        </p:spPr>
        <p:txBody>
          <a:bodyPr>
            <a:normAutofit/>
          </a:bodyPr>
          <a:lstStyle/>
          <a:p>
            <a:r>
              <a:rPr lang="en-US" sz="2700"/>
              <a:t>Normative Structures and Regulations of care spaces</a:t>
            </a:r>
          </a:p>
        </p:txBody>
      </p:sp>
      <p:graphicFrame>
        <p:nvGraphicFramePr>
          <p:cNvPr id="7" name="Content Placeholder 2">
            <a:extLst>
              <a:ext uri="{FF2B5EF4-FFF2-40B4-BE49-F238E27FC236}">
                <a16:creationId xmlns:a16="http://schemas.microsoft.com/office/drawing/2014/main" id="{1E96DFC2-A4EE-DB32-0CA6-869C4F0ED916}"/>
              </a:ext>
            </a:extLst>
          </p:cNvPr>
          <p:cNvGraphicFramePr>
            <a:graphicFrameLocks noGrp="1"/>
          </p:cNvGraphicFramePr>
          <p:nvPr>
            <p:ph idx="1"/>
            <p:extLst>
              <p:ext uri="{D42A27DB-BD31-4B8C-83A1-F6EECF244321}">
                <p14:modId xmlns:p14="http://schemas.microsoft.com/office/powerpoint/2010/main" val="2754017791"/>
              </p:ext>
            </p:extLst>
          </p:nvPr>
        </p:nvGraphicFramePr>
        <p:xfrm>
          <a:off x="-167423" y="1577153"/>
          <a:ext cx="5300633" cy="4831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5C1F5F6-1BF9-8C45-B5E6-7A188C8C53A0}"/>
              </a:ext>
            </a:extLst>
          </p:cNvPr>
          <p:cNvSpPr/>
          <p:nvPr/>
        </p:nvSpPr>
        <p:spPr>
          <a:xfrm>
            <a:off x="5419898" y="2007218"/>
            <a:ext cx="6596042" cy="4401205"/>
          </a:xfrm>
          <a:prstGeom prst="rect">
            <a:avLst/>
          </a:prstGeom>
        </p:spPr>
        <p:txBody>
          <a:bodyPr wrap="square">
            <a:spAutoFit/>
          </a:bodyPr>
          <a:lstStyle/>
          <a:p>
            <a:r>
              <a:rPr lang="en-US" sz="2800" dirty="0">
                <a:latin typeface="Cobel"/>
              </a:rPr>
              <a:t>‘w</a:t>
            </a:r>
            <a:r>
              <a:rPr lang="en-GB" sz="2800" dirty="0">
                <a:latin typeface="Cobel"/>
              </a:rPr>
              <a:t>ell, recently, the mixture of patients has been very, very difficult, you know, because [the male] ward closed and we have these quite difficult men to deal with.  And it is … that mixture, with the vulnerable patients, that has been very, very difficult, very stressful, and sometimes not having enough staff .’</a:t>
            </a:r>
          </a:p>
          <a:p>
            <a:endParaRPr lang="en-GB" sz="2800" dirty="0">
              <a:latin typeface="Cobel"/>
            </a:endParaRPr>
          </a:p>
          <a:p>
            <a:r>
              <a:rPr lang="en-GB" sz="2800" dirty="0">
                <a:latin typeface="Cobel"/>
              </a:rPr>
              <a:t>Nursing Assistant. </a:t>
            </a:r>
            <a:r>
              <a:rPr lang="en-GB" sz="2800" dirty="0" err="1">
                <a:latin typeface="Cobel"/>
              </a:rPr>
              <a:t>Sandbridge</a:t>
            </a:r>
            <a:r>
              <a:rPr lang="en-GB" sz="2800" dirty="0">
                <a:latin typeface="Cobel"/>
              </a:rPr>
              <a:t> Ward. </a:t>
            </a:r>
            <a:endParaRPr lang="en-US" sz="2800" dirty="0">
              <a:latin typeface="Cobel"/>
            </a:endParaRPr>
          </a:p>
        </p:txBody>
      </p:sp>
    </p:spTree>
    <p:extLst>
      <p:ext uri="{BB962C8B-B14F-4D97-AF65-F5344CB8AC3E}">
        <p14:creationId xmlns:p14="http://schemas.microsoft.com/office/powerpoint/2010/main" val="226175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DCBA-AAB4-5442-B4BF-76BB74800BC7}"/>
              </a:ext>
            </a:extLst>
          </p:cNvPr>
          <p:cNvSpPr>
            <a:spLocks noGrp="1"/>
          </p:cNvSpPr>
          <p:nvPr>
            <p:ph type="title"/>
          </p:nvPr>
        </p:nvSpPr>
        <p:spPr>
          <a:xfrm>
            <a:off x="4921136" y="274320"/>
            <a:ext cx="6982690" cy="1174991"/>
          </a:xfrm>
        </p:spPr>
        <p:txBody>
          <a:bodyPr>
            <a:normAutofit/>
          </a:bodyPr>
          <a:lstStyle/>
          <a:p>
            <a:r>
              <a:rPr lang="en-US" sz="2400" dirty="0">
                <a:latin typeface="Cobel"/>
              </a:rPr>
              <a:t>Atmospheric moments of resistance</a:t>
            </a:r>
          </a:p>
        </p:txBody>
      </p:sp>
      <p:pic>
        <p:nvPicPr>
          <p:cNvPr id="5" name="Picture 4">
            <a:extLst>
              <a:ext uri="{FF2B5EF4-FFF2-40B4-BE49-F238E27FC236}">
                <a16:creationId xmlns:a16="http://schemas.microsoft.com/office/drawing/2014/main" id="{2990B2A1-13EB-A14B-8EE7-873015A351C0}"/>
              </a:ext>
            </a:extLst>
          </p:cNvPr>
          <p:cNvPicPr>
            <a:picLocks noChangeAspect="1"/>
          </p:cNvPicPr>
          <p:nvPr/>
        </p:nvPicPr>
        <p:blipFill rotWithShape="1">
          <a:blip r:embed="rId3"/>
          <a:srcRect l="9521" r="14566" b="2"/>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0473E99A-5A7C-224F-ACAB-83322F7C4BD7}"/>
              </a:ext>
            </a:extLst>
          </p:cNvPr>
          <p:cNvSpPr>
            <a:spLocks noGrp="1"/>
          </p:cNvSpPr>
          <p:nvPr>
            <p:ph idx="1"/>
          </p:nvPr>
        </p:nvSpPr>
        <p:spPr>
          <a:xfrm>
            <a:off x="5070764" y="1812175"/>
            <a:ext cx="6300042" cy="4538749"/>
          </a:xfrm>
        </p:spPr>
        <p:txBody>
          <a:bodyPr>
            <a:normAutofit/>
          </a:bodyPr>
          <a:lstStyle/>
          <a:p>
            <a:pPr>
              <a:buClrTx/>
            </a:pPr>
            <a:endParaRPr lang="en-US" dirty="0">
              <a:latin typeface="Cobel"/>
            </a:endParaRPr>
          </a:p>
          <a:p>
            <a:pPr>
              <a:buClrTx/>
              <a:buFontTx/>
              <a:buChar char="•"/>
            </a:pPr>
            <a:r>
              <a:rPr lang="en-US" dirty="0">
                <a:latin typeface="Cobel"/>
              </a:rPr>
              <a:t>‘</a:t>
            </a:r>
            <a:r>
              <a:rPr lang="en-US" sz="2800" dirty="0">
                <a:latin typeface="Cobel"/>
              </a:rPr>
              <a:t>Waiting and Institutional Uncertainty</a:t>
            </a:r>
          </a:p>
          <a:p>
            <a:pPr>
              <a:buClrTx/>
              <a:buFontTx/>
              <a:buChar char="•"/>
            </a:pPr>
            <a:endParaRPr lang="en-US" sz="2800" dirty="0">
              <a:latin typeface="Cobel"/>
            </a:endParaRPr>
          </a:p>
          <a:p>
            <a:pPr>
              <a:buClrTx/>
              <a:buFontTx/>
              <a:buChar char="•"/>
            </a:pPr>
            <a:r>
              <a:rPr lang="en-US" sz="2800" dirty="0">
                <a:latin typeface="Cobel"/>
              </a:rPr>
              <a:t>Resistance stories: ‘What about the dad’s?’</a:t>
            </a:r>
          </a:p>
          <a:p>
            <a:pPr>
              <a:buClrTx/>
              <a:buFontTx/>
              <a:buChar char="•"/>
            </a:pPr>
            <a:endParaRPr lang="en-US" sz="2800" dirty="0">
              <a:latin typeface="Cobel"/>
            </a:endParaRPr>
          </a:p>
          <a:p>
            <a:pPr>
              <a:buClrTx/>
              <a:buFontTx/>
              <a:buChar char="•"/>
            </a:pPr>
            <a:r>
              <a:rPr lang="en-US" sz="2800" dirty="0">
                <a:latin typeface="Cobel"/>
              </a:rPr>
              <a:t>Temporal Resistance: ‘Lived Time’</a:t>
            </a:r>
          </a:p>
        </p:txBody>
      </p:sp>
    </p:spTree>
    <p:extLst>
      <p:ext uri="{BB962C8B-B14F-4D97-AF65-F5344CB8AC3E}">
        <p14:creationId xmlns:p14="http://schemas.microsoft.com/office/powerpoint/2010/main" val="188450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 name="Picture 23" descr="A group of men sitting on a couch&#10;&#10;Description automatically generated with low confidence">
            <a:extLst>
              <a:ext uri="{FF2B5EF4-FFF2-40B4-BE49-F238E27FC236}">
                <a16:creationId xmlns:a16="http://schemas.microsoft.com/office/drawing/2014/main" id="{CF9ED1C8-8FA8-421F-B22A-60F1C69E032F}"/>
              </a:ext>
            </a:extLst>
          </p:cNvPr>
          <p:cNvPicPr>
            <a:picLocks noChangeAspect="1"/>
          </p:cNvPicPr>
          <p:nvPr/>
        </p:nvPicPr>
        <p:blipFill rotWithShape="1">
          <a:blip r:embed="rId3"/>
          <a:srcRect l="11817" r="13993"/>
          <a:stretch/>
        </p:blipFill>
        <p:spPr>
          <a:xfrm>
            <a:off x="0" y="0"/>
            <a:ext cx="7537684" cy="6857990"/>
          </a:xfrm>
          <a:prstGeom prst="rect">
            <a:avLst/>
          </a:prstGeom>
        </p:spPr>
      </p:pic>
      <p:sp>
        <p:nvSpPr>
          <p:cNvPr id="29" name="Rectangle 28">
            <a:extLst>
              <a:ext uri="{FF2B5EF4-FFF2-40B4-BE49-F238E27FC236}">
                <a16:creationId xmlns:a16="http://schemas.microsoft.com/office/drawing/2014/main" id="{68D8C857-9447-4941-8520-9A44A926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6ADEFA-F1AB-AE48-8DA8-ECA9C850C975}"/>
              </a:ext>
            </a:extLst>
          </p:cNvPr>
          <p:cNvSpPr>
            <a:spLocks noGrp="1"/>
          </p:cNvSpPr>
          <p:nvPr>
            <p:ph idx="1"/>
          </p:nvPr>
        </p:nvSpPr>
        <p:spPr>
          <a:xfrm>
            <a:off x="7677007" y="1429789"/>
            <a:ext cx="4205776" cy="5167854"/>
          </a:xfrm>
        </p:spPr>
        <p:txBody>
          <a:bodyPr anchor="ctr">
            <a:normAutofit fontScale="92500" lnSpcReduction="10000"/>
          </a:bodyPr>
          <a:lstStyle/>
          <a:p>
            <a:pPr marL="0" indent="0">
              <a:buNone/>
            </a:pPr>
            <a:r>
              <a:rPr lang="en-US" sz="2400" dirty="0">
                <a:solidFill>
                  <a:schemeClr val="bg1"/>
                </a:solidFill>
                <a:latin typeface="Cobel"/>
              </a:rPr>
              <a:t>Gatherings of men:</a:t>
            </a:r>
          </a:p>
          <a:p>
            <a:pPr marL="0" indent="0">
              <a:buNone/>
            </a:pPr>
            <a:r>
              <a:rPr lang="en-GB" sz="2400" dirty="0">
                <a:solidFill>
                  <a:schemeClr val="bg1"/>
                </a:solidFill>
                <a:latin typeface="Cobel"/>
              </a:rPr>
              <a:t>Charlie comes to every little while [he appears to be sleeping] and asks something. He looks at Harry and his lips move, Harry takes out a mint, he has a new packet of peppermints, and he offers one to Charlie, he takes it and Harry says ‘that’s what friends are for’. Charlie says ‘right’ and sits back down again.</a:t>
            </a:r>
          </a:p>
          <a:p>
            <a:pPr marL="0" indent="0">
              <a:buNone/>
            </a:pPr>
            <a:endParaRPr lang="en-GB" sz="2400" dirty="0">
              <a:solidFill>
                <a:schemeClr val="bg1"/>
              </a:solidFill>
              <a:latin typeface="Cobel"/>
            </a:endParaRPr>
          </a:p>
          <a:p>
            <a:pPr marL="0" indent="0">
              <a:buNone/>
            </a:pPr>
            <a:r>
              <a:rPr lang="en-US" sz="2400" dirty="0">
                <a:solidFill>
                  <a:schemeClr val="bg1"/>
                </a:solidFill>
                <a:latin typeface="Cobel"/>
              </a:rPr>
              <a:t>Appearance assemblages:</a:t>
            </a:r>
          </a:p>
          <a:p>
            <a:pPr marL="0" indent="0">
              <a:buNone/>
            </a:pPr>
            <a:r>
              <a:rPr lang="en-GB" sz="2400" dirty="0">
                <a:solidFill>
                  <a:schemeClr val="bg1"/>
                </a:solidFill>
                <a:latin typeface="Cobel"/>
              </a:rPr>
              <a:t>‘the room smells of men’s toiletries – of the shaving foam’</a:t>
            </a:r>
          </a:p>
          <a:p>
            <a:pPr marL="0" indent="0">
              <a:buNone/>
            </a:pPr>
            <a:endParaRPr lang="en-GB" dirty="0">
              <a:solidFill>
                <a:srgbClr val="FFFFFF"/>
              </a:solidFill>
              <a:latin typeface="Cobel"/>
            </a:endParaRPr>
          </a:p>
        </p:txBody>
      </p:sp>
      <p:sp>
        <p:nvSpPr>
          <p:cNvPr id="2" name="Title 1">
            <a:extLst>
              <a:ext uri="{FF2B5EF4-FFF2-40B4-BE49-F238E27FC236}">
                <a16:creationId xmlns:a16="http://schemas.microsoft.com/office/drawing/2014/main" id="{76AE858F-A227-FF40-AEEB-B157A9854298}"/>
              </a:ext>
            </a:extLst>
          </p:cNvPr>
          <p:cNvSpPr>
            <a:spLocks noGrp="1"/>
          </p:cNvSpPr>
          <p:nvPr>
            <p:ph type="title"/>
          </p:nvPr>
        </p:nvSpPr>
        <p:spPr>
          <a:xfrm>
            <a:off x="7677007" y="41406"/>
            <a:ext cx="4022896" cy="1188720"/>
          </a:xfrm>
          <a:solidFill>
            <a:schemeClr val="tx1">
              <a:alpha val="80000"/>
            </a:schemeClr>
          </a:solidFill>
          <a:ln>
            <a:solidFill>
              <a:schemeClr val="tx1">
                <a:lumMod val="75000"/>
                <a:lumOff val="25000"/>
              </a:schemeClr>
            </a:solidFill>
          </a:ln>
        </p:spPr>
        <p:txBody>
          <a:bodyPr>
            <a:normAutofit fontScale="90000"/>
          </a:bodyPr>
          <a:lstStyle/>
          <a:p>
            <a:r>
              <a:rPr lang="en-US" dirty="0">
                <a:solidFill>
                  <a:schemeClr val="bg1"/>
                </a:solidFill>
              </a:rPr>
              <a:t>Restorative atmospheric moments</a:t>
            </a:r>
          </a:p>
        </p:txBody>
      </p:sp>
    </p:spTree>
    <p:extLst>
      <p:ext uri="{BB962C8B-B14F-4D97-AF65-F5344CB8AC3E}">
        <p14:creationId xmlns:p14="http://schemas.microsoft.com/office/powerpoint/2010/main" val="29102353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EBAA9A-5902-B34E-887F-8D3236C24B7D}"/>
              </a:ext>
            </a:extLst>
          </p:cNvPr>
          <p:cNvPicPr>
            <a:picLocks noChangeAspect="1"/>
          </p:cNvPicPr>
          <p:nvPr/>
        </p:nvPicPr>
        <p:blipFill rotWithShape="1">
          <a:blip r:embed="rId3"/>
          <a:srcRect t="33081" r="3" b="12529"/>
          <a:stretch/>
        </p:blipFill>
        <p:spPr>
          <a:xfrm>
            <a:off x="20" y="5137904"/>
            <a:ext cx="5315041" cy="1720096"/>
          </a:xfrm>
          <a:prstGeom prst="rect">
            <a:avLst/>
          </a:prstGeom>
        </p:spPr>
      </p:pic>
      <p:sp>
        <p:nvSpPr>
          <p:cNvPr id="12" name="Rectangle 11">
            <a:extLst>
              <a:ext uri="{FF2B5EF4-FFF2-40B4-BE49-F238E27FC236}">
                <a16:creationId xmlns:a16="http://schemas.microsoft.com/office/drawing/2014/main" id="{1D353839-ED56-49C4-A7CE-B1911A79D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F8F85-F7C2-5A40-A990-2BF969D7459F}"/>
              </a:ext>
            </a:extLst>
          </p:cNvPr>
          <p:cNvSpPr>
            <a:spLocks noGrp="1"/>
          </p:cNvSpPr>
          <p:nvPr>
            <p:ph type="title"/>
          </p:nvPr>
        </p:nvSpPr>
        <p:spPr>
          <a:xfrm>
            <a:off x="5486628" y="157942"/>
            <a:ext cx="6533804" cy="1188720"/>
          </a:xfrm>
          <a:solidFill>
            <a:srgbClr val="FFFFFF"/>
          </a:solidFill>
          <a:ln>
            <a:solidFill>
              <a:srgbClr val="404040"/>
            </a:solidFill>
          </a:ln>
        </p:spPr>
        <p:txBody>
          <a:bodyPr>
            <a:normAutofit/>
          </a:bodyPr>
          <a:lstStyle/>
          <a:p>
            <a:r>
              <a:rPr lang="en-US" dirty="0">
                <a:latin typeface="Cobel"/>
              </a:rPr>
              <a:t>The language of atmosphere in care</a:t>
            </a:r>
          </a:p>
        </p:txBody>
      </p:sp>
      <p:pic>
        <p:nvPicPr>
          <p:cNvPr id="4" name="Picture 3">
            <a:extLst>
              <a:ext uri="{FF2B5EF4-FFF2-40B4-BE49-F238E27FC236}">
                <a16:creationId xmlns:a16="http://schemas.microsoft.com/office/drawing/2014/main" id="{1D3E638C-4013-B343-9761-8AB6371E8F5E}"/>
              </a:ext>
            </a:extLst>
          </p:cNvPr>
          <p:cNvPicPr>
            <a:picLocks noChangeAspect="1"/>
          </p:cNvPicPr>
          <p:nvPr/>
        </p:nvPicPr>
        <p:blipFill rotWithShape="1">
          <a:blip r:embed="rId4"/>
          <a:srcRect t="10434" r="1" b="40925"/>
          <a:stretch/>
        </p:blipFill>
        <p:spPr>
          <a:xfrm>
            <a:off x="20" y="-2"/>
            <a:ext cx="5315041" cy="1713699"/>
          </a:xfrm>
          <a:prstGeom prst="rect">
            <a:avLst/>
          </a:prstGeom>
        </p:spPr>
      </p:pic>
      <p:pic>
        <p:nvPicPr>
          <p:cNvPr id="5" name="Picture 4">
            <a:extLst>
              <a:ext uri="{FF2B5EF4-FFF2-40B4-BE49-F238E27FC236}">
                <a16:creationId xmlns:a16="http://schemas.microsoft.com/office/drawing/2014/main" id="{B2AAF4E6-E58A-654D-862B-A0F2E3DA1651}"/>
              </a:ext>
            </a:extLst>
          </p:cNvPr>
          <p:cNvPicPr>
            <a:picLocks noChangeAspect="1"/>
          </p:cNvPicPr>
          <p:nvPr/>
        </p:nvPicPr>
        <p:blipFill rotWithShape="1">
          <a:blip r:embed="rId5"/>
          <a:srcRect t="37208" r="3" b="15378"/>
          <a:stretch/>
        </p:blipFill>
        <p:spPr>
          <a:xfrm>
            <a:off x="20" y="1713697"/>
            <a:ext cx="5315041" cy="1713698"/>
          </a:xfrm>
          <a:prstGeom prst="rect">
            <a:avLst/>
          </a:prstGeom>
        </p:spPr>
      </p:pic>
      <p:pic>
        <p:nvPicPr>
          <p:cNvPr id="6" name="Picture 5">
            <a:extLst>
              <a:ext uri="{FF2B5EF4-FFF2-40B4-BE49-F238E27FC236}">
                <a16:creationId xmlns:a16="http://schemas.microsoft.com/office/drawing/2014/main" id="{FD23E009-B00F-0C43-82D5-2638D13FCFFB}"/>
              </a:ext>
            </a:extLst>
          </p:cNvPr>
          <p:cNvPicPr>
            <a:picLocks noChangeAspect="1"/>
          </p:cNvPicPr>
          <p:nvPr/>
        </p:nvPicPr>
        <p:blipFill rotWithShape="1">
          <a:blip r:embed="rId6"/>
          <a:srcRect t="51515" r="-2" b="122"/>
          <a:stretch/>
        </p:blipFill>
        <p:spPr>
          <a:xfrm>
            <a:off x="20" y="3427395"/>
            <a:ext cx="5315041" cy="1710508"/>
          </a:xfrm>
          <a:prstGeom prst="rect">
            <a:avLst/>
          </a:prstGeom>
        </p:spPr>
      </p:pic>
      <p:sp>
        <p:nvSpPr>
          <p:cNvPr id="3" name="Content Placeholder 2">
            <a:extLst>
              <a:ext uri="{FF2B5EF4-FFF2-40B4-BE49-F238E27FC236}">
                <a16:creationId xmlns:a16="http://schemas.microsoft.com/office/drawing/2014/main" id="{DB2A5E73-3B5F-8140-967E-32037D953E30}"/>
              </a:ext>
            </a:extLst>
          </p:cNvPr>
          <p:cNvSpPr>
            <a:spLocks noGrp="1"/>
          </p:cNvSpPr>
          <p:nvPr>
            <p:ph idx="1"/>
          </p:nvPr>
        </p:nvSpPr>
        <p:spPr>
          <a:xfrm>
            <a:off x="5519652" y="1713697"/>
            <a:ext cx="6176813" cy="4986361"/>
          </a:xfrm>
        </p:spPr>
        <p:txBody>
          <a:bodyPr>
            <a:noAutofit/>
          </a:bodyPr>
          <a:lstStyle/>
          <a:p>
            <a:pPr>
              <a:lnSpc>
                <a:spcPct val="90000"/>
              </a:lnSpc>
              <a:buClrTx/>
            </a:pPr>
            <a:r>
              <a:rPr lang="en-GB" sz="2400" dirty="0">
                <a:solidFill>
                  <a:schemeClr val="tx1"/>
                </a:solidFill>
                <a:latin typeface="Cobel"/>
              </a:rPr>
              <a:t>“Brookfield is located in Huntingdon, Cambridgeshire and offers a ‘homely atmosphere’ set in scenic grounds, which includes a listed coach-house building and enclosed landscaped gardens with wheel-chair friendly access”</a:t>
            </a:r>
          </a:p>
          <a:p>
            <a:pPr>
              <a:lnSpc>
                <a:spcPct val="90000"/>
              </a:lnSpc>
              <a:buClrTx/>
            </a:pPr>
            <a:endParaRPr lang="en-GB" sz="2400" dirty="0">
              <a:solidFill>
                <a:schemeClr val="tx1"/>
              </a:solidFill>
              <a:latin typeface="Cobel"/>
            </a:endParaRPr>
          </a:p>
          <a:p>
            <a:pPr>
              <a:lnSpc>
                <a:spcPct val="90000"/>
              </a:lnSpc>
              <a:buClrTx/>
            </a:pPr>
            <a:r>
              <a:rPr lang="en-GB" sz="2400" dirty="0">
                <a:solidFill>
                  <a:schemeClr val="tx1"/>
                </a:solidFill>
                <a:latin typeface="Cobel"/>
              </a:rPr>
              <a:t>“Our aim is to create a ‘family atmosphere’ for all our residents”</a:t>
            </a:r>
          </a:p>
          <a:p>
            <a:pPr>
              <a:lnSpc>
                <a:spcPct val="90000"/>
              </a:lnSpc>
              <a:buClrTx/>
            </a:pPr>
            <a:endParaRPr lang="en-GB" sz="2400" dirty="0">
              <a:solidFill>
                <a:schemeClr val="tx1"/>
              </a:solidFill>
              <a:latin typeface="Cobel"/>
            </a:endParaRPr>
          </a:p>
          <a:p>
            <a:pPr>
              <a:lnSpc>
                <a:spcPct val="90000"/>
              </a:lnSpc>
              <a:buClrTx/>
            </a:pPr>
            <a:r>
              <a:rPr lang="en-GB" sz="2400" dirty="0">
                <a:solidFill>
                  <a:schemeClr val="tx1"/>
                </a:solidFill>
                <a:latin typeface="Cobel"/>
              </a:rPr>
              <a:t>‘It is important that care homes present a ‘homely’ rather than ‘institutional’ (Centre for Ageing Policy, 2012). </a:t>
            </a:r>
          </a:p>
        </p:txBody>
      </p:sp>
    </p:spTree>
    <p:extLst>
      <p:ext uri="{BB962C8B-B14F-4D97-AF65-F5344CB8AC3E}">
        <p14:creationId xmlns:p14="http://schemas.microsoft.com/office/powerpoint/2010/main" val="3746812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2" name="Picture 11" descr="A group of people in a room&#10;&#10;Description automatically generated with medium confidence">
            <a:extLst>
              <a:ext uri="{FF2B5EF4-FFF2-40B4-BE49-F238E27FC236}">
                <a16:creationId xmlns:a16="http://schemas.microsoft.com/office/drawing/2014/main" id="{0F1B7EB1-602E-432B-824D-AA7EF67C7C2D}"/>
              </a:ext>
            </a:extLst>
          </p:cNvPr>
          <p:cNvPicPr>
            <a:picLocks noChangeAspect="1"/>
          </p:cNvPicPr>
          <p:nvPr/>
        </p:nvPicPr>
        <p:blipFill rotWithShape="1">
          <a:blip r:embed="rId3"/>
          <a:srcRect l="7380" r="24475" b="-1"/>
          <a:stretch/>
        </p:blipFill>
        <p:spPr>
          <a:xfrm>
            <a:off x="20" y="10"/>
            <a:ext cx="7537684" cy="6857990"/>
          </a:xfrm>
          <a:prstGeom prst="rect">
            <a:avLst/>
          </a:prstGeom>
        </p:spPr>
      </p:pic>
      <p:sp>
        <p:nvSpPr>
          <p:cNvPr id="20" name="Rectangle 19">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BE60A-7467-064B-9BCC-221D2263AE7B}"/>
              </a:ext>
            </a:extLst>
          </p:cNvPr>
          <p:cNvSpPr>
            <a:spLocks noGrp="1"/>
          </p:cNvSpPr>
          <p:nvPr>
            <p:ph type="title"/>
          </p:nvPr>
        </p:nvSpPr>
        <p:spPr>
          <a:xfrm>
            <a:off x="7792222" y="159515"/>
            <a:ext cx="4145260" cy="1188720"/>
          </a:xfrm>
          <a:solidFill>
            <a:schemeClr val="bg1">
              <a:alpha val="80000"/>
            </a:schemeClr>
          </a:solidFill>
          <a:ln>
            <a:solidFill>
              <a:schemeClr val="tx1">
                <a:lumMod val="75000"/>
                <a:lumOff val="25000"/>
              </a:schemeClr>
            </a:solidFill>
          </a:ln>
        </p:spPr>
        <p:txBody>
          <a:bodyPr wrap="square">
            <a:normAutofit fontScale="90000"/>
          </a:bodyPr>
          <a:lstStyle/>
          <a:p>
            <a:r>
              <a:rPr lang="en-US" sz="2000" dirty="0">
                <a:solidFill>
                  <a:schemeClr val="tx1">
                    <a:lumMod val="85000"/>
                    <a:lumOff val="15000"/>
                  </a:schemeClr>
                </a:solidFill>
                <a:latin typeface="Cobel"/>
              </a:rPr>
              <a:t>understanding sensory and embodied experiences as collective atmospheric moments</a:t>
            </a:r>
          </a:p>
        </p:txBody>
      </p:sp>
      <p:sp>
        <p:nvSpPr>
          <p:cNvPr id="14" name="Content Placeholder 13">
            <a:extLst>
              <a:ext uri="{FF2B5EF4-FFF2-40B4-BE49-F238E27FC236}">
                <a16:creationId xmlns:a16="http://schemas.microsoft.com/office/drawing/2014/main" id="{2B3E3EDB-CC6A-4E21-8323-3296416D0396}"/>
              </a:ext>
            </a:extLst>
          </p:cNvPr>
          <p:cNvSpPr>
            <a:spLocks noGrp="1"/>
          </p:cNvSpPr>
          <p:nvPr>
            <p:ph idx="1"/>
          </p:nvPr>
        </p:nvSpPr>
        <p:spPr>
          <a:xfrm>
            <a:off x="7700910" y="1527970"/>
            <a:ext cx="4491069" cy="5157035"/>
          </a:xfrm>
        </p:spPr>
        <p:txBody>
          <a:bodyPr>
            <a:normAutofit fontScale="92500" lnSpcReduction="10000"/>
          </a:bodyPr>
          <a:lstStyle/>
          <a:p>
            <a:pPr>
              <a:buClrTx/>
            </a:pPr>
            <a:r>
              <a:rPr lang="en-US" sz="2400" dirty="0">
                <a:solidFill>
                  <a:schemeClr val="tx1"/>
                </a:solidFill>
                <a:latin typeface="Cobel"/>
              </a:rPr>
              <a:t>Insight into the collective experience of care.</a:t>
            </a:r>
          </a:p>
          <a:p>
            <a:pPr>
              <a:buClrTx/>
            </a:pPr>
            <a:r>
              <a:rPr lang="en-US" sz="2400" dirty="0">
                <a:solidFill>
                  <a:schemeClr val="tx1"/>
                </a:solidFill>
                <a:latin typeface="Cobel"/>
              </a:rPr>
              <a:t>Allow insight into how the structural aspects of care have affect and produce atmosphere at an everyday level. </a:t>
            </a:r>
          </a:p>
          <a:p>
            <a:pPr>
              <a:buClrTx/>
            </a:pPr>
            <a:r>
              <a:rPr lang="en-US" sz="2400" dirty="0">
                <a:solidFill>
                  <a:schemeClr val="tx1"/>
                </a:solidFill>
                <a:latin typeface="Cobel"/>
              </a:rPr>
              <a:t>Opportunities to support more restorative atmospherics.</a:t>
            </a:r>
          </a:p>
          <a:p>
            <a:pPr>
              <a:buClrTx/>
            </a:pPr>
            <a:r>
              <a:rPr lang="en-US" sz="2400" dirty="0">
                <a:solidFill>
                  <a:schemeClr val="tx1"/>
                </a:solidFill>
                <a:latin typeface="Cobel"/>
              </a:rPr>
              <a:t>Opportunities to see how the small stories of everyday life have wider impact. </a:t>
            </a:r>
          </a:p>
          <a:p>
            <a:pPr>
              <a:buClrTx/>
            </a:pPr>
            <a:r>
              <a:rPr lang="en-GB" sz="2400" dirty="0">
                <a:solidFill>
                  <a:schemeClr val="tx1"/>
                </a:solidFill>
                <a:latin typeface="Cobel"/>
              </a:rPr>
              <a:t>Recognition that gender permeates relationships in care – and that a gendered atmospheric lens can illuminate these. </a:t>
            </a:r>
            <a:endParaRPr lang="en-US" sz="2400" dirty="0">
              <a:solidFill>
                <a:schemeClr val="tx1"/>
              </a:solidFill>
              <a:latin typeface="Cobel"/>
            </a:endParaRPr>
          </a:p>
          <a:p>
            <a:endParaRPr lang="en-GB" dirty="0"/>
          </a:p>
        </p:txBody>
      </p:sp>
    </p:spTree>
    <p:extLst>
      <p:ext uri="{BB962C8B-B14F-4D97-AF65-F5344CB8AC3E}">
        <p14:creationId xmlns:p14="http://schemas.microsoft.com/office/powerpoint/2010/main" val="1283232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126f2f1-51ed-4df9-82ff-93591faf1007"/>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{3905012B-2F62-9341-BEEA-7D3ACB0F502E}tf10001120</Template>
  <TotalTime>10039</TotalTime>
  <Words>1096</Words>
  <Application>Microsoft Office PowerPoint</Application>
  <PresentationFormat>Widescreen</PresentationFormat>
  <Paragraphs>101</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Cobel</vt:lpstr>
      <vt:lpstr>Gill Sans MT</vt:lpstr>
      <vt:lpstr>Parcel</vt:lpstr>
      <vt:lpstr>Sensing the atmosphere within dementia care settings: Stories of everyday care told through the bodies of men. </vt:lpstr>
      <vt:lpstr>A full-bodied and emplaced approach to dementia Research</vt:lpstr>
      <vt:lpstr>Analysing Everyday lives and care</vt:lpstr>
      <vt:lpstr>Field sites and PArticipants</vt:lpstr>
      <vt:lpstr>Normative Structures and Regulations of care spaces</vt:lpstr>
      <vt:lpstr>Atmospheric moments of resistance</vt:lpstr>
      <vt:lpstr>Restorative atmospheric moments</vt:lpstr>
      <vt:lpstr>The language of atmosphere in care</vt:lpstr>
      <vt:lpstr>understanding sensory and embodied experiences as collective atmospheric moments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Atmospheres of dementia Care: stories told through the bodies of men.</dc:title>
  <dc:creator>sarah campbell</dc:creator>
  <cp:lastModifiedBy>Sarah Campbell</cp:lastModifiedBy>
  <cp:revision>123</cp:revision>
  <cp:lastPrinted>2021-06-28T10:44:49Z</cp:lastPrinted>
  <dcterms:created xsi:type="dcterms:W3CDTF">2018-08-03T05:57:56Z</dcterms:created>
  <dcterms:modified xsi:type="dcterms:W3CDTF">2022-04-01T07:59:13Z</dcterms:modified>
</cp:coreProperties>
</file>