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4" r:id="rId2"/>
    <p:sldId id="296" r:id="rId3"/>
    <p:sldId id="290" r:id="rId4"/>
    <p:sldId id="292" r:id="rId5"/>
    <p:sldId id="293" r:id="rId6"/>
    <p:sldId id="295" r:id="rId7"/>
    <p:sldId id="283" r:id="rId8"/>
    <p:sldId id="285" r:id="rId9"/>
    <p:sldId id="284" r:id="rId10"/>
    <p:sldId id="289" r:id="rId11"/>
    <p:sldId id="286" r:id="rId12"/>
    <p:sldId id="287"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442" autoAdjust="0"/>
  </p:normalViewPr>
  <p:slideViewPr>
    <p:cSldViewPr>
      <p:cViewPr>
        <p:scale>
          <a:sx n="41" d="100"/>
          <a:sy n="41" d="100"/>
        </p:scale>
        <p:origin x="2000" y="340"/>
      </p:cViewPr>
      <p:guideLst>
        <p:guide orient="horz" pos="2160"/>
        <p:guide pos="2880"/>
      </p:guideLst>
    </p:cSldViewPr>
  </p:slideViewPr>
  <p:notesTextViewPr>
    <p:cViewPr>
      <p:scale>
        <a:sx n="100" d="100"/>
        <a:sy n="100" d="100"/>
      </p:scale>
      <p:origin x="0" y="-272"/>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34562-EA0B-4730-8236-11428E92FDE9}" type="datetimeFigureOut">
              <a:rPr lang="en-GB" smtClean="0"/>
              <a:pPr/>
              <a:t>17/12/2019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CB269-AB4F-4C54-BA17-54C2BBB753CD}" type="slidenum">
              <a:rPr lang="en-GB" smtClean="0"/>
              <a:pPr/>
              <a:t>‹#›</a:t>
            </a:fld>
            <a:endParaRPr lang="en-GB"/>
          </a:p>
        </p:txBody>
      </p:sp>
    </p:spTree>
    <p:extLst>
      <p:ext uri="{BB962C8B-B14F-4D97-AF65-F5344CB8AC3E}">
        <p14:creationId xmlns:p14="http://schemas.microsoft.com/office/powerpoint/2010/main" val="121834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dvance-he.ac.uk/news-and-views/Introducing-the-Rainbow-Model-of-Creative-Leadershi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dirty="0"/>
              <a:t>Purpose: To reflect on ourselves us creative leaders and discuss with others leaders how we can adapt more creative strategies to empower our colleagues</a:t>
            </a:r>
          </a:p>
          <a:p>
            <a:endParaRPr lang="en-US" dirty="0"/>
          </a:p>
          <a:p>
            <a:r>
              <a:rPr lang="en-US" dirty="0"/>
              <a:t>Little things can make a big difference. We will immerse ourselves into three activities. We will work individually and in groups to open-up and share. </a:t>
            </a:r>
          </a:p>
          <a:p>
            <a:endParaRPr lang="en-US" dirty="0"/>
          </a:p>
          <a:p>
            <a:r>
              <a:rPr lang="en-US" dirty="0"/>
              <a:t>Warning: You may feel discomfort, this is normal and part of the creative process.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CB269-AB4F-4C54-BA17-54C2BBB753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55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CB269-AB4F-4C54-BA17-54C2BBB753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75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Summary: Join us for this interactive </a:t>
            </a:r>
            <a:r>
              <a:rPr lang="en-GB" sz="1200" kern="1200" dirty="0" err="1">
                <a:solidFill>
                  <a:schemeClr val="tx1"/>
                </a:solidFill>
                <a:effectLst/>
                <a:latin typeface="+mn-lt"/>
                <a:ea typeface="+mn-ea"/>
                <a:cs typeface="+mn-cs"/>
              </a:rPr>
              <a:t>playshop</a:t>
            </a:r>
            <a:r>
              <a:rPr lang="en-GB" sz="1200" kern="1200" dirty="0">
                <a:solidFill>
                  <a:schemeClr val="tx1"/>
                </a:solidFill>
                <a:effectLst/>
                <a:latin typeface="+mn-lt"/>
                <a:ea typeface="+mn-ea"/>
                <a:cs typeface="+mn-cs"/>
              </a:rPr>
              <a:t> to feel energised! Immerse yourself into creative explorations, that will generate new insights and trigger novel ideas to transform your practice and promote openness, sharing and collaboration within your teams and in your role as a leader. Develop strategies to celebrate diversity, nurture and grow a culture of creativity and innovation within your teams that is empowering and will bring about positive change.</a:t>
            </a:r>
          </a:p>
          <a:p>
            <a:endParaRPr lang="en-GB" dirty="0"/>
          </a:p>
        </p:txBody>
      </p:sp>
      <p:sp>
        <p:nvSpPr>
          <p:cNvPr id="4" name="Slide Number Placeholder 3"/>
          <p:cNvSpPr>
            <a:spLocks noGrp="1"/>
          </p:cNvSpPr>
          <p:nvPr>
            <p:ph type="sldNum" sz="quarter" idx="5"/>
          </p:nvPr>
        </p:nvSpPr>
        <p:spPr/>
        <p:txBody>
          <a:bodyPr/>
          <a:lstStyle/>
          <a:p>
            <a:fld id="{491CB269-AB4F-4C54-BA17-54C2BBB753CD}" type="slidenum">
              <a:rPr lang="en-GB" smtClean="0"/>
              <a:pPr/>
              <a:t>7</a:t>
            </a:fld>
            <a:endParaRPr lang="en-GB"/>
          </a:p>
        </p:txBody>
      </p:sp>
    </p:spTree>
    <p:extLst>
      <p:ext uri="{BB962C8B-B14F-4D97-AF65-F5344CB8AC3E}">
        <p14:creationId xmlns:p14="http://schemas.microsoft.com/office/powerpoint/2010/main" val="194777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markers</a:t>
            </a:r>
          </a:p>
          <a:p>
            <a:endParaRPr lang="en-GB" dirty="0"/>
          </a:p>
        </p:txBody>
      </p:sp>
      <p:sp>
        <p:nvSpPr>
          <p:cNvPr id="4" name="Slide Number Placeholder 3"/>
          <p:cNvSpPr>
            <a:spLocks noGrp="1"/>
          </p:cNvSpPr>
          <p:nvPr>
            <p:ph type="sldNum" sz="quarter" idx="5"/>
          </p:nvPr>
        </p:nvSpPr>
        <p:spPr/>
        <p:txBody>
          <a:bodyPr/>
          <a:lstStyle/>
          <a:p>
            <a:fld id="{491CB269-AB4F-4C54-BA17-54C2BBB753CD}" type="slidenum">
              <a:rPr lang="en-GB" smtClean="0"/>
              <a:pPr/>
              <a:t>9</a:t>
            </a:fld>
            <a:endParaRPr lang="en-GB"/>
          </a:p>
        </p:txBody>
      </p:sp>
    </p:spTree>
    <p:extLst>
      <p:ext uri="{BB962C8B-B14F-4D97-AF65-F5344CB8AC3E}">
        <p14:creationId xmlns:p14="http://schemas.microsoft.com/office/powerpoint/2010/main" val="264010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markers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CB269-AB4F-4C54-BA17-54C2BBB753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58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https://www.advance-he.ac.uk/news-and-views/Introducing-the-Rainbow-Model-of-Creative-Leadership</a:t>
            </a:r>
            <a:endParaRPr lang="en-GB" dirty="0"/>
          </a:p>
        </p:txBody>
      </p:sp>
      <p:sp>
        <p:nvSpPr>
          <p:cNvPr id="4" name="Slide Number Placeholder 3"/>
          <p:cNvSpPr>
            <a:spLocks noGrp="1"/>
          </p:cNvSpPr>
          <p:nvPr>
            <p:ph type="sldNum" sz="quarter" idx="5"/>
          </p:nvPr>
        </p:nvSpPr>
        <p:spPr/>
        <p:txBody>
          <a:bodyPr/>
          <a:lstStyle/>
          <a:p>
            <a:fld id="{491CB269-AB4F-4C54-BA17-54C2BBB753CD}" type="slidenum">
              <a:rPr lang="en-GB" smtClean="0"/>
              <a:pPr/>
              <a:t>13</a:t>
            </a:fld>
            <a:endParaRPr lang="en-GB"/>
          </a:p>
        </p:txBody>
      </p:sp>
    </p:spTree>
    <p:extLst>
      <p:ext uri="{BB962C8B-B14F-4D97-AF65-F5344CB8AC3E}">
        <p14:creationId xmlns:p14="http://schemas.microsoft.com/office/powerpoint/2010/main" val="257381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8E7851-7683-421B-A759-51B6E6BB3526}" type="datetimeFigureOut">
              <a:rPr lang="en-GB" smtClean="0"/>
              <a:pPr/>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23A287-C4F2-4A69-BB2F-899C910E211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E7851-7683-421B-A759-51B6E6BB3526}" type="datetimeFigureOut">
              <a:rPr lang="en-GB" smtClean="0"/>
              <a:pPr/>
              <a:t>17/12/2019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A287-C4F2-4A69-BB2F-899C910E211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81061&amp;picture=carton"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pixelsquid.com/png/crumpled-paper-1060359605776815878?image=G15"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51C780-9BCC-4606-8E87-BD024E64F4F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a:xfrm>
            <a:off x="5306708" y="3734093"/>
            <a:ext cx="3709553" cy="1375542"/>
          </a:xfrm>
        </p:spPr>
        <p:txBody>
          <a:bodyPr>
            <a:normAutofit/>
          </a:bodyPr>
          <a:lstStyle/>
          <a:p>
            <a:pPr>
              <a:lnSpc>
                <a:spcPct val="90000"/>
              </a:lnSpc>
            </a:pPr>
            <a:r>
              <a:rPr lang="en-GB" sz="3000" dirty="0"/>
              <a:t>Growing ideas – Creativity in Leadership</a:t>
            </a:r>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a:xfrm>
            <a:off x="5241108" y="5334719"/>
            <a:ext cx="3902892" cy="417872"/>
          </a:xfrm>
        </p:spPr>
        <p:txBody>
          <a:bodyPr>
            <a:noAutofit/>
          </a:bodyPr>
          <a:lstStyle/>
          <a:p>
            <a:r>
              <a:rPr lang="en-US" sz="2000" dirty="0">
                <a:solidFill>
                  <a:schemeClr val="tx1"/>
                </a:solidFill>
              </a:rPr>
              <a:t>Chrissi Nerantzi &amp; </a:t>
            </a:r>
            <a:r>
              <a:rPr lang="en-US" sz="2000" dirty="0" err="1">
                <a:solidFill>
                  <a:schemeClr val="tx1"/>
                </a:solidFill>
              </a:rPr>
              <a:t>Haleh</a:t>
            </a:r>
            <a:r>
              <a:rPr lang="en-US" sz="2000" dirty="0">
                <a:solidFill>
                  <a:schemeClr val="tx1"/>
                </a:solidFill>
              </a:rPr>
              <a:t> </a:t>
            </a:r>
            <a:r>
              <a:rPr lang="en-US" sz="2000" dirty="0" err="1">
                <a:solidFill>
                  <a:schemeClr val="tx1"/>
                </a:solidFill>
              </a:rPr>
              <a:t>Moravej</a:t>
            </a:r>
            <a:r>
              <a:rPr lang="en-US" sz="2000" dirty="0">
                <a:solidFill>
                  <a:schemeClr val="tx1"/>
                </a:solidFill>
              </a:rPr>
              <a:t> </a:t>
            </a:r>
            <a:endParaRPr lang="en-GB" sz="2000" dirty="0">
              <a:solidFill>
                <a:schemeClr val="tx1"/>
              </a:solidFill>
            </a:endParaRP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67A2FD-7B49-4008-A7A1-1C479B7DE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6320720"/>
            <a:ext cx="1224136" cy="549972"/>
          </a:xfrm>
          <a:prstGeom prst="rect">
            <a:avLst/>
          </a:prstGeom>
        </p:spPr>
      </p:pic>
      <p:sp>
        <p:nvSpPr>
          <p:cNvPr id="4" name="TextBox 3">
            <a:extLst>
              <a:ext uri="{FF2B5EF4-FFF2-40B4-BE49-F238E27FC236}">
                <a16:creationId xmlns:a16="http://schemas.microsoft.com/office/drawing/2014/main" id="{DDD2F667-ED9B-45FF-90AC-DB24F664BB71}"/>
              </a:ext>
            </a:extLst>
          </p:cNvPr>
          <p:cNvSpPr txBox="1"/>
          <p:nvPr/>
        </p:nvSpPr>
        <p:spPr>
          <a:xfrm>
            <a:off x="5388463" y="6045557"/>
            <a:ext cx="2073604" cy="523220"/>
          </a:xfrm>
          <a:prstGeom prst="rect">
            <a:avLst/>
          </a:prstGeom>
          <a:noFill/>
        </p:spPr>
        <p:txBody>
          <a:bodyPr wrap="square" rtlCol="0">
            <a:spAutoFit/>
          </a:bodyPr>
          <a:lstStyle/>
          <a:p>
            <a:pPr algn="ctr"/>
            <a:r>
              <a:rPr lang="en-US" sz="1400" dirty="0"/>
              <a:t>University </a:t>
            </a:r>
          </a:p>
          <a:p>
            <a:pPr algn="ctr"/>
            <a:r>
              <a:rPr lang="en-US" sz="1400" dirty="0"/>
              <a:t>Teaching Academy</a:t>
            </a:r>
            <a:endParaRPr lang="en-GB" sz="1400" dirty="0"/>
          </a:p>
        </p:txBody>
      </p:sp>
      <p:sp>
        <p:nvSpPr>
          <p:cNvPr id="9" name="TextBox 8">
            <a:extLst>
              <a:ext uri="{FF2B5EF4-FFF2-40B4-BE49-F238E27FC236}">
                <a16:creationId xmlns:a16="http://schemas.microsoft.com/office/drawing/2014/main" id="{EB75C3BA-F260-451B-8B0F-0FD76F97AA14}"/>
              </a:ext>
            </a:extLst>
          </p:cNvPr>
          <p:cNvSpPr txBox="1"/>
          <p:nvPr/>
        </p:nvSpPr>
        <p:spPr>
          <a:xfrm>
            <a:off x="7192554" y="6043685"/>
            <a:ext cx="1656184" cy="523220"/>
          </a:xfrm>
          <a:prstGeom prst="rect">
            <a:avLst/>
          </a:prstGeom>
          <a:noFill/>
        </p:spPr>
        <p:txBody>
          <a:bodyPr wrap="square" rtlCol="0">
            <a:spAutoFit/>
          </a:bodyPr>
          <a:lstStyle/>
          <a:p>
            <a:pPr algn="ctr"/>
            <a:r>
              <a:rPr lang="en-US" sz="1400" dirty="0"/>
              <a:t>Environment</a:t>
            </a:r>
          </a:p>
          <a:p>
            <a:pPr algn="ctr"/>
            <a:r>
              <a:rPr lang="en-US" sz="1400" dirty="0"/>
              <a:t>Team</a:t>
            </a:r>
            <a:endParaRPr lang="en-GB" sz="1400" dirty="0"/>
          </a:p>
        </p:txBody>
      </p:sp>
    </p:spTree>
    <p:extLst>
      <p:ext uri="{BB962C8B-B14F-4D97-AF65-F5344CB8AC3E}">
        <p14:creationId xmlns:p14="http://schemas.microsoft.com/office/powerpoint/2010/main" val="13671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p:txBody>
          <a:bodyPr/>
          <a:lstStyle/>
          <a:p>
            <a:r>
              <a:rPr lang="en-US" dirty="0"/>
              <a:t>Middle (H) &gt;&gt;&gt; BOXES (small groups)</a:t>
            </a:r>
            <a:endParaRPr lang="en-GB" dirty="0"/>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p:txBody>
          <a:bodyPr>
            <a:normAutofit fontScale="47500" lnSpcReduction="20000"/>
          </a:bodyPr>
          <a:lstStyle/>
          <a:p>
            <a:r>
              <a:rPr lang="en-US" dirty="0"/>
              <a:t>Colleagues get a small  box each</a:t>
            </a:r>
          </a:p>
          <a:p>
            <a:r>
              <a:rPr lang="en-US" dirty="0"/>
              <a:t>Inside: what are your challenges to be a creative leader:</a:t>
            </a:r>
          </a:p>
          <a:p>
            <a:r>
              <a:rPr lang="en-US" dirty="0"/>
              <a:t>Outside: What opportunities are there? Add them outside the box</a:t>
            </a:r>
          </a:p>
          <a:p>
            <a:r>
              <a:rPr lang="en-US" dirty="0"/>
              <a:t>Discuss in groups of 4-5</a:t>
            </a:r>
          </a:p>
          <a:p>
            <a:endParaRPr lang="en-US" dirty="0"/>
          </a:p>
          <a:p>
            <a:r>
              <a:rPr lang="en-US" dirty="0"/>
              <a:t>Big box: add commitment to change. One idea from everybody (use same box for all 3 workshops)</a:t>
            </a:r>
            <a:endParaRPr lang="en-GB" dirty="0"/>
          </a:p>
        </p:txBody>
      </p:sp>
    </p:spTree>
    <p:extLst>
      <p:ext uri="{BB962C8B-B14F-4D97-AF65-F5344CB8AC3E}">
        <p14:creationId xmlns:p14="http://schemas.microsoft.com/office/powerpoint/2010/main" val="379721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p:txBody>
          <a:bodyPr>
            <a:normAutofit fontScale="90000"/>
          </a:bodyPr>
          <a:lstStyle/>
          <a:p>
            <a:r>
              <a:rPr lang="en-US" dirty="0"/>
              <a:t>End (C + H) &gt;&gt;&gt; LEGO: Who do you want to be as a creative leader? (pairs)</a:t>
            </a:r>
            <a:endParaRPr lang="en-GB" dirty="0"/>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p:txBody>
          <a:bodyPr>
            <a:normAutofit fontScale="92500" lnSpcReduction="20000"/>
          </a:bodyPr>
          <a:lstStyle/>
          <a:p>
            <a:r>
              <a:rPr lang="en-US" dirty="0"/>
              <a:t>Create a mini model of… using LEGO</a:t>
            </a:r>
          </a:p>
          <a:p>
            <a:r>
              <a:rPr lang="en-US" b="1" dirty="0"/>
              <a:t>Speed dating</a:t>
            </a:r>
            <a:r>
              <a:rPr lang="en-US" dirty="0"/>
              <a:t>, share with at least 2 colleagues</a:t>
            </a:r>
          </a:p>
          <a:p>
            <a:r>
              <a:rPr lang="en-US" dirty="0"/>
              <a:t>Hand out freezer bags to take away</a:t>
            </a:r>
            <a:endParaRPr lang="en-GB" dirty="0"/>
          </a:p>
        </p:txBody>
      </p:sp>
    </p:spTree>
    <p:extLst>
      <p:ext uri="{BB962C8B-B14F-4D97-AF65-F5344CB8AC3E}">
        <p14:creationId xmlns:p14="http://schemas.microsoft.com/office/powerpoint/2010/main" val="388743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9D97-2673-44BF-BE8E-30CEEE516938}"/>
              </a:ext>
            </a:extLst>
          </p:cNvPr>
          <p:cNvSpPr>
            <a:spLocks noGrp="1"/>
          </p:cNvSpPr>
          <p:nvPr>
            <p:ph type="title"/>
          </p:nvPr>
        </p:nvSpPr>
        <p:spPr/>
        <p:txBody>
          <a:bodyPr/>
          <a:lstStyle/>
          <a:p>
            <a:r>
              <a:rPr lang="en-US" dirty="0"/>
              <a:t>Share creativity manifesto</a:t>
            </a:r>
            <a:endParaRPr lang="en-GB" dirty="0"/>
          </a:p>
        </p:txBody>
      </p:sp>
      <p:sp>
        <p:nvSpPr>
          <p:cNvPr id="3" name="Content Placeholder 2">
            <a:extLst>
              <a:ext uri="{FF2B5EF4-FFF2-40B4-BE49-F238E27FC236}">
                <a16:creationId xmlns:a16="http://schemas.microsoft.com/office/drawing/2014/main" id="{B97CF0AE-1AE1-445F-A0BB-82E0EDA66088}"/>
              </a:ext>
            </a:extLst>
          </p:cNvPr>
          <p:cNvSpPr>
            <a:spLocks noGrp="1"/>
          </p:cNvSpPr>
          <p:nvPr>
            <p:ph idx="1"/>
          </p:nvPr>
        </p:nvSpPr>
        <p:spPr/>
        <p:txBody>
          <a:bodyPr/>
          <a:lstStyle/>
          <a:p>
            <a:pPr marL="0" indent="0">
              <a:buNone/>
            </a:pPr>
            <a:r>
              <a:rPr lang="en-US" dirty="0"/>
              <a:t>As colleagues are leaving, A4 sheet of paper</a:t>
            </a:r>
            <a:endParaRPr lang="en-GB" dirty="0"/>
          </a:p>
        </p:txBody>
      </p:sp>
    </p:spTree>
    <p:extLst>
      <p:ext uri="{BB962C8B-B14F-4D97-AF65-F5344CB8AC3E}">
        <p14:creationId xmlns:p14="http://schemas.microsoft.com/office/powerpoint/2010/main" val="58146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BE39-DA16-42B4-9B3A-286CD954CFFE}"/>
              </a:ext>
            </a:extLst>
          </p:cNvPr>
          <p:cNvSpPr>
            <a:spLocks noGrp="1"/>
          </p:cNvSpPr>
          <p:nvPr>
            <p:ph type="title"/>
          </p:nvPr>
        </p:nvSpPr>
        <p:spPr/>
        <p:txBody>
          <a:bodyPr/>
          <a:lstStyle/>
          <a:p>
            <a:r>
              <a:rPr lang="en-US" dirty="0"/>
              <a:t>(Parkin, 2019, online)</a:t>
            </a:r>
            <a:endParaRPr lang="en-GB" dirty="0"/>
          </a:p>
        </p:txBody>
      </p:sp>
      <p:pic>
        <p:nvPicPr>
          <p:cNvPr id="5" name="Content Placeholder 4">
            <a:extLst>
              <a:ext uri="{FF2B5EF4-FFF2-40B4-BE49-F238E27FC236}">
                <a16:creationId xmlns:a16="http://schemas.microsoft.com/office/drawing/2014/main" id="{F78BDD58-6195-4D49-84EE-796602DAB0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820" y="1556792"/>
            <a:ext cx="8762359" cy="4875829"/>
          </a:xfrm>
        </p:spPr>
      </p:pic>
    </p:spTree>
    <p:extLst>
      <p:ext uri="{BB962C8B-B14F-4D97-AF65-F5344CB8AC3E}">
        <p14:creationId xmlns:p14="http://schemas.microsoft.com/office/powerpoint/2010/main" val="101056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94E279-C05F-44BF-8A03-B4F2633FDB0F}"/>
              </a:ext>
            </a:extLst>
          </p:cNvPr>
          <p:cNvPicPr>
            <a:picLocks noChangeAspect="1"/>
          </p:cNvPicPr>
          <p:nvPr/>
        </p:nvPicPr>
        <p:blipFill>
          <a:blip r:embed="rId2"/>
          <a:stretch>
            <a:fillRect/>
          </a:stretch>
        </p:blipFill>
        <p:spPr>
          <a:xfrm>
            <a:off x="1330845" y="643467"/>
            <a:ext cx="2575409" cy="2543217"/>
          </a:xfrm>
          <a:prstGeom prst="rect">
            <a:avLst/>
          </a:prstGeom>
        </p:spPr>
      </p:pic>
      <p:cxnSp>
        <p:nvCxnSpPr>
          <p:cNvPr id="13" name="Straight Connector 12">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8410" y="1111170"/>
            <a:ext cx="828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EDE8B65E-EE21-462D-B0C9-ED1673462C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3737" y="1063147"/>
            <a:ext cx="3549705" cy="1703857"/>
          </a:xfrm>
          <a:prstGeom prst="rect">
            <a:avLst/>
          </a:prstGeom>
        </p:spPr>
      </p:pic>
      <p:cxnSp>
        <p:nvCxnSpPr>
          <p:cNvPr id="15" name="Straight Connector 14">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227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7750" y="3428998"/>
            <a:ext cx="3141678"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5D2345D-271B-4C69-86A0-9DBB31889643}"/>
              </a:ext>
            </a:extLst>
          </p:cNvPr>
          <p:cNvPicPr>
            <a:picLocks noChangeAspect="1"/>
          </p:cNvPicPr>
          <p:nvPr/>
        </p:nvPicPr>
        <p:blipFill>
          <a:blip r:embed="rId4"/>
          <a:stretch>
            <a:fillRect/>
          </a:stretch>
        </p:blipFill>
        <p:spPr>
          <a:xfrm>
            <a:off x="1353452" y="3671316"/>
            <a:ext cx="2530195" cy="2545862"/>
          </a:xfrm>
          <a:prstGeom prst="rect">
            <a:avLst/>
          </a:prstGeom>
        </p:spPr>
      </p:pic>
      <p:pic>
        <p:nvPicPr>
          <p:cNvPr id="5" name="Picture 4">
            <a:extLst>
              <a:ext uri="{FF2B5EF4-FFF2-40B4-BE49-F238E27FC236}">
                <a16:creationId xmlns:a16="http://schemas.microsoft.com/office/drawing/2014/main" id="{27F782EF-BAFD-4856-A51D-C477786318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9164" y="3671316"/>
            <a:ext cx="2498850" cy="2553469"/>
          </a:xfrm>
          <a:prstGeom prst="rect">
            <a:avLst/>
          </a:prstGeom>
        </p:spPr>
      </p:pic>
    </p:spTree>
    <p:extLst>
      <p:ext uri="{BB962C8B-B14F-4D97-AF65-F5344CB8AC3E}">
        <p14:creationId xmlns:p14="http://schemas.microsoft.com/office/powerpoint/2010/main" val="26301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4859" y="-2"/>
            <a:ext cx="9178859" cy="6965533"/>
          </a:xfrm>
        </p:spPr>
      </p:pic>
      <p:pic>
        <p:nvPicPr>
          <p:cNvPr id="4" name="Picture 4" descr="trans_postitnote.png">
            <a:extLst>
              <a:ext uri="{FF2B5EF4-FFF2-40B4-BE49-F238E27FC236}">
                <a16:creationId xmlns:a16="http://schemas.microsoft.com/office/drawing/2014/main" id="{254CCA0A-F56E-4748-A200-31DDD1FA52D1}"/>
              </a:ext>
            </a:extLst>
          </p:cNvPr>
          <p:cNvPicPr>
            <a:picLocks noChangeAspect="1"/>
          </p:cNvPicPr>
          <p:nvPr/>
        </p:nvPicPr>
        <p:blipFill>
          <a:blip r:embed="rId3" cstate="print"/>
          <a:srcRect/>
          <a:stretch>
            <a:fillRect/>
          </a:stretch>
        </p:blipFill>
        <p:spPr bwMode="auto">
          <a:xfrm rot="715005">
            <a:off x="2281042" y="2752559"/>
            <a:ext cx="2066740" cy="2387413"/>
          </a:xfrm>
          <a:prstGeom prst="rect">
            <a:avLst/>
          </a:prstGeom>
          <a:noFill/>
          <a:ln w="9525">
            <a:noFill/>
            <a:miter lim="800000"/>
            <a:headEnd/>
            <a:tailEnd/>
          </a:ln>
        </p:spPr>
      </p:pic>
      <p:sp>
        <p:nvSpPr>
          <p:cNvPr id="8" name="Title 1">
            <a:extLst>
              <a:ext uri="{FF2B5EF4-FFF2-40B4-BE49-F238E27FC236}">
                <a16:creationId xmlns:a16="http://schemas.microsoft.com/office/drawing/2014/main" id="{463EE990-ABDE-4CE9-9C19-554DD4D8946C}"/>
              </a:ext>
            </a:extLst>
          </p:cNvPr>
          <p:cNvSpPr txBox="1">
            <a:spLocks/>
          </p:cNvSpPr>
          <p:nvPr/>
        </p:nvSpPr>
        <p:spPr>
          <a:xfrm>
            <a:off x="-34858" y="260648"/>
            <a:ext cx="9178858"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Pick &amp; Share</a:t>
            </a:r>
          </a:p>
          <a:p>
            <a:r>
              <a:rPr lang="en-US" sz="2200" dirty="0"/>
              <a:t>How do you see creativity in your role as a leader? </a:t>
            </a:r>
            <a:endParaRPr lang="en-GB" sz="2200" dirty="0"/>
          </a:p>
        </p:txBody>
      </p:sp>
      <p:sp>
        <p:nvSpPr>
          <p:cNvPr id="9" name="TextBox 8"/>
          <p:cNvSpPr txBox="1"/>
          <p:nvPr/>
        </p:nvSpPr>
        <p:spPr>
          <a:xfrm rot="725807">
            <a:off x="2700462" y="3694502"/>
            <a:ext cx="1227900" cy="646331"/>
          </a:xfrm>
          <a:prstGeom prst="rect">
            <a:avLst/>
          </a:prstGeom>
          <a:noFill/>
        </p:spPr>
        <p:txBody>
          <a:bodyPr wrap="none" rtlCol="0">
            <a:spAutoFit/>
          </a:bodyPr>
          <a:lstStyle/>
          <a:p>
            <a:r>
              <a:rPr lang="en-GB" dirty="0"/>
              <a:t>Come up </a:t>
            </a:r>
          </a:p>
          <a:p>
            <a:r>
              <a:rPr lang="en-GB" dirty="0"/>
              <a:t>with a title</a:t>
            </a:r>
          </a:p>
        </p:txBody>
      </p:sp>
    </p:spTree>
    <p:extLst>
      <p:ext uri="{BB962C8B-B14F-4D97-AF65-F5344CB8AC3E}">
        <p14:creationId xmlns:p14="http://schemas.microsoft.com/office/powerpoint/2010/main" val="340697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9050" y="-5430"/>
            <a:ext cx="9144001" cy="6858001"/>
          </a:xfrm>
          <a:prstGeom prst="rect">
            <a:avLst/>
          </a:prstGeom>
        </p:spPr>
      </p:pic>
      <p:sp>
        <p:nvSpPr>
          <p:cNvPr id="5" name="Title 1">
            <a:extLst>
              <a:ext uri="{FF2B5EF4-FFF2-40B4-BE49-F238E27FC236}">
                <a16:creationId xmlns:a16="http://schemas.microsoft.com/office/drawing/2014/main" id="{463EE990-ABDE-4CE9-9C19-554DD4D8946C}"/>
              </a:ext>
            </a:extLst>
          </p:cNvPr>
          <p:cNvSpPr txBox="1">
            <a:spLocks/>
          </p:cNvSpPr>
          <p:nvPr/>
        </p:nvSpPr>
        <p:spPr>
          <a:xfrm>
            <a:off x="-34858" y="260648"/>
            <a:ext cx="9178858"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Reflect, Fill &amp; Decorate</a:t>
            </a:r>
          </a:p>
          <a:p>
            <a:r>
              <a:rPr lang="en-US" sz="2200" dirty="0"/>
              <a:t>What are the challenges and opportunities to be a (more) creative leader?  </a:t>
            </a:r>
            <a:endParaRPr lang="en-GB" sz="2200" dirty="0"/>
          </a:p>
        </p:txBody>
      </p:sp>
      <p:sp>
        <p:nvSpPr>
          <p:cNvPr id="7" name="TextBox 6"/>
          <p:cNvSpPr txBox="1"/>
          <p:nvPr/>
        </p:nvSpPr>
        <p:spPr>
          <a:xfrm rot="19452503">
            <a:off x="4795075" y="5113823"/>
            <a:ext cx="2730235" cy="646331"/>
          </a:xfrm>
          <a:prstGeom prst="rect">
            <a:avLst/>
          </a:prstGeom>
          <a:noFill/>
        </p:spPr>
        <p:txBody>
          <a:bodyPr wrap="none" rtlCol="0">
            <a:spAutoFit/>
          </a:bodyPr>
          <a:lstStyle/>
          <a:p>
            <a:r>
              <a:rPr lang="en-GB" sz="3600" dirty="0">
                <a:solidFill>
                  <a:schemeClr val="bg1"/>
                </a:solidFill>
              </a:rPr>
              <a:t>opportunities</a:t>
            </a:r>
          </a:p>
        </p:txBody>
      </p:sp>
      <p:sp>
        <p:nvSpPr>
          <p:cNvPr id="10" name="Rectangle 9"/>
          <p:cNvSpPr/>
          <p:nvPr/>
        </p:nvSpPr>
        <p:spPr>
          <a:xfrm rot="16200000">
            <a:off x="6523620" y="4330316"/>
            <a:ext cx="4824536" cy="230832"/>
          </a:xfrm>
          <a:prstGeom prst="rect">
            <a:avLst/>
          </a:prstGeom>
        </p:spPr>
        <p:txBody>
          <a:bodyPr wrap="square">
            <a:spAutoFit/>
          </a:bodyPr>
          <a:lstStyle/>
          <a:p>
            <a:r>
              <a:rPr lang="en-GB" sz="900" dirty="0">
                <a:hlinkClick r:id="rId3"/>
              </a:rPr>
              <a:t>https://www.publicdomainpictures.net/en/view-image.php?image=81061&amp;picture=carton</a:t>
            </a:r>
            <a:endParaRPr lang="en-GB" sz="900" dirty="0"/>
          </a:p>
        </p:txBody>
      </p:sp>
      <p:pic>
        <p:nvPicPr>
          <p:cNvPr id="11" name="Picture 10"/>
          <p:cNvPicPr>
            <a:picLocks noChangeAspect="1"/>
          </p:cNvPicPr>
          <p:nvPr/>
        </p:nvPicPr>
        <p:blipFill>
          <a:blip r:embed="rId4"/>
          <a:stretch>
            <a:fillRect/>
          </a:stretch>
        </p:blipFill>
        <p:spPr>
          <a:xfrm>
            <a:off x="320066" y="5067869"/>
            <a:ext cx="1460031" cy="1365723"/>
          </a:xfrm>
          <a:prstGeom prst="rect">
            <a:avLst/>
          </a:prstGeom>
        </p:spPr>
      </p:pic>
      <p:sp>
        <p:nvSpPr>
          <p:cNvPr id="12" name="TextBox 11"/>
          <p:cNvSpPr txBox="1"/>
          <p:nvPr/>
        </p:nvSpPr>
        <p:spPr>
          <a:xfrm>
            <a:off x="133683" y="6206240"/>
            <a:ext cx="2150910" cy="646331"/>
          </a:xfrm>
          <a:prstGeom prst="rect">
            <a:avLst/>
          </a:prstGeom>
          <a:noFill/>
        </p:spPr>
        <p:txBody>
          <a:bodyPr wrap="none" rtlCol="0">
            <a:spAutoFit/>
          </a:bodyPr>
          <a:lstStyle/>
          <a:p>
            <a:r>
              <a:rPr lang="en-GB" sz="3600" dirty="0"/>
              <a:t>challenges</a:t>
            </a:r>
          </a:p>
        </p:txBody>
      </p:sp>
      <p:sp>
        <p:nvSpPr>
          <p:cNvPr id="13" name="Right Arrow 12"/>
          <p:cNvSpPr/>
          <p:nvPr/>
        </p:nvSpPr>
        <p:spPr>
          <a:xfrm rot="19154152">
            <a:off x="1020190" y="3637471"/>
            <a:ext cx="4439879" cy="288032"/>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p:cNvSpPr/>
          <p:nvPr/>
        </p:nvSpPr>
        <p:spPr>
          <a:xfrm rot="16200000">
            <a:off x="-2167319" y="3798707"/>
            <a:ext cx="4572000" cy="230832"/>
          </a:xfrm>
          <a:prstGeom prst="rect">
            <a:avLst/>
          </a:prstGeom>
        </p:spPr>
        <p:txBody>
          <a:bodyPr>
            <a:spAutoFit/>
          </a:bodyPr>
          <a:lstStyle/>
          <a:p>
            <a:r>
              <a:rPr lang="en-GB" sz="900" dirty="0">
                <a:hlinkClick r:id="rId5"/>
              </a:rPr>
              <a:t>https://www.pixelsquid.com/png/crumpled-paper-1060359605776815878?image=G15</a:t>
            </a:r>
            <a:endParaRPr lang="en-GB" sz="900" dirty="0"/>
          </a:p>
        </p:txBody>
      </p:sp>
      <p:sp>
        <p:nvSpPr>
          <p:cNvPr id="15" name="Right Arrow 12">
            <a:extLst>
              <a:ext uri="{FF2B5EF4-FFF2-40B4-BE49-F238E27FC236}">
                <a16:creationId xmlns:a16="http://schemas.microsoft.com/office/drawing/2014/main" id="{FA9622CB-2718-458C-8D94-1ED8E021D908}"/>
              </a:ext>
            </a:extLst>
          </p:cNvPr>
          <p:cNvSpPr/>
          <p:nvPr/>
        </p:nvSpPr>
        <p:spPr>
          <a:xfrm rot="13098779">
            <a:off x="2438585" y="5350311"/>
            <a:ext cx="2934739" cy="301468"/>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47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p:spPr>
      </p:pic>
      <p:sp>
        <p:nvSpPr>
          <p:cNvPr id="2" name="Title 1">
            <a:extLst>
              <a:ext uri="{FF2B5EF4-FFF2-40B4-BE49-F238E27FC236}">
                <a16:creationId xmlns:a16="http://schemas.microsoft.com/office/drawing/2014/main" id="{463EE990-ABDE-4CE9-9C19-554DD4D8946C}"/>
              </a:ext>
            </a:extLst>
          </p:cNvPr>
          <p:cNvSpPr>
            <a:spLocks noGrp="1"/>
          </p:cNvSpPr>
          <p:nvPr>
            <p:ph type="title"/>
          </p:nvPr>
        </p:nvSpPr>
        <p:spPr>
          <a:xfrm>
            <a:off x="-34858" y="260648"/>
            <a:ext cx="9178858" cy="1143000"/>
          </a:xfrm>
          <a:solidFill>
            <a:schemeClr val="bg1"/>
          </a:solidFill>
        </p:spPr>
        <p:txBody>
          <a:bodyPr>
            <a:normAutofit/>
          </a:bodyPr>
          <a:lstStyle/>
          <a:p>
            <a:r>
              <a:rPr lang="en-US" dirty="0"/>
              <a:t>Make &amp; Speed dating</a:t>
            </a:r>
            <a:br>
              <a:rPr lang="en-US" dirty="0"/>
            </a:br>
            <a:r>
              <a:rPr lang="en-US" sz="2200" dirty="0"/>
              <a:t>Who do you want to be(come) as a creative leader? </a:t>
            </a:r>
            <a:endParaRPr lang="en-GB" sz="2200" dirty="0"/>
          </a:p>
        </p:txBody>
      </p:sp>
    </p:spTree>
    <p:extLst>
      <p:ext uri="{BB962C8B-B14F-4D97-AF65-F5344CB8AC3E}">
        <p14:creationId xmlns:p14="http://schemas.microsoft.com/office/powerpoint/2010/main" val="199126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51C780-9BCC-4606-8E87-BD024E64F4F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marL="0" marR="0" lvl="0" indent="0" algn="ctr" defTabSz="9144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a:xfrm>
            <a:off x="5306708" y="3734093"/>
            <a:ext cx="3709553" cy="1375542"/>
          </a:xfrm>
        </p:spPr>
        <p:txBody>
          <a:bodyPr>
            <a:normAutofit/>
          </a:bodyPr>
          <a:lstStyle/>
          <a:p>
            <a:pPr>
              <a:lnSpc>
                <a:spcPct val="90000"/>
              </a:lnSpc>
            </a:pPr>
            <a:r>
              <a:rPr lang="en-GB" sz="3000"/>
              <a:t>Growing ideas – Creativity in Leadership</a:t>
            </a:r>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a:xfrm>
            <a:off x="5241108" y="5334719"/>
            <a:ext cx="3902892" cy="417872"/>
          </a:xfrm>
        </p:spPr>
        <p:txBody>
          <a:bodyPr>
            <a:noAutofit/>
          </a:bodyPr>
          <a:lstStyle/>
          <a:p>
            <a:r>
              <a:rPr lang="en-US" sz="2000" dirty="0">
                <a:solidFill>
                  <a:schemeClr val="tx1"/>
                </a:solidFill>
              </a:rPr>
              <a:t>Chrissi Nerantzi &amp; Haleh Moravej</a:t>
            </a:r>
          </a:p>
          <a:p>
            <a:endParaRPr lang="en-US" sz="2000" dirty="0">
              <a:solidFill>
                <a:schemeClr val="tx1"/>
              </a:solidFill>
            </a:endParaRPr>
          </a:p>
          <a:p>
            <a:endParaRPr lang="en-GB" sz="2000" dirty="0">
              <a:solidFill>
                <a:schemeClr val="tx1"/>
              </a:solidFill>
            </a:endParaRP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BDC8F4-BCFC-4508-8A0A-88882204A093}"/>
              </a:ext>
            </a:extLst>
          </p:cNvPr>
          <p:cNvSpPr txBox="1"/>
          <p:nvPr/>
        </p:nvSpPr>
        <p:spPr>
          <a:xfrm>
            <a:off x="5994946" y="5977675"/>
            <a:ext cx="2333075" cy="707886"/>
          </a:xfrm>
          <a:prstGeom prst="rect">
            <a:avLst/>
          </a:prstGeom>
          <a:noFill/>
        </p:spPr>
        <p:txBody>
          <a:bodyPr wrap="none" rtlCol="0">
            <a:spAutoFit/>
          </a:bodyPr>
          <a:lstStyle/>
          <a:p>
            <a:r>
              <a:rPr lang="en-US" sz="4000" dirty="0">
                <a:solidFill>
                  <a:srgbClr val="FF0000"/>
                </a:solidFill>
              </a:rPr>
              <a:t>Thank you</a:t>
            </a:r>
            <a:endParaRPr lang="en-GB" sz="4000" dirty="0">
              <a:solidFill>
                <a:srgbClr val="FF0000"/>
              </a:solidFill>
            </a:endParaRPr>
          </a:p>
        </p:txBody>
      </p:sp>
    </p:spTree>
    <p:extLst>
      <p:ext uri="{BB962C8B-B14F-4D97-AF65-F5344CB8AC3E}">
        <p14:creationId xmlns:p14="http://schemas.microsoft.com/office/powerpoint/2010/main" val="426790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p:txBody>
          <a:bodyPr>
            <a:normAutofit fontScale="90000"/>
          </a:bodyPr>
          <a:lstStyle/>
          <a:p>
            <a:r>
              <a:rPr lang="en-GB" i="1" dirty="0"/>
              <a:t>Growing ideas – Creativity in Leadership</a:t>
            </a:r>
            <a:br>
              <a:rPr lang="en-GB" i="1" dirty="0"/>
            </a:br>
            <a:br>
              <a:rPr lang="en-GB" i="1" dirty="0"/>
            </a:br>
            <a:r>
              <a:rPr lang="en-GB" i="1" dirty="0"/>
              <a:t>using P(</a:t>
            </a:r>
            <a:r>
              <a:rPr lang="en-GB" i="1" dirty="0" err="1"/>
              <a:t>hotos</a:t>
            </a:r>
            <a:r>
              <a:rPr lang="en-GB" i="1" dirty="0"/>
              <a:t>) – B(</a:t>
            </a:r>
            <a:r>
              <a:rPr lang="en-GB" i="1" dirty="0" err="1"/>
              <a:t>oxes</a:t>
            </a:r>
            <a:r>
              <a:rPr lang="en-GB" i="1" dirty="0"/>
              <a:t>) – L(ego)</a:t>
            </a:r>
            <a:br>
              <a:rPr lang="en-GB" dirty="0"/>
            </a:br>
            <a:endParaRPr lang="en-GB" dirty="0"/>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p:txBody>
          <a:bodyPr/>
          <a:lstStyle/>
          <a:p>
            <a:r>
              <a:rPr lang="en-US" dirty="0"/>
              <a:t>Chrissi Nerantzi and </a:t>
            </a:r>
            <a:r>
              <a:rPr lang="en-US" dirty="0" err="1"/>
              <a:t>Haleh</a:t>
            </a:r>
            <a:r>
              <a:rPr lang="en-US" dirty="0"/>
              <a:t> </a:t>
            </a:r>
            <a:r>
              <a:rPr lang="en-US" dirty="0" err="1"/>
              <a:t>Moravej</a:t>
            </a:r>
            <a:r>
              <a:rPr lang="en-US" dirty="0"/>
              <a:t> </a:t>
            </a:r>
            <a:endParaRPr lang="en-GB" dirty="0"/>
          </a:p>
        </p:txBody>
      </p:sp>
      <p:sp>
        <p:nvSpPr>
          <p:cNvPr id="4" name="TextBox 3">
            <a:extLst>
              <a:ext uri="{FF2B5EF4-FFF2-40B4-BE49-F238E27FC236}">
                <a16:creationId xmlns:a16="http://schemas.microsoft.com/office/drawing/2014/main" id="{1E3F6F07-5A79-4148-BD4A-05FBB300010D}"/>
              </a:ext>
            </a:extLst>
          </p:cNvPr>
          <p:cNvSpPr txBox="1"/>
          <p:nvPr/>
        </p:nvSpPr>
        <p:spPr>
          <a:xfrm>
            <a:off x="179512" y="4908887"/>
            <a:ext cx="8784976" cy="2031325"/>
          </a:xfrm>
          <a:prstGeom prst="rect">
            <a:avLst/>
          </a:prstGeom>
          <a:noFill/>
        </p:spPr>
        <p:txBody>
          <a:bodyPr wrap="square" rtlCol="0">
            <a:spAutoFit/>
          </a:bodyPr>
          <a:lstStyle/>
          <a:p>
            <a:r>
              <a:rPr lang="en-US" dirty="0"/>
              <a:t>Purpose: To reflect on ourselves us creative leaders and discuss with others leaders how we can adapt more creative strategies to empower our colleagues</a:t>
            </a:r>
          </a:p>
          <a:p>
            <a:endParaRPr lang="en-US" dirty="0"/>
          </a:p>
          <a:p>
            <a:r>
              <a:rPr lang="en-US" dirty="0"/>
              <a:t>Little things can make a big difference. We will immerse ourselves into three activities. We will work individually and in groups to open-up and share. </a:t>
            </a:r>
          </a:p>
          <a:p>
            <a:endParaRPr lang="en-US" dirty="0"/>
          </a:p>
          <a:p>
            <a:r>
              <a:rPr lang="en-US" dirty="0"/>
              <a:t>Warning: You may feel discomfort, this is normal and part of the creative process.</a:t>
            </a:r>
            <a:endParaRPr lang="en-GB" dirty="0"/>
          </a:p>
        </p:txBody>
      </p:sp>
    </p:spTree>
    <p:extLst>
      <p:ext uri="{BB962C8B-B14F-4D97-AF65-F5344CB8AC3E}">
        <p14:creationId xmlns:p14="http://schemas.microsoft.com/office/powerpoint/2010/main" val="8739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p:txBody>
          <a:bodyPr>
            <a:normAutofit fontScale="90000"/>
          </a:bodyPr>
          <a:lstStyle/>
          <a:p>
            <a:r>
              <a:rPr lang="en-US" dirty="0"/>
              <a:t>Beginning (C) &gt;&gt;&gt; Photos &gt;&gt;&gt;</a:t>
            </a:r>
            <a:br>
              <a:rPr lang="en-US" dirty="0"/>
            </a:br>
            <a:r>
              <a:rPr lang="en-US" dirty="0"/>
              <a:t>What does creativity mean to you as a leader? (individual)</a:t>
            </a:r>
            <a:endParaRPr lang="en-GB" dirty="0"/>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p:txBody>
          <a:bodyPr>
            <a:normAutofit fontScale="77500" lnSpcReduction="20000"/>
          </a:bodyPr>
          <a:lstStyle/>
          <a:p>
            <a:r>
              <a:rPr lang="en-US" dirty="0"/>
              <a:t>Use photo flashcards, spread on the  floor, ask colleagues to pick one, sticky note to explain it</a:t>
            </a:r>
          </a:p>
          <a:p>
            <a:endParaRPr lang="en-US" dirty="0"/>
          </a:p>
          <a:p>
            <a:r>
              <a:rPr lang="en-US" dirty="0"/>
              <a:t>Create a gallery with photos and sticky notes</a:t>
            </a:r>
            <a:endParaRPr lang="en-GB" dirty="0"/>
          </a:p>
        </p:txBody>
      </p:sp>
    </p:spTree>
    <p:extLst>
      <p:ext uri="{BB962C8B-B14F-4D97-AF65-F5344CB8AC3E}">
        <p14:creationId xmlns:p14="http://schemas.microsoft.com/office/powerpoint/2010/main" val="4702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C8D-36F0-4774-9976-A5D5DC4AA2D9}"/>
              </a:ext>
            </a:extLst>
          </p:cNvPr>
          <p:cNvSpPr>
            <a:spLocks noGrp="1"/>
          </p:cNvSpPr>
          <p:nvPr>
            <p:ph type="ctrTitle"/>
          </p:nvPr>
        </p:nvSpPr>
        <p:spPr/>
        <p:txBody>
          <a:bodyPr/>
          <a:lstStyle/>
          <a:p>
            <a:r>
              <a:rPr lang="en-US" dirty="0"/>
              <a:t>Middle (H) &gt;&gt;&gt; BOX (big in groups)</a:t>
            </a:r>
            <a:endParaRPr lang="en-GB" dirty="0"/>
          </a:p>
        </p:txBody>
      </p:sp>
      <p:sp>
        <p:nvSpPr>
          <p:cNvPr id="3" name="Subtitle 2">
            <a:extLst>
              <a:ext uri="{FF2B5EF4-FFF2-40B4-BE49-F238E27FC236}">
                <a16:creationId xmlns:a16="http://schemas.microsoft.com/office/drawing/2014/main" id="{DD447B49-D88A-4F3C-941D-E944EBB4B6F9}"/>
              </a:ext>
            </a:extLst>
          </p:cNvPr>
          <p:cNvSpPr>
            <a:spLocks noGrp="1"/>
          </p:cNvSpPr>
          <p:nvPr>
            <p:ph type="subTitle" idx="1"/>
          </p:nvPr>
        </p:nvSpPr>
        <p:spPr/>
        <p:txBody>
          <a:bodyPr>
            <a:normAutofit fontScale="47500" lnSpcReduction="20000"/>
          </a:bodyPr>
          <a:lstStyle/>
          <a:p>
            <a:r>
              <a:rPr lang="en-US" dirty="0"/>
              <a:t>Colleagues are split into 4 groups</a:t>
            </a:r>
          </a:p>
          <a:p>
            <a:r>
              <a:rPr lang="en-US" dirty="0"/>
              <a:t>They discuss challenges and opportunities to be a creative leader. </a:t>
            </a:r>
          </a:p>
          <a:p>
            <a:endParaRPr lang="en-US" dirty="0"/>
          </a:p>
          <a:p>
            <a:r>
              <a:rPr lang="en-US" dirty="0"/>
              <a:t>Then add their collective thoughts to the big box.</a:t>
            </a:r>
          </a:p>
          <a:p>
            <a:r>
              <a:rPr lang="en-US" dirty="0"/>
              <a:t>Outside: Opportunities</a:t>
            </a:r>
          </a:p>
          <a:p>
            <a:r>
              <a:rPr lang="en-US" dirty="0"/>
              <a:t>Inside: Challenges</a:t>
            </a:r>
          </a:p>
          <a:p>
            <a:r>
              <a:rPr lang="en-US" dirty="0"/>
              <a:t>Facilitators quickly </a:t>
            </a:r>
            <a:r>
              <a:rPr lang="en-US" dirty="0" err="1"/>
              <a:t>summarise</a:t>
            </a:r>
            <a:r>
              <a:rPr lang="en-US" dirty="0"/>
              <a:t> responses.</a:t>
            </a:r>
            <a:endParaRPr lang="en-GB" dirty="0"/>
          </a:p>
        </p:txBody>
      </p:sp>
    </p:spTree>
    <p:extLst>
      <p:ext uri="{BB962C8B-B14F-4D97-AF65-F5344CB8AC3E}">
        <p14:creationId xmlns:p14="http://schemas.microsoft.com/office/powerpoint/2010/main" val="157120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582</Words>
  <Application>Microsoft Office PowerPoint</Application>
  <PresentationFormat>On-screen Show (4:3)</PresentationFormat>
  <Paragraphs>70</Paragraphs>
  <Slides>13</Slides>
  <Notes>6</Notes>
  <HiddenSlides>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Growing ideas – Creativity in Leadership</vt:lpstr>
      <vt:lpstr>PowerPoint Presentation</vt:lpstr>
      <vt:lpstr>PowerPoint Presentation</vt:lpstr>
      <vt:lpstr>PowerPoint Presentation</vt:lpstr>
      <vt:lpstr>Make &amp; Speed dating Who do you want to be(come) as a creative leader? </vt:lpstr>
      <vt:lpstr>Growing ideas – Creativity in Leadership</vt:lpstr>
      <vt:lpstr>Growing ideas – Creativity in Leadership  using P(hotos) – B(oxes) – L(ego) </vt:lpstr>
      <vt:lpstr>Beginning (C) &gt;&gt;&gt; Photos &gt;&gt;&gt; What does creativity mean to you as a leader? (individual)</vt:lpstr>
      <vt:lpstr>Middle (H) &gt;&gt;&gt; BOX (big in groups)</vt:lpstr>
      <vt:lpstr>Middle (H) &gt;&gt;&gt; BOXES (small groups)</vt:lpstr>
      <vt:lpstr>End (C + H) &gt;&gt;&gt; LEGO: Who do you want to be as a creative leader? (pairs)</vt:lpstr>
      <vt:lpstr>Share creativity manifesto</vt:lpstr>
      <vt:lpstr>(Parkin, 2019,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ideas – Creativity in Leadership</dc:title>
  <dc:creator>Chrissi Nerantzi</dc:creator>
  <cp:lastModifiedBy>Chrissi Nerantzi</cp:lastModifiedBy>
  <cp:revision>3</cp:revision>
  <dcterms:created xsi:type="dcterms:W3CDTF">2019-12-17T18:07:01Z</dcterms:created>
  <dcterms:modified xsi:type="dcterms:W3CDTF">2019-12-17T22:26:00Z</dcterms:modified>
</cp:coreProperties>
</file>