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56" r:id="rId2"/>
  </p:sldIdLst>
  <p:sldSz cx="42803763" cy="302752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8258" userDrawn="1">
          <p15:clr>
            <a:srgbClr val="A4A3A4"/>
          </p15:clr>
        </p15:guide>
        <p15:guide id="2" orient="horz" pos="95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AAD9E"/>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844" autoAdjust="0"/>
    <p:restoredTop sz="94660"/>
  </p:normalViewPr>
  <p:slideViewPr>
    <p:cSldViewPr snapToGrid="0">
      <p:cViewPr varScale="1">
        <p:scale>
          <a:sx n="26" d="100"/>
          <a:sy n="26" d="100"/>
        </p:scale>
        <p:origin x="1986" y="168"/>
      </p:cViewPr>
      <p:guideLst>
        <p:guide pos="18258"/>
        <p:guide orient="horz" pos="953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73B002-7C9A-4788-B535-C67C55B28917}" type="datetimeFigureOut">
              <a:rPr lang="en-US" smtClean="0"/>
              <a:t>1/15/2020</a:t>
            </a:fld>
            <a:endParaRPr lang="en-US"/>
          </a:p>
        </p:txBody>
      </p:sp>
      <p:sp>
        <p:nvSpPr>
          <p:cNvPr id="4" name="Slide Image Placeholder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D16AB-E9D1-4BBF-91D4-C0A3F056ACD5}" type="slidenum">
              <a:rPr lang="en-US" smtClean="0"/>
              <a:t>‹#›</a:t>
            </a:fld>
            <a:endParaRPr lang="en-US"/>
          </a:p>
        </p:txBody>
      </p:sp>
    </p:spTree>
    <p:extLst>
      <p:ext uri="{BB962C8B-B14F-4D97-AF65-F5344CB8AC3E}">
        <p14:creationId xmlns:p14="http://schemas.microsoft.com/office/powerpoint/2010/main" val="165520958"/>
      </p:ext>
    </p:extLst>
  </p:cSld>
  <p:clrMap bg1="lt1" tx1="dk1" bg2="lt2" tx2="dk2" accent1="accent1" accent2="accent2" accent3="accent3" accent4="accent4" accent5="accent5" accent6="accent6" hlink="hlink" folHlink="folHlink"/>
  <p:notesStyle>
    <a:lvl1pPr marL="0" algn="l" defTabSz="3507730" rtl="0" eaLnBrk="1" latinLnBrk="0" hangingPunct="1">
      <a:defRPr sz="4603" kern="1200">
        <a:solidFill>
          <a:schemeClr val="tx1"/>
        </a:solidFill>
        <a:latin typeface="+mn-lt"/>
        <a:ea typeface="+mn-ea"/>
        <a:cs typeface="+mn-cs"/>
      </a:defRPr>
    </a:lvl1pPr>
    <a:lvl2pPr marL="1753865" algn="l" defTabSz="3507730" rtl="0" eaLnBrk="1" latinLnBrk="0" hangingPunct="1">
      <a:defRPr sz="4603" kern="1200">
        <a:solidFill>
          <a:schemeClr val="tx1"/>
        </a:solidFill>
        <a:latin typeface="+mn-lt"/>
        <a:ea typeface="+mn-ea"/>
        <a:cs typeface="+mn-cs"/>
      </a:defRPr>
    </a:lvl2pPr>
    <a:lvl3pPr marL="3507730" algn="l" defTabSz="3507730" rtl="0" eaLnBrk="1" latinLnBrk="0" hangingPunct="1">
      <a:defRPr sz="4603" kern="1200">
        <a:solidFill>
          <a:schemeClr val="tx1"/>
        </a:solidFill>
        <a:latin typeface="+mn-lt"/>
        <a:ea typeface="+mn-ea"/>
        <a:cs typeface="+mn-cs"/>
      </a:defRPr>
    </a:lvl3pPr>
    <a:lvl4pPr marL="5261595" algn="l" defTabSz="3507730" rtl="0" eaLnBrk="1" latinLnBrk="0" hangingPunct="1">
      <a:defRPr sz="4603" kern="1200">
        <a:solidFill>
          <a:schemeClr val="tx1"/>
        </a:solidFill>
        <a:latin typeface="+mn-lt"/>
        <a:ea typeface="+mn-ea"/>
        <a:cs typeface="+mn-cs"/>
      </a:defRPr>
    </a:lvl4pPr>
    <a:lvl5pPr marL="7015460" algn="l" defTabSz="3507730" rtl="0" eaLnBrk="1" latinLnBrk="0" hangingPunct="1">
      <a:defRPr sz="4603" kern="1200">
        <a:solidFill>
          <a:schemeClr val="tx1"/>
        </a:solidFill>
        <a:latin typeface="+mn-lt"/>
        <a:ea typeface="+mn-ea"/>
        <a:cs typeface="+mn-cs"/>
      </a:defRPr>
    </a:lvl5pPr>
    <a:lvl6pPr marL="8769325" algn="l" defTabSz="3507730" rtl="0" eaLnBrk="1" latinLnBrk="0" hangingPunct="1">
      <a:defRPr sz="4603" kern="1200">
        <a:solidFill>
          <a:schemeClr val="tx1"/>
        </a:solidFill>
        <a:latin typeface="+mn-lt"/>
        <a:ea typeface="+mn-ea"/>
        <a:cs typeface="+mn-cs"/>
      </a:defRPr>
    </a:lvl6pPr>
    <a:lvl7pPr marL="10523190" algn="l" defTabSz="3507730" rtl="0" eaLnBrk="1" latinLnBrk="0" hangingPunct="1">
      <a:defRPr sz="4603" kern="1200">
        <a:solidFill>
          <a:schemeClr val="tx1"/>
        </a:solidFill>
        <a:latin typeface="+mn-lt"/>
        <a:ea typeface="+mn-ea"/>
        <a:cs typeface="+mn-cs"/>
      </a:defRPr>
    </a:lvl7pPr>
    <a:lvl8pPr marL="12277054" algn="l" defTabSz="3507730" rtl="0" eaLnBrk="1" latinLnBrk="0" hangingPunct="1">
      <a:defRPr sz="4603" kern="1200">
        <a:solidFill>
          <a:schemeClr val="tx1"/>
        </a:solidFill>
        <a:latin typeface="+mn-lt"/>
        <a:ea typeface="+mn-ea"/>
        <a:cs typeface="+mn-cs"/>
      </a:defRPr>
    </a:lvl8pPr>
    <a:lvl9pPr marL="14030919" algn="l" defTabSz="3507730" rtl="0" eaLnBrk="1" latinLnBrk="0" hangingPunct="1">
      <a:defRPr sz="4603"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10282" y="4954765"/>
            <a:ext cx="36383199" cy="10540259"/>
          </a:xfrm>
        </p:spPr>
        <p:txBody>
          <a:bodyPr anchor="b"/>
          <a:lstStyle>
            <a:lvl1pPr algn="ctr">
              <a:defRPr sz="26488"/>
            </a:lvl1pPr>
          </a:lstStyle>
          <a:p>
            <a:r>
              <a:rPr lang="en-US"/>
              <a:t>Click to edit Master title style</a:t>
            </a:r>
            <a:endParaRPr lang="en-US" dirty="0"/>
          </a:p>
        </p:txBody>
      </p:sp>
      <p:sp>
        <p:nvSpPr>
          <p:cNvPr id="3" name="Subtitle 2"/>
          <p:cNvSpPr>
            <a:spLocks noGrp="1"/>
          </p:cNvSpPr>
          <p:nvPr>
            <p:ph type="subTitle" idx="1"/>
          </p:nvPr>
        </p:nvSpPr>
        <p:spPr>
          <a:xfrm>
            <a:off x="5350471" y="15901497"/>
            <a:ext cx="32102822" cy="7309499"/>
          </a:xfrm>
        </p:spPr>
        <p:txBody>
          <a:bodyPr/>
          <a:lstStyle>
            <a:lvl1pPr marL="0" indent="0" algn="ctr">
              <a:buNone/>
              <a:defRPr sz="10595"/>
            </a:lvl1pPr>
            <a:lvl2pPr marL="2018355" indent="0" algn="ctr">
              <a:buNone/>
              <a:defRPr sz="8829"/>
            </a:lvl2pPr>
            <a:lvl3pPr marL="4036710" indent="0" algn="ctr">
              <a:buNone/>
              <a:defRPr sz="7946"/>
            </a:lvl3pPr>
            <a:lvl4pPr marL="6055065" indent="0" algn="ctr">
              <a:buNone/>
              <a:defRPr sz="7063"/>
            </a:lvl4pPr>
            <a:lvl5pPr marL="8073420" indent="0" algn="ctr">
              <a:buNone/>
              <a:defRPr sz="7063"/>
            </a:lvl5pPr>
            <a:lvl6pPr marL="10091776" indent="0" algn="ctr">
              <a:buNone/>
              <a:defRPr sz="7063"/>
            </a:lvl6pPr>
            <a:lvl7pPr marL="12110131" indent="0" algn="ctr">
              <a:buNone/>
              <a:defRPr sz="7063"/>
            </a:lvl7pPr>
            <a:lvl8pPr marL="14128486" indent="0" algn="ctr">
              <a:buNone/>
              <a:defRPr sz="7063"/>
            </a:lvl8pPr>
            <a:lvl9pPr marL="16146841" indent="0" algn="ctr">
              <a:buNone/>
              <a:defRPr sz="706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7F314F-DFE2-43CD-B4B9-DA853DD32A63}"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69D12-350F-4CDE-B71D-D37CFF5E55AE}" type="slidenum">
              <a:rPr lang="en-US" smtClean="0"/>
              <a:t>‹#›</a:t>
            </a:fld>
            <a:endParaRPr lang="en-US"/>
          </a:p>
        </p:txBody>
      </p:sp>
    </p:spTree>
    <p:extLst>
      <p:ext uri="{BB962C8B-B14F-4D97-AF65-F5344CB8AC3E}">
        <p14:creationId xmlns:p14="http://schemas.microsoft.com/office/powerpoint/2010/main" val="3205817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314F-DFE2-43CD-B4B9-DA853DD32A63}"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69D12-350F-4CDE-B71D-D37CFF5E55AE}" type="slidenum">
              <a:rPr lang="en-US" smtClean="0"/>
              <a:t>‹#›</a:t>
            </a:fld>
            <a:endParaRPr lang="en-US"/>
          </a:p>
        </p:txBody>
      </p:sp>
    </p:spTree>
    <p:extLst>
      <p:ext uri="{BB962C8B-B14F-4D97-AF65-F5344CB8AC3E}">
        <p14:creationId xmlns:p14="http://schemas.microsoft.com/office/powerpoint/2010/main" val="1670405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631445" y="1611875"/>
            <a:ext cx="9229561" cy="256568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42761" y="1611875"/>
            <a:ext cx="27153637" cy="256568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314F-DFE2-43CD-B4B9-DA853DD32A63}"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69D12-350F-4CDE-B71D-D37CFF5E55AE}" type="slidenum">
              <a:rPr lang="en-US" smtClean="0"/>
              <a:t>‹#›</a:t>
            </a:fld>
            <a:endParaRPr lang="en-US"/>
          </a:p>
        </p:txBody>
      </p:sp>
    </p:spTree>
    <p:extLst>
      <p:ext uri="{BB962C8B-B14F-4D97-AF65-F5344CB8AC3E}">
        <p14:creationId xmlns:p14="http://schemas.microsoft.com/office/powerpoint/2010/main" val="453548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314F-DFE2-43CD-B4B9-DA853DD32A63}"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69D12-350F-4CDE-B71D-D37CFF5E55AE}" type="slidenum">
              <a:rPr lang="en-US" smtClean="0"/>
              <a:t>‹#›</a:t>
            </a:fld>
            <a:endParaRPr lang="en-US"/>
          </a:p>
        </p:txBody>
      </p:sp>
    </p:spTree>
    <p:extLst>
      <p:ext uri="{BB962C8B-B14F-4D97-AF65-F5344CB8AC3E}">
        <p14:creationId xmlns:p14="http://schemas.microsoft.com/office/powerpoint/2010/main" val="2645857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20467" y="7547788"/>
            <a:ext cx="36918246" cy="12593645"/>
          </a:xfrm>
        </p:spPr>
        <p:txBody>
          <a:bodyPr anchor="b"/>
          <a:lstStyle>
            <a:lvl1pPr>
              <a:defRPr sz="26488"/>
            </a:lvl1pPr>
          </a:lstStyle>
          <a:p>
            <a:r>
              <a:rPr lang="en-US"/>
              <a:t>Click to edit Master title style</a:t>
            </a:r>
            <a:endParaRPr lang="en-US" dirty="0"/>
          </a:p>
        </p:txBody>
      </p:sp>
      <p:sp>
        <p:nvSpPr>
          <p:cNvPr id="3" name="Text Placeholder 2"/>
          <p:cNvSpPr>
            <a:spLocks noGrp="1"/>
          </p:cNvSpPr>
          <p:nvPr>
            <p:ph type="body" idx="1"/>
          </p:nvPr>
        </p:nvSpPr>
        <p:spPr>
          <a:xfrm>
            <a:off x="2920467" y="20260574"/>
            <a:ext cx="36918246" cy="6622701"/>
          </a:xfrm>
        </p:spPr>
        <p:txBody>
          <a:bodyPr/>
          <a:lstStyle>
            <a:lvl1pPr marL="0" indent="0">
              <a:buNone/>
              <a:defRPr sz="10595">
                <a:solidFill>
                  <a:schemeClr val="tx1"/>
                </a:solidFill>
              </a:defRPr>
            </a:lvl1pPr>
            <a:lvl2pPr marL="2018355" indent="0">
              <a:buNone/>
              <a:defRPr sz="8829">
                <a:solidFill>
                  <a:schemeClr val="tx1">
                    <a:tint val="75000"/>
                  </a:schemeClr>
                </a:solidFill>
              </a:defRPr>
            </a:lvl2pPr>
            <a:lvl3pPr marL="4036710" indent="0">
              <a:buNone/>
              <a:defRPr sz="7946">
                <a:solidFill>
                  <a:schemeClr val="tx1">
                    <a:tint val="75000"/>
                  </a:schemeClr>
                </a:solidFill>
              </a:defRPr>
            </a:lvl3pPr>
            <a:lvl4pPr marL="6055065" indent="0">
              <a:buNone/>
              <a:defRPr sz="7063">
                <a:solidFill>
                  <a:schemeClr val="tx1">
                    <a:tint val="75000"/>
                  </a:schemeClr>
                </a:solidFill>
              </a:defRPr>
            </a:lvl4pPr>
            <a:lvl5pPr marL="8073420" indent="0">
              <a:buNone/>
              <a:defRPr sz="7063">
                <a:solidFill>
                  <a:schemeClr val="tx1">
                    <a:tint val="75000"/>
                  </a:schemeClr>
                </a:solidFill>
              </a:defRPr>
            </a:lvl5pPr>
            <a:lvl6pPr marL="10091776" indent="0">
              <a:buNone/>
              <a:defRPr sz="7063">
                <a:solidFill>
                  <a:schemeClr val="tx1">
                    <a:tint val="75000"/>
                  </a:schemeClr>
                </a:solidFill>
              </a:defRPr>
            </a:lvl6pPr>
            <a:lvl7pPr marL="12110131" indent="0">
              <a:buNone/>
              <a:defRPr sz="7063">
                <a:solidFill>
                  <a:schemeClr val="tx1">
                    <a:tint val="75000"/>
                  </a:schemeClr>
                </a:solidFill>
              </a:defRPr>
            </a:lvl7pPr>
            <a:lvl8pPr marL="14128486" indent="0">
              <a:buNone/>
              <a:defRPr sz="7063">
                <a:solidFill>
                  <a:schemeClr val="tx1">
                    <a:tint val="75000"/>
                  </a:schemeClr>
                </a:solidFill>
              </a:defRPr>
            </a:lvl8pPr>
            <a:lvl9pPr marL="16146841" indent="0">
              <a:buNone/>
              <a:defRPr sz="706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7F314F-DFE2-43CD-B4B9-DA853DD32A63}"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69D12-350F-4CDE-B71D-D37CFF5E55AE}" type="slidenum">
              <a:rPr lang="en-US" smtClean="0"/>
              <a:t>‹#›</a:t>
            </a:fld>
            <a:endParaRPr lang="en-US"/>
          </a:p>
        </p:txBody>
      </p:sp>
    </p:spTree>
    <p:extLst>
      <p:ext uri="{BB962C8B-B14F-4D97-AF65-F5344CB8AC3E}">
        <p14:creationId xmlns:p14="http://schemas.microsoft.com/office/powerpoint/2010/main" val="3799752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42759" y="8059374"/>
            <a:ext cx="18191599" cy="192093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1669405" y="8059374"/>
            <a:ext cx="18191599" cy="192093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7F314F-DFE2-43CD-B4B9-DA853DD32A63}"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69D12-350F-4CDE-B71D-D37CFF5E55AE}" type="slidenum">
              <a:rPr lang="en-US" smtClean="0"/>
              <a:t>‹#›</a:t>
            </a:fld>
            <a:endParaRPr lang="en-US"/>
          </a:p>
        </p:txBody>
      </p:sp>
    </p:spTree>
    <p:extLst>
      <p:ext uri="{BB962C8B-B14F-4D97-AF65-F5344CB8AC3E}">
        <p14:creationId xmlns:p14="http://schemas.microsoft.com/office/powerpoint/2010/main" val="1193466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48334" y="1611882"/>
            <a:ext cx="36918246" cy="585180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48339" y="7421634"/>
            <a:ext cx="18107995" cy="3637228"/>
          </a:xfr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a:t>Edit Master text styles</a:t>
            </a:r>
          </a:p>
        </p:txBody>
      </p:sp>
      <p:sp>
        <p:nvSpPr>
          <p:cNvPr id="4" name="Content Placeholder 3"/>
          <p:cNvSpPr>
            <a:spLocks noGrp="1"/>
          </p:cNvSpPr>
          <p:nvPr>
            <p:ph sz="half" idx="2"/>
          </p:nvPr>
        </p:nvSpPr>
        <p:spPr>
          <a:xfrm>
            <a:off x="2948339" y="11058863"/>
            <a:ext cx="18107995" cy="162659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1669408" y="7421634"/>
            <a:ext cx="18197174" cy="3637228"/>
          </a:xfr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a:t>Edit Master text styles</a:t>
            </a:r>
          </a:p>
        </p:txBody>
      </p:sp>
      <p:sp>
        <p:nvSpPr>
          <p:cNvPr id="6" name="Content Placeholder 5"/>
          <p:cNvSpPr>
            <a:spLocks noGrp="1"/>
          </p:cNvSpPr>
          <p:nvPr>
            <p:ph sz="quarter" idx="4"/>
          </p:nvPr>
        </p:nvSpPr>
        <p:spPr>
          <a:xfrm>
            <a:off x="21669408" y="11058863"/>
            <a:ext cx="18197174" cy="162659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7F314F-DFE2-43CD-B4B9-DA853DD32A63}" type="datetimeFigureOut">
              <a:rPr lang="en-US" smtClean="0"/>
              <a:t>1/15/2020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F69D12-350F-4CDE-B71D-D37CFF5E55AE}" type="slidenum">
              <a:rPr lang="en-US" smtClean="0"/>
              <a:t>‹#›</a:t>
            </a:fld>
            <a:endParaRPr lang="en-US"/>
          </a:p>
        </p:txBody>
      </p:sp>
    </p:spTree>
    <p:extLst>
      <p:ext uri="{BB962C8B-B14F-4D97-AF65-F5344CB8AC3E}">
        <p14:creationId xmlns:p14="http://schemas.microsoft.com/office/powerpoint/2010/main" val="372770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7F314F-DFE2-43CD-B4B9-DA853DD32A63}" type="datetimeFigureOut">
              <a:rPr lang="en-US" smtClean="0"/>
              <a:t>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F69D12-350F-4CDE-B71D-D37CFF5E55AE}" type="slidenum">
              <a:rPr lang="en-US" smtClean="0"/>
              <a:t>‹#›</a:t>
            </a:fld>
            <a:endParaRPr lang="en-US"/>
          </a:p>
        </p:txBody>
      </p:sp>
    </p:spTree>
    <p:extLst>
      <p:ext uri="{BB962C8B-B14F-4D97-AF65-F5344CB8AC3E}">
        <p14:creationId xmlns:p14="http://schemas.microsoft.com/office/powerpoint/2010/main" val="206257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7F314F-DFE2-43CD-B4B9-DA853DD32A63}" type="datetimeFigureOut">
              <a:rPr lang="en-US" smtClean="0"/>
              <a:t>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F69D12-350F-4CDE-B71D-D37CFF5E55AE}" type="slidenum">
              <a:rPr lang="en-US" smtClean="0"/>
              <a:t>‹#›</a:t>
            </a:fld>
            <a:endParaRPr lang="en-US"/>
          </a:p>
        </p:txBody>
      </p:sp>
    </p:spTree>
    <p:extLst>
      <p:ext uri="{BB962C8B-B14F-4D97-AF65-F5344CB8AC3E}">
        <p14:creationId xmlns:p14="http://schemas.microsoft.com/office/powerpoint/2010/main" val="414899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7"/>
            </a:lvl1pPr>
          </a:lstStyle>
          <a:p>
            <a:r>
              <a:rPr lang="en-US"/>
              <a:t>Click to edit Master title style</a:t>
            </a:r>
            <a:endParaRPr lang="en-US" dirty="0"/>
          </a:p>
        </p:txBody>
      </p:sp>
      <p:sp>
        <p:nvSpPr>
          <p:cNvPr id="3" name="Content Placeholder 2"/>
          <p:cNvSpPr>
            <a:spLocks noGrp="1"/>
          </p:cNvSpPr>
          <p:nvPr>
            <p:ph idx="1"/>
          </p:nvPr>
        </p:nvSpPr>
        <p:spPr>
          <a:xfrm>
            <a:off x="18197174" y="4359077"/>
            <a:ext cx="21669405" cy="21515024"/>
          </a:xfrm>
        </p:spPr>
        <p:txBody>
          <a:bodyPr/>
          <a:lstStyle>
            <a:lvl1pPr>
              <a:defRPr sz="14127"/>
            </a:lvl1pPr>
            <a:lvl2pPr>
              <a:defRPr sz="12361"/>
            </a:lvl2pPr>
            <a:lvl3pPr>
              <a:defRPr sz="10595"/>
            </a:lvl3pPr>
            <a:lvl4pPr>
              <a:defRPr sz="8829"/>
            </a:lvl4pPr>
            <a:lvl5pPr>
              <a:defRPr sz="8829"/>
            </a:lvl5pPr>
            <a:lvl6pPr>
              <a:defRPr sz="8829"/>
            </a:lvl6pPr>
            <a:lvl7pPr>
              <a:defRPr sz="8829"/>
            </a:lvl7pPr>
            <a:lvl8pPr>
              <a:defRPr sz="8829"/>
            </a:lvl8pPr>
            <a:lvl9pPr>
              <a:defRPr sz="882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a:t>Edit Master text styles</a:t>
            </a:r>
          </a:p>
        </p:txBody>
      </p:sp>
      <p:sp>
        <p:nvSpPr>
          <p:cNvPr id="5" name="Date Placeholder 4"/>
          <p:cNvSpPr>
            <a:spLocks noGrp="1"/>
          </p:cNvSpPr>
          <p:nvPr>
            <p:ph type="dt" sz="half" idx="10"/>
          </p:nvPr>
        </p:nvSpPr>
        <p:spPr/>
        <p:txBody>
          <a:bodyPr/>
          <a:lstStyle/>
          <a:p>
            <a:fld id="{E47F314F-DFE2-43CD-B4B9-DA853DD32A63}"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69D12-350F-4CDE-B71D-D37CFF5E55AE}" type="slidenum">
              <a:rPr lang="en-US" smtClean="0"/>
              <a:t>‹#›</a:t>
            </a:fld>
            <a:endParaRPr lang="en-US"/>
          </a:p>
        </p:txBody>
      </p:sp>
    </p:spTree>
    <p:extLst>
      <p:ext uri="{BB962C8B-B14F-4D97-AF65-F5344CB8AC3E}">
        <p14:creationId xmlns:p14="http://schemas.microsoft.com/office/powerpoint/2010/main" val="1306704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7"/>
            </a:lvl1pPr>
          </a:lstStyle>
          <a:p>
            <a:r>
              <a:rPr lang="en-US"/>
              <a:t>Click to edit Master title style</a:t>
            </a:r>
            <a:endParaRPr lang="en-US" dirty="0"/>
          </a:p>
        </p:txBody>
      </p:sp>
      <p:sp>
        <p:nvSpPr>
          <p:cNvPr id="3" name="Picture Placeholder 2"/>
          <p:cNvSpPr>
            <a:spLocks noGrp="1" noChangeAspect="1"/>
          </p:cNvSpPr>
          <p:nvPr>
            <p:ph type="pic" idx="1"/>
          </p:nvPr>
        </p:nvSpPr>
        <p:spPr>
          <a:xfrm>
            <a:off x="18197174" y="4359077"/>
            <a:ext cx="21669405" cy="21515024"/>
          </a:xfrm>
        </p:spPr>
        <p:txBody>
          <a:bodyPr anchor="t"/>
          <a:lstStyle>
            <a:lvl1pPr marL="0" indent="0">
              <a:buNone/>
              <a:defRPr sz="14127"/>
            </a:lvl1pPr>
            <a:lvl2pPr marL="2018355" indent="0">
              <a:buNone/>
              <a:defRPr sz="12361"/>
            </a:lvl2pPr>
            <a:lvl3pPr marL="4036710" indent="0">
              <a:buNone/>
              <a:defRPr sz="10595"/>
            </a:lvl3pPr>
            <a:lvl4pPr marL="6055065" indent="0">
              <a:buNone/>
              <a:defRPr sz="8829"/>
            </a:lvl4pPr>
            <a:lvl5pPr marL="8073420" indent="0">
              <a:buNone/>
              <a:defRPr sz="8829"/>
            </a:lvl5pPr>
            <a:lvl6pPr marL="10091776" indent="0">
              <a:buNone/>
              <a:defRPr sz="8829"/>
            </a:lvl6pPr>
            <a:lvl7pPr marL="12110131" indent="0">
              <a:buNone/>
              <a:defRPr sz="8829"/>
            </a:lvl7pPr>
            <a:lvl8pPr marL="14128486" indent="0">
              <a:buNone/>
              <a:defRPr sz="8829"/>
            </a:lvl8pPr>
            <a:lvl9pPr marL="16146841" indent="0">
              <a:buNone/>
              <a:defRPr sz="8829"/>
            </a:lvl9pPr>
          </a:lstStyle>
          <a:p>
            <a:r>
              <a:rPr lang="en-US"/>
              <a:t>Click icon to add picture</a:t>
            </a:r>
            <a:endParaRPr lang="en-US" dirty="0"/>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a:t>Edit Master text styles</a:t>
            </a:r>
          </a:p>
        </p:txBody>
      </p:sp>
      <p:sp>
        <p:nvSpPr>
          <p:cNvPr id="5" name="Date Placeholder 4"/>
          <p:cNvSpPr>
            <a:spLocks noGrp="1"/>
          </p:cNvSpPr>
          <p:nvPr>
            <p:ph type="dt" sz="half" idx="10"/>
          </p:nvPr>
        </p:nvSpPr>
        <p:spPr/>
        <p:txBody>
          <a:bodyPr/>
          <a:lstStyle/>
          <a:p>
            <a:fld id="{E47F314F-DFE2-43CD-B4B9-DA853DD32A63}"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69D12-350F-4CDE-B71D-D37CFF5E55AE}" type="slidenum">
              <a:rPr lang="en-US" smtClean="0"/>
              <a:t>‹#›</a:t>
            </a:fld>
            <a:endParaRPr lang="en-US"/>
          </a:p>
        </p:txBody>
      </p:sp>
    </p:spTree>
    <p:extLst>
      <p:ext uri="{BB962C8B-B14F-4D97-AF65-F5344CB8AC3E}">
        <p14:creationId xmlns:p14="http://schemas.microsoft.com/office/powerpoint/2010/main" val="3801435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42759" y="1611882"/>
            <a:ext cx="36918246" cy="58518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942759" y="8059374"/>
            <a:ext cx="36918246" cy="192093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42759" y="28060644"/>
            <a:ext cx="9630847" cy="1611875"/>
          </a:xfrm>
          <a:prstGeom prst="rect">
            <a:avLst/>
          </a:prstGeom>
        </p:spPr>
        <p:txBody>
          <a:bodyPr vert="horz" lIns="91440" tIns="45720" rIns="91440" bIns="45720" rtlCol="0" anchor="ctr"/>
          <a:lstStyle>
            <a:lvl1pPr algn="l">
              <a:defRPr sz="5298">
                <a:solidFill>
                  <a:schemeClr val="tx1">
                    <a:tint val="75000"/>
                  </a:schemeClr>
                </a:solidFill>
              </a:defRPr>
            </a:lvl1pPr>
          </a:lstStyle>
          <a:p>
            <a:fld id="{E47F314F-DFE2-43CD-B4B9-DA853DD32A63}" type="datetimeFigureOut">
              <a:rPr lang="en-US" smtClean="0"/>
              <a:t>1/15/2020</a:t>
            </a:fld>
            <a:endParaRPr lang="en-US"/>
          </a:p>
        </p:txBody>
      </p:sp>
      <p:sp>
        <p:nvSpPr>
          <p:cNvPr id="5" name="Footer Placeholder 4"/>
          <p:cNvSpPr>
            <a:spLocks noGrp="1"/>
          </p:cNvSpPr>
          <p:nvPr>
            <p:ph type="ftr" sz="quarter" idx="3"/>
          </p:nvPr>
        </p:nvSpPr>
        <p:spPr>
          <a:xfrm>
            <a:off x="14178747" y="28060644"/>
            <a:ext cx="14446270" cy="1611875"/>
          </a:xfrm>
          <a:prstGeom prst="rect">
            <a:avLst/>
          </a:prstGeom>
        </p:spPr>
        <p:txBody>
          <a:bodyPr vert="horz" lIns="91440" tIns="45720" rIns="91440" bIns="45720" rtlCol="0" anchor="ctr"/>
          <a:lstStyle>
            <a:lvl1pPr algn="ctr">
              <a:defRPr sz="529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230157" y="28060644"/>
            <a:ext cx="9630847" cy="1611875"/>
          </a:xfrm>
          <a:prstGeom prst="rect">
            <a:avLst/>
          </a:prstGeom>
        </p:spPr>
        <p:txBody>
          <a:bodyPr vert="horz" lIns="91440" tIns="45720" rIns="91440" bIns="45720" rtlCol="0" anchor="ctr"/>
          <a:lstStyle>
            <a:lvl1pPr algn="r">
              <a:defRPr sz="5298">
                <a:solidFill>
                  <a:schemeClr val="tx1">
                    <a:tint val="75000"/>
                  </a:schemeClr>
                </a:solidFill>
              </a:defRPr>
            </a:lvl1pPr>
          </a:lstStyle>
          <a:p>
            <a:fld id="{9EF69D12-350F-4CDE-B71D-D37CFF5E55AE}" type="slidenum">
              <a:rPr lang="en-US" smtClean="0"/>
              <a:t>‹#›</a:t>
            </a:fld>
            <a:endParaRPr lang="en-US"/>
          </a:p>
        </p:txBody>
      </p:sp>
    </p:spTree>
    <p:extLst>
      <p:ext uri="{BB962C8B-B14F-4D97-AF65-F5344CB8AC3E}">
        <p14:creationId xmlns:p14="http://schemas.microsoft.com/office/powerpoint/2010/main" val="37653983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p:titleStyle>
    <p:bodyStyle>
      <a:lvl1pPr marL="1009178" indent="-1009178" algn="l" defTabSz="4036710" rtl="0" eaLnBrk="1" latinLnBrk="0" hangingPunct="1">
        <a:lnSpc>
          <a:spcPct val="90000"/>
        </a:lnSpc>
        <a:spcBef>
          <a:spcPts val="4415"/>
        </a:spcBef>
        <a:buFont typeface="Arial" panose="020B0604020202020204" pitchFamily="34" charset="0"/>
        <a:buChar char="•"/>
        <a:defRPr sz="12361" kern="1200">
          <a:solidFill>
            <a:schemeClr val="tx1"/>
          </a:solidFill>
          <a:latin typeface="+mn-lt"/>
          <a:ea typeface="+mn-ea"/>
          <a:cs typeface="+mn-cs"/>
        </a:defRPr>
      </a:lvl1pPr>
      <a:lvl2pPr marL="3027533" indent="-1009178" algn="l" defTabSz="4036710" rtl="0" eaLnBrk="1" latinLnBrk="0" hangingPunct="1">
        <a:lnSpc>
          <a:spcPct val="90000"/>
        </a:lnSpc>
        <a:spcBef>
          <a:spcPts val="2207"/>
        </a:spcBef>
        <a:buFont typeface="Arial" panose="020B0604020202020204" pitchFamily="34" charset="0"/>
        <a:buChar char="•"/>
        <a:defRPr sz="10595" kern="1200">
          <a:solidFill>
            <a:schemeClr val="tx1"/>
          </a:solidFill>
          <a:latin typeface="+mn-lt"/>
          <a:ea typeface="+mn-ea"/>
          <a:cs typeface="+mn-cs"/>
        </a:defRPr>
      </a:lvl2pPr>
      <a:lvl3pPr marL="5045888" indent="-1009178" algn="l" defTabSz="4036710" rtl="0" eaLnBrk="1" latinLnBrk="0" hangingPunct="1">
        <a:lnSpc>
          <a:spcPct val="90000"/>
        </a:lnSpc>
        <a:spcBef>
          <a:spcPts val="2207"/>
        </a:spcBef>
        <a:buFont typeface="Arial" panose="020B0604020202020204" pitchFamily="34" charset="0"/>
        <a:buChar char="•"/>
        <a:defRPr sz="8829" kern="1200">
          <a:solidFill>
            <a:schemeClr val="tx1"/>
          </a:solidFill>
          <a:latin typeface="+mn-lt"/>
          <a:ea typeface="+mn-ea"/>
          <a:cs typeface="+mn-cs"/>
        </a:defRPr>
      </a:lvl3pPr>
      <a:lvl4pPr marL="706424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4pPr>
      <a:lvl5pPr marL="908259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5pPr>
      <a:lvl6pPr marL="1110095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6pPr>
      <a:lvl7pPr marL="1311930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7pPr>
      <a:lvl8pPr marL="1513766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8pPr>
      <a:lvl9pPr marL="17156019"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9pPr>
    </p:bodyStyle>
    <p:otherStyle>
      <a:defPPr>
        <a:defRPr lang="en-US"/>
      </a:defPPr>
      <a:lvl1pPr marL="0" algn="l" defTabSz="4036710" rtl="0" eaLnBrk="1" latinLnBrk="0" hangingPunct="1">
        <a:defRPr sz="7946" kern="1200">
          <a:solidFill>
            <a:schemeClr val="tx1"/>
          </a:solidFill>
          <a:latin typeface="+mn-lt"/>
          <a:ea typeface="+mn-ea"/>
          <a:cs typeface="+mn-cs"/>
        </a:defRPr>
      </a:lvl1pPr>
      <a:lvl2pPr marL="2018355" algn="l" defTabSz="4036710" rtl="0" eaLnBrk="1" latinLnBrk="0" hangingPunct="1">
        <a:defRPr sz="7946" kern="1200">
          <a:solidFill>
            <a:schemeClr val="tx1"/>
          </a:solidFill>
          <a:latin typeface="+mn-lt"/>
          <a:ea typeface="+mn-ea"/>
          <a:cs typeface="+mn-cs"/>
        </a:defRPr>
      </a:lvl2pPr>
      <a:lvl3pPr marL="4036710" algn="l" defTabSz="4036710" rtl="0" eaLnBrk="1" latinLnBrk="0" hangingPunct="1">
        <a:defRPr sz="7946" kern="1200">
          <a:solidFill>
            <a:schemeClr val="tx1"/>
          </a:solidFill>
          <a:latin typeface="+mn-lt"/>
          <a:ea typeface="+mn-ea"/>
          <a:cs typeface="+mn-cs"/>
        </a:defRPr>
      </a:lvl3pPr>
      <a:lvl4pPr marL="6055065" algn="l" defTabSz="4036710" rtl="0" eaLnBrk="1" latinLnBrk="0" hangingPunct="1">
        <a:defRPr sz="7946" kern="1200">
          <a:solidFill>
            <a:schemeClr val="tx1"/>
          </a:solidFill>
          <a:latin typeface="+mn-lt"/>
          <a:ea typeface="+mn-ea"/>
          <a:cs typeface="+mn-cs"/>
        </a:defRPr>
      </a:lvl4pPr>
      <a:lvl5pPr marL="8073420" algn="l" defTabSz="4036710" rtl="0" eaLnBrk="1" latinLnBrk="0" hangingPunct="1">
        <a:defRPr sz="7946" kern="1200">
          <a:solidFill>
            <a:schemeClr val="tx1"/>
          </a:solidFill>
          <a:latin typeface="+mn-lt"/>
          <a:ea typeface="+mn-ea"/>
          <a:cs typeface="+mn-cs"/>
        </a:defRPr>
      </a:lvl5pPr>
      <a:lvl6pPr marL="10091776" algn="l" defTabSz="4036710" rtl="0" eaLnBrk="1" latinLnBrk="0" hangingPunct="1">
        <a:defRPr sz="7946" kern="1200">
          <a:solidFill>
            <a:schemeClr val="tx1"/>
          </a:solidFill>
          <a:latin typeface="+mn-lt"/>
          <a:ea typeface="+mn-ea"/>
          <a:cs typeface="+mn-cs"/>
        </a:defRPr>
      </a:lvl6pPr>
      <a:lvl7pPr marL="12110131" algn="l" defTabSz="4036710" rtl="0" eaLnBrk="1" latinLnBrk="0" hangingPunct="1">
        <a:defRPr sz="7946" kern="1200">
          <a:solidFill>
            <a:schemeClr val="tx1"/>
          </a:solidFill>
          <a:latin typeface="+mn-lt"/>
          <a:ea typeface="+mn-ea"/>
          <a:cs typeface="+mn-cs"/>
        </a:defRPr>
      </a:lvl7pPr>
      <a:lvl8pPr marL="14128486" algn="l" defTabSz="4036710" rtl="0" eaLnBrk="1" latinLnBrk="0" hangingPunct="1">
        <a:defRPr sz="7946" kern="1200">
          <a:solidFill>
            <a:schemeClr val="tx1"/>
          </a:solidFill>
          <a:latin typeface="+mn-lt"/>
          <a:ea typeface="+mn-ea"/>
          <a:cs typeface="+mn-cs"/>
        </a:defRPr>
      </a:lvl8pPr>
      <a:lvl9pPr marL="16146841" algn="l" defTabSz="4036710" rtl="0" eaLnBrk="1" latinLnBrk="0" hangingPunct="1">
        <a:defRPr sz="79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www.gov.uk/government/publications/uk-digital-strategy" TargetMode="External"/><Relationship Id="rId1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hyperlink" Target="https://www.heacademy.ac.uk/system/files/pedagogy_for_employability_update_2012.pdf" TargetMode="External"/><Relationship Id="rId2" Type="http://schemas.openxmlformats.org/officeDocument/2006/relationships/audio" Target="../media/media1.MP3"/><Relationship Id="rId16" Type="http://schemas.openxmlformats.org/officeDocument/2006/relationships/hyperlink" Target="https://net.educause.edu/ir/library/pdf/ELI3009.pdf" TargetMode="External"/><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hyperlink" Target="https://net.educause.edu/ir/library/pdf/ELI3013.pdf" TargetMode="External"/><Relationship Id="rId10" Type="http://schemas.openxmlformats.org/officeDocument/2006/relationships/image" Target="../media/image7.png"/><Relationship Id="rId19"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hyperlink" Target="https://www.gov.uk/government/collections/future-of-skills-and-lifelong-learn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l="12690" t="-88" r="12148" b="8399"/>
          <a:stretch/>
        </p:blipFill>
        <p:spPr>
          <a:xfrm>
            <a:off x="7708515" y="14509033"/>
            <a:ext cx="5779937" cy="5830639"/>
          </a:xfrm>
          <a:prstGeom prst="rect">
            <a:avLst/>
          </a:prstGeom>
        </p:spPr>
      </p:pic>
      <p:sp>
        <p:nvSpPr>
          <p:cNvPr id="18" name="Content Placeholder 17"/>
          <p:cNvSpPr>
            <a:spLocks noGrp="1"/>
          </p:cNvSpPr>
          <p:nvPr>
            <p:ph sz="half" idx="1"/>
          </p:nvPr>
        </p:nvSpPr>
        <p:spPr>
          <a:xfrm>
            <a:off x="1219200" y="4949733"/>
            <a:ext cx="40386000" cy="2099739"/>
          </a:xfrm>
        </p:spPr>
        <p:txBody>
          <a:bodyPr>
            <a:noAutofit/>
          </a:bodyPr>
          <a:lstStyle/>
          <a:p>
            <a:pPr marL="0" indent="0">
              <a:lnSpc>
                <a:spcPct val="150000"/>
              </a:lnSpc>
              <a:buNone/>
            </a:pPr>
            <a:r>
              <a:rPr lang="en-GB" sz="2400" dirty="0">
                <a:latin typeface="Arial" panose="020B0604020202020204" pitchFamily="34" charset="0"/>
                <a:cs typeface="Arial" panose="020B0604020202020204" pitchFamily="34" charset="0"/>
              </a:rPr>
              <a:t>This study explores the use of technology to incorporate authentic learning practices into the Review and Lifestyle Journalism module at Staffordshire University.</a:t>
            </a:r>
            <a:r>
              <a:rPr lang="en-US"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The research takes a constructivist view, considering both tutor observation and student feedback to evaluate an experiential journalism project, </a:t>
            </a:r>
            <a:r>
              <a:rPr lang="en-GB" sz="2400" dirty="0" err="1">
                <a:latin typeface="Arial" panose="020B0604020202020204" pitchFamily="34" charset="0"/>
                <a:cs typeface="Arial" panose="020B0604020202020204" pitchFamily="34" charset="0"/>
              </a:rPr>
              <a:t>StaffsLive</a:t>
            </a:r>
            <a:r>
              <a:rPr lang="en-GB" sz="2400" dirty="0">
                <a:latin typeface="Arial" panose="020B0604020202020204" pitchFamily="34" charset="0"/>
                <a:cs typeface="Arial" panose="020B0604020202020204" pitchFamily="34" charset="0"/>
              </a:rPr>
              <a:t> Reviews, developed in the academic year 2016-17.</a:t>
            </a:r>
            <a:r>
              <a:rPr lang="en-US"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Here authentic learning is defined as designing activities to provide meaningful, ‘real-life’ situations which are relevant from a student’s perspective, while providing protective scaffolding to support learning (</a:t>
            </a:r>
            <a:r>
              <a:rPr lang="en-GB" sz="2400" dirty="0" err="1">
                <a:latin typeface="Arial" panose="020B0604020202020204" pitchFamily="34" charset="0"/>
                <a:cs typeface="Arial" panose="020B0604020202020204" pitchFamily="34" charset="0"/>
              </a:rPr>
              <a:t>Icuc</a:t>
            </a:r>
            <a:r>
              <a:rPr lang="en-GB" sz="2400" dirty="0">
                <a:latin typeface="Arial" panose="020B0604020202020204" pitchFamily="34" charset="0"/>
                <a:cs typeface="Arial" panose="020B0604020202020204" pitchFamily="34" charset="0"/>
              </a:rPr>
              <a:t> and Marin 2014 and Stein 2004). This encapsulates a broader institutional focus on employability, by designing activities that closely match ‘real-world’ tasks of media professionals (Lombardi 2007). </a:t>
            </a:r>
            <a:endParaRPr lang="en-US" sz="2400" dirty="0">
              <a:latin typeface="Arial" panose="020B0604020202020204" pitchFamily="34" charset="0"/>
              <a:cs typeface="Arial" panose="020B0604020202020204" pitchFamily="34" charset="0"/>
            </a:endParaRPr>
          </a:p>
        </p:txBody>
      </p:sp>
      <p:pic>
        <p:nvPicPr>
          <p:cNvPr id="29" name="Content Placeholder 28"/>
          <p:cNvPicPr>
            <a:picLocks noGrp="1" noChangeAspect="1"/>
          </p:cNvPicPr>
          <p:nvPr>
            <p:ph sz="half" idx="2"/>
          </p:nvPr>
        </p:nvPicPr>
        <p:blipFill>
          <a:blip r:embed="rId5"/>
          <a:stretch>
            <a:fillRect/>
          </a:stretch>
        </p:blipFill>
        <p:spPr>
          <a:xfrm>
            <a:off x="10691787" y="28973120"/>
            <a:ext cx="2353260" cy="798645"/>
          </a:xfrm>
          <a:prstGeom prst="rect">
            <a:avLst/>
          </a:prstGeom>
        </p:spPr>
      </p:pic>
      <p:pic>
        <p:nvPicPr>
          <p:cNvPr id="6" name="Picture 5"/>
          <p:cNvPicPr>
            <a:picLocks noChangeAspect="1"/>
          </p:cNvPicPr>
          <p:nvPr/>
        </p:nvPicPr>
        <p:blipFill>
          <a:blip r:embed="rId6"/>
          <a:stretch>
            <a:fillRect/>
          </a:stretch>
        </p:blipFill>
        <p:spPr>
          <a:xfrm>
            <a:off x="305495" y="22585942"/>
            <a:ext cx="4742755" cy="3652773"/>
          </a:xfrm>
          <a:prstGeom prst="rect">
            <a:avLst/>
          </a:prstGeom>
        </p:spPr>
      </p:pic>
      <p:sp>
        <p:nvSpPr>
          <p:cNvPr id="8" name="TextBox 7"/>
          <p:cNvSpPr txBox="1"/>
          <p:nvPr/>
        </p:nvSpPr>
        <p:spPr>
          <a:xfrm>
            <a:off x="29489399" y="24280732"/>
            <a:ext cx="12573001" cy="288220"/>
          </a:xfrm>
          <a:prstGeom prst="rect">
            <a:avLst/>
          </a:prstGeom>
          <a:solidFill>
            <a:schemeClr val="bg1"/>
          </a:solidFill>
        </p:spPr>
        <p:txBody>
          <a:bodyPr wrap="square" rtlCol="0">
            <a:spAutoFit/>
          </a:bodyPr>
          <a:lstStyle/>
          <a:p>
            <a:pPr>
              <a:spcBef>
                <a:spcPts val="849"/>
              </a:spcBef>
            </a:pPr>
            <a:endParaRPr lang="en-GB" sz="1273" dirty="0">
              <a:latin typeface="Arial" panose="020B0604020202020204" pitchFamily="34" charset="0"/>
              <a:cs typeface="Arial" panose="020B0604020202020204" pitchFamily="34" charset="0"/>
            </a:endParaRPr>
          </a:p>
        </p:txBody>
      </p:sp>
      <p:sp>
        <p:nvSpPr>
          <p:cNvPr id="13" name="Title 1"/>
          <p:cNvSpPr txBox="1">
            <a:spLocks/>
          </p:cNvSpPr>
          <p:nvPr/>
        </p:nvSpPr>
        <p:spPr>
          <a:xfrm>
            <a:off x="0" y="164723"/>
            <a:ext cx="42803763" cy="3781981"/>
          </a:xfrm>
          <a:prstGeom prst="rect">
            <a:avLst/>
          </a:prstGeom>
          <a:solidFill>
            <a:srgbClr val="C00000"/>
          </a:solidFill>
          <a:ln>
            <a:solidFill>
              <a:srgbClr val="C00000"/>
            </a:solidFill>
          </a:ln>
        </p:spPr>
        <p:txBody>
          <a:bodyPr vert="horz" lIns="91440" tIns="45720" rIns="91440" bIns="45720" rtlCol="0" anchor="ctr">
            <a:normAutofit fontScale="25000" lnSpcReduction="20000"/>
          </a:bodyPr>
          <a:lstStyle>
            <a:lvl1pPr algn="ctr" defTabSz="4036710" rtl="0" eaLnBrk="1" latinLnBrk="0" hangingPunct="1">
              <a:lnSpc>
                <a:spcPct val="90000"/>
              </a:lnSpc>
              <a:spcBef>
                <a:spcPct val="0"/>
              </a:spcBef>
              <a:buNone/>
              <a:defRPr sz="26488" kern="1200">
                <a:solidFill>
                  <a:schemeClr val="tx1"/>
                </a:solidFill>
                <a:latin typeface="+mj-lt"/>
                <a:ea typeface="+mj-ea"/>
                <a:cs typeface="+mj-cs"/>
              </a:defRPr>
            </a:lvl1pPr>
          </a:lstStyle>
          <a:p>
            <a:pPr>
              <a:lnSpc>
                <a:spcPct val="150000"/>
              </a:lnSpc>
            </a:pPr>
            <a:r>
              <a:rPr lang="en-GB" sz="40000" b="1" dirty="0">
                <a:solidFill>
                  <a:schemeClr val="bg1"/>
                </a:solidFill>
                <a:latin typeface="Arial" panose="020B0604020202020204" pitchFamily="34" charset="0"/>
                <a:cs typeface="Arial" panose="020B0604020202020204" pitchFamily="34" charset="0"/>
              </a:rPr>
              <a:t>Digital skills, confidence and motivation:</a:t>
            </a:r>
          </a:p>
          <a:p>
            <a:pPr>
              <a:lnSpc>
                <a:spcPct val="150000"/>
              </a:lnSpc>
            </a:pPr>
            <a:r>
              <a:rPr lang="en-GB" sz="28800" b="1" dirty="0">
                <a:solidFill>
                  <a:schemeClr val="bg1"/>
                </a:solidFill>
                <a:latin typeface="Arial" panose="020B0604020202020204" pitchFamily="34" charset="0"/>
                <a:cs typeface="Arial" panose="020B0604020202020204" pitchFamily="34" charset="0"/>
              </a:rPr>
              <a:t>technology supported authentic learning in journalism education</a:t>
            </a:r>
            <a:br>
              <a:rPr lang="en-GB" sz="3602" b="1" dirty="0">
                <a:solidFill>
                  <a:schemeClr val="bg1"/>
                </a:solidFill>
                <a:latin typeface="Arial" panose="020B0604020202020204" pitchFamily="34" charset="0"/>
                <a:cs typeface="Arial" panose="020B0604020202020204" pitchFamily="34" charset="0"/>
              </a:rPr>
            </a:br>
            <a:endParaRPr lang="en-GB" sz="1201"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25688" y="164723"/>
            <a:ext cx="42803763" cy="30008513"/>
          </a:xfrm>
          <a:prstGeom prst="rect">
            <a:avLst/>
          </a:prstGeom>
          <a:noFill/>
          <a:ln w="638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TextBox 20"/>
          <p:cNvSpPr txBox="1"/>
          <p:nvPr/>
        </p:nvSpPr>
        <p:spPr>
          <a:xfrm>
            <a:off x="368300" y="3987800"/>
            <a:ext cx="42138600" cy="769441"/>
          </a:xfrm>
          <a:prstGeom prst="rect">
            <a:avLst/>
          </a:prstGeom>
          <a:solidFill>
            <a:schemeClr val="bg1">
              <a:lumMod val="95000"/>
            </a:schemeClr>
          </a:solidFill>
          <a:ln>
            <a:noFill/>
          </a:ln>
        </p:spPr>
        <p:txBody>
          <a:bodyPr wrap="square" rtlCol="0">
            <a:spAutoFit/>
          </a:bodyPr>
          <a:lstStyle/>
          <a:p>
            <a:pPr algn="ctr"/>
            <a:r>
              <a:rPr lang="en-GB" sz="4400" b="1" dirty="0">
                <a:solidFill>
                  <a:srgbClr val="C00000"/>
                </a:solidFill>
                <a:latin typeface="Arial" panose="020B0604020202020204" pitchFamily="34" charset="0"/>
                <a:cs typeface="Arial" panose="020B0604020202020204" pitchFamily="34" charset="0"/>
              </a:rPr>
              <a:t>1. Introduction</a:t>
            </a:r>
            <a:endParaRPr lang="en-US" sz="4400" b="1" dirty="0">
              <a:solidFill>
                <a:srgbClr val="C0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7"/>
          <a:stretch>
            <a:fillRect/>
          </a:stretch>
        </p:blipFill>
        <p:spPr>
          <a:xfrm>
            <a:off x="315191" y="0"/>
            <a:ext cx="3761509" cy="3962508"/>
          </a:xfrm>
          <a:prstGeom prst="rect">
            <a:avLst/>
          </a:prstGeom>
        </p:spPr>
      </p:pic>
      <p:sp>
        <p:nvSpPr>
          <p:cNvPr id="25" name="TextBox 24"/>
          <p:cNvSpPr txBox="1"/>
          <p:nvPr/>
        </p:nvSpPr>
        <p:spPr>
          <a:xfrm rot="10800000" flipV="1">
            <a:off x="37604700" y="2641372"/>
            <a:ext cx="5199063" cy="954107"/>
          </a:xfrm>
          <a:prstGeom prst="rect">
            <a:avLst/>
          </a:prstGeom>
          <a:noFill/>
        </p:spPr>
        <p:txBody>
          <a:bodyPr wrap="square" rtlCol="0">
            <a:spAutoFit/>
          </a:bodyPr>
          <a:lstStyle/>
          <a:p>
            <a:r>
              <a:rPr lang="en-GB" sz="2800" dirty="0">
                <a:solidFill>
                  <a:schemeClr val="bg1"/>
                </a:solidFill>
                <a:latin typeface="Arial" panose="020B0604020202020204" pitchFamily="34" charset="0"/>
                <a:cs typeface="Arial" panose="020B0604020202020204" pitchFamily="34" charset="0"/>
              </a:rPr>
              <a:t>Carmel Thomason carmel.thomason@staffs.ac.uk</a:t>
            </a:r>
            <a:endParaRPr lang="en-US" sz="2800"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29199840" y="23012400"/>
            <a:ext cx="13307060" cy="769441"/>
          </a:xfrm>
          <a:prstGeom prst="rect">
            <a:avLst/>
          </a:prstGeom>
          <a:solidFill>
            <a:schemeClr val="bg1">
              <a:lumMod val="95000"/>
            </a:schemeClr>
          </a:solidFill>
        </p:spPr>
        <p:txBody>
          <a:bodyPr wrap="square" rtlCol="0">
            <a:spAutoFit/>
          </a:bodyPr>
          <a:lstStyle/>
          <a:p>
            <a:pPr algn="ctr"/>
            <a:r>
              <a:rPr lang="en-GB" sz="4400" b="1" dirty="0">
                <a:solidFill>
                  <a:srgbClr val="C00000"/>
                </a:solidFill>
                <a:latin typeface="Arial" panose="020B0604020202020204" pitchFamily="34" charset="0"/>
                <a:cs typeface="Arial" panose="020B0604020202020204" pitchFamily="34" charset="0"/>
              </a:rPr>
              <a:t>7. References</a:t>
            </a:r>
            <a:endParaRPr lang="en-US" sz="4400" b="1" dirty="0">
              <a:solidFill>
                <a:srgbClr val="C00000"/>
              </a:solidFill>
              <a:latin typeface="Arial" panose="020B0604020202020204" pitchFamily="34" charset="0"/>
              <a:cs typeface="Arial" panose="020B0604020202020204" pitchFamily="34" charset="0"/>
            </a:endParaRPr>
          </a:p>
        </p:txBody>
      </p:sp>
      <p:sp>
        <p:nvSpPr>
          <p:cNvPr id="27" name="TextBox 26"/>
          <p:cNvSpPr txBox="1"/>
          <p:nvPr/>
        </p:nvSpPr>
        <p:spPr>
          <a:xfrm>
            <a:off x="381000" y="6908800"/>
            <a:ext cx="13068300" cy="769441"/>
          </a:xfrm>
          <a:prstGeom prst="rect">
            <a:avLst/>
          </a:prstGeom>
          <a:solidFill>
            <a:schemeClr val="bg1">
              <a:lumMod val="95000"/>
            </a:schemeClr>
          </a:solidFill>
        </p:spPr>
        <p:txBody>
          <a:bodyPr wrap="square" rtlCol="0">
            <a:spAutoFit/>
          </a:bodyPr>
          <a:lstStyle/>
          <a:p>
            <a:pPr algn="ctr"/>
            <a:r>
              <a:rPr lang="en-GB" sz="4400" b="1" dirty="0">
                <a:solidFill>
                  <a:srgbClr val="C00000"/>
                </a:solidFill>
                <a:latin typeface="Arial" panose="020B0604020202020204" pitchFamily="34" charset="0"/>
                <a:cs typeface="Arial" panose="020B0604020202020204" pitchFamily="34" charset="0"/>
              </a:rPr>
              <a:t>2. Context</a:t>
            </a:r>
            <a:endParaRPr lang="en-US" sz="4400" b="1" dirty="0">
              <a:solidFill>
                <a:srgbClr val="C00000"/>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8"/>
          <a:stretch>
            <a:fillRect/>
          </a:stretch>
        </p:blipFill>
        <p:spPr>
          <a:xfrm>
            <a:off x="910930" y="29071657"/>
            <a:ext cx="3051470" cy="692478"/>
          </a:xfrm>
          <a:prstGeom prst="rect">
            <a:avLst/>
          </a:prstGeom>
        </p:spPr>
      </p:pic>
      <p:pic>
        <p:nvPicPr>
          <p:cNvPr id="30" name="Picture 29"/>
          <p:cNvPicPr>
            <a:picLocks noChangeAspect="1"/>
          </p:cNvPicPr>
          <p:nvPr/>
        </p:nvPicPr>
        <p:blipFill>
          <a:blip r:embed="rId9"/>
          <a:stretch>
            <a:fillRect/>
          </a:stretch>
        </p:blipFill>
        <p:spPr>
          <a:xfrm>
            <a:off x="5988692" y="28951237"/>
            <a:ext cx="2091709" cy="842943"/>
          </a:xfrm>
          <a:prstGeom prst="rect">
            <a:avLst/>
          </a:prstGeom>
        </p:spPr>
      </p:pic>
      <p:pic>
        <p:nvPicPr>
          <p:cNvPr id="32" name="Object 2"/>
          <p:cNvPicPr>
            <a:picLocks noChangeAspect="1"/>
          </p:cNvPicPr>
          <p:nvPr/>
        </p:nvPicPr>
        <p:blipFill>
          <a:blip r:embed="rId10" cstate="print"/>
          <a:stretch>
            <a:fillRect/>
          </a:stretch>
        </p:blipFill>
        <p:spPr>
          <a:xfrm>
            <a:off x="21293274" y="24462511"/>
            <a:ext cx="7698945" cy="2213447"/>
          </a:xfrm>
          <a:prstGeom prst="rect">
            <a:avLst/>
          </a:prstGeom>
        </p:spPr>
      </p:pic>
      <p:pic>
        <p:nvPicPr>
          <p:cNvPr id="33" name="Object 2"/>
          <p:cNvPicPr>
            <a:picLocks noChangeAspect="1"/>
          </p:cNvPicPr>
          <p:nvPr/>
        </p:nvPicPr>
        <p:blipFill>
          <a:blip r:embed="rId11" cstate="print"/>
          <a:stretch>
            <a:fillRect/>
          </a:stretch>
        </p:blipFill>
        <p:spPr>
          <a:xfrm>
            <a:off x="21297900" y="19237009"/>
            <a:ext cx="7686675" cy="2209920"/>
          </a:xfrm>
          <a:prstGeom prst="rect">
            <a:avLst/>
          </a:prstGeom>
        </p:spPr>
      </p:pic>
      <p:pic>
        <p:nvPicPr>
          <p:cNvPr id="34" name="Object 2"/>
          <p:cNvPicPr>
            <a:picLocks noChangeAspect="1"/>
          </p:cNvPicPr>
          <p:nvPr/>
        </p:nvPicPr>
        <p:blipFill>
          <a:blip r:embed="rId10" cstate="print"/>
          <a:stretch>
            <a:fillRect/>
          </a:stretch>
        </p:blipFill>
        <p:spPr>
          <a:xfrm>
            <a:off x="13830012" y="16813338"/>
            <a:ext cx="7647168" cy="2198561"/>
          </a:xfrm>
          <a:prstGeom prst="rect">
            <a:avLst/>
          </a:prstGeom>
        </p:spPr>
      </p:pic>
      <p:sp>
        <p:nvSpPr>
          <p:cNvPr id="38" name="TextBox 37"/>
          <p:cNvSpPr txBox="1"/>
          <p:nvPr/>
        </p:nvSpPr>
        <p:spPr>
          <a:xfrm>
            <a:off x="13519410" y="6915295"/>
            <a:ext cx="15558509" cy="769441"/>
          </a:xfrm>
          <a:prstGeom prst="rect">
            <a:avLst/>
          </a:prstGeom>
          <a:solidFill>
            <a:schemeClr val="bg1">
              <a:lumMod val="95000"/>
            </a:schemeClr>
          </a:solidFill>
        </p:spPr>
        <p:txBody>
          <a:bodyPr wrap="square" rtlCol="0">
            <a:spAutoFit/>
          </a:bodyPr>
          <a:lstStyle/>
          <a:p>
            <a:pPr algn="ctr"/>
            <a:r>
              <a:rPr lang="en-GB" sz="4400" b="1" dirty="0">
                <a:solidFill>
                  <a:srgbClr val="C00000"/>
                </a:solidFill>
                <a:latin typeface="Arial" panose="020B0604020202020204" pitchFamily="34" charset="0"/>
                <a:cs typeface="Arial" panose="020B0604020202020204" pitchFamily="34" charset="0"/>
              </a:rPr>
              <a:t>4. Findings</a:t>
            </a:r>
            <a:endParaRPr lang="en-US" sz="4400" b="1" dirty="0">
              <a:solidFill>
                <a:srgbClr val="C00000"/>
              </a:solidFill>
              <a:latin typeface="Arial" panose="020B0604020202020204" pitchFamily="34" charset="0"/>
              <a:cs typeface="Arial" panose="020B0604020202020204" pitchFamily="34" charset="0"/>
            </a:endParaRPr>
          </a:p>
        </p:txBody>
      </p:sp>
      <p:sp>
        <p:nvSpPr>
          <p:cNvPr id="39" name="TextBox 38"/>
          <p:cNvSpPr txBox="1"/>
          <p:nvPr/>
        </p:nvSpPr>
        <p:spPr>
          <a:xfrm>
            <a:off x="29138880" y="6921240"/>
            <a:ext cx="13361669" cy="769441"/>
          </a:xfrm>
          <a:prstGeom prst="rect">
            <a:avLst/>
          </a:prstGeom>
          <a:solidFill>
            <a:schemeClr val="bg1">
              <a:lumMod val="95000"/>
            </a:schemeClr>
          </a:solidFill>
          <a:ln>
            <a:noFill/>
          </a:ln>
        </p:spPr>
        <p:txBody>
          <a:bodyPr wrap="square" rtlCol="0">
            <a:spAutoFit/>
          </a:bodyPr>
          <a:lstStyle/>
          <a:p>
            <a:pPr algn="ctr"/>
            <a:r>
              <a:rPr lang="en-GB" sz="4400" b="1" dirty="0">
                <a:solidFill>
                  <a:srgbClr val="C00000"/>
                </a:solidFill>
                <a:latin typeface="Arial" panose="020B0604020202020204" pitchFamily="34" charset="0"/>
                <a:cs typeface="Arial" panose="020B0604020202020204" pitchFamily="34" charset="0"/>
              </a:rPr>
              <a:t>5. Discussion</a:t>
            </a:r>
            <a:endParaRPr lang="en-US" sz="4400" b="1" dirty="0">
              <a:solidFill>
                <a:srgbClr val="C00000"/>
              </a:solidFill>
              <a:latin typeface="Arial" panose="020B0604020202020204" pitchFamily="34" charset="0"/>
              <a:cs typeface="Arial" panose="020B0604020202020204" pitchFamily="34" charset="0"/>
            </a:endParaRPr>
          </a:p>
        </p:txBody>
      </p:sp>
      <p:sp>
        <p:nvSpPr>
          <p:cNvPr id="40" name="TextBox 39"/>
          <p:cNvSpPr txBox="1"/>
          <p:nvPr/>
        </p:nvSpPr>
        <p:spPr>
          <a:xfrm>
            <a:off x="419100" y="21412201"/>
            <a:ext cx="13144499" cy="769441"/>
          </a:xfrm>
          <a:prstGeom prst="rect">
            <a:avLst/>
          </a:prstGeom>
          <a:solidFill>
            <a:schemeClr val="bg1">
              <a:lumMod val="95000"/>
            </a:schemeClr>
          </a:solidFill>
        </p:spPr>
        <p:txBody>
          <a:bodyPr wrap="square" rtlCol="0">
            <a:spAutoFit/>
          </a:bodyPr>
          <a:lstStyle/>
          <a:p>
            <a:pPr algn="ctr"/>
            <a:r>
              <a:rPr lang="en-GB" sz="4400" b="1" dirty="0">
                <a:solidFill>
                  <a:srgbClr val="C00000"/>
                </a:solidFill>
                <a:latin typeface="Arial" panose="020B0604020202020204" pitchFamily="34" charset="0"/>
                <a:cs typeface="Arial" panose="020B0604020202020204" pitchFamily="34" charset="0"/>
              </a:rPr>
              <a:t>3. Methodology</a:t>
            </a:r>
            <a:endParaRPr lang="en-US" sz="4400" b="1" dirty="0">
              <a:solidFill>
                <a:srgbClr val="C00000"/>
              </a:solidFill>
              <a:latin typeface="Arial" panose="020B0604020202020204" pitchFamily="34" charset="0"/>
              <a:cs typeface="Arial" panose="020B0604020202020204" pitchFamily="34" charset="0"/>
            </a:endParaRPr>
          </a:p>
        </p:txBody>
      </p:sp>
      <p:sp>
        <p:nvSpPr>
          <p:cNvPr id="41" name="TextBox 40"/>
          <p:cNvSpPr txBox="1"/>
          <p:nvPr/>
        </p:nvSpPr>
        <p:spPr>
          <a:xfrm>
            <a:off x="29143988" y="16671673"/>
            <a:ext cx="13360372" cy="769441"/>
          </a:xfrm>
          <a:prstGeom prst="rect">
            <a:avLst/>
          </a:prstGeom>
          <a:solidFill>
            <a:schemeClr val="bg1">
              <a:lumMod val="95000"/>
            </a:schemeClr>
          </a:solidFill>
        </p:spPr>
        <p:txBody>
          <a:bodyPr wrap="square" rtlCol="0">
            <a:spAutoFit/>
          </a:bodyPr>
          <a:lstStyle/>
          <a:p>
            <a:pPr algn="ctr"/>
            <a:r>
              <a:rPr lang="en-GB" sz="4400" b="1" dirty="0">
                <a:solidFill>
                  <a:srgbClr val="C00000"/>
                </a:solidFill>
                <a:latin typeface="Arial" panose="020B0604020202020204" pitchFamily="34" charset="0"/>
                <a:cs typeface="Arial" panose="020B0604020202020204" pitchFamily="34" charset="0"/>
              </a:rPr>
              <a:t>6. Recommendations</a:t>
            </a:r>
            <a:endParaRPr lang="en-US" sz="4400" b="1" dirty="0">
              <a:solidFill>
                <a:srgbClr val="C00000"/>
              </a:solidFill>
              <a:latin typeface="Arial" panose="020B0604020202020204" pitchFamily="34" charset="0"/>
              <a:cs typeface="Arial" panose="020B0604020202020204" pitchFamily="34" charset="0"/>
            </a:endParaRPr>
          </a:p>
        </p:txBody>
      </p:sp>
      <p:pic>
        <p:nvPicPr>
          <p:cNvPr id="46" name="Object 2"/>
          <p:cNvPicPr>
            <a:picLocks noChangeAspect="1"/>
          </p:cNvPicPr>
          <p:nvPr/>
        </p:nvPicPr>
        <p:blipFill>
          <a:blip r:embed="rId12" cstate="print"/>
          <a:stretch>
            <a:fillRect/>
          </a:stretch>
        </p:blipFill>
        <p:spPr>
          <a:xfrm>
            <a:off x="13858875" y="26939105"/>
            <a:ext cx="7661332" cy="2202632"/>
          </a:xfrm>
          <a:prstGeom prst="rect">
            <a:avLst/>
          </a:prstGeom>
        </p:spPr>
      </p:pic>
      <p:cxnSp>
        <p:nvCxnSpPr>
          <p:cNvPr id="48" name="Straight Connector 47"/>
          <p:cNvCxnSpPr/>
          <p:nvPr/>
        </p:nvCxnSpPr>
        <p:spPr>
          <a:xfrm>
            <a:off x="13483670" y="6928286"/>
            <a:ext cx="156130" cy="2334692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9103377" y="6944090"/>
            <a:ext cx="81223" cy="2296441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9524435" y="23798486"/>
            <a:ext cx="12954000" cy="6340197"/>
          </a:xfrm>
          <a:prstGeom prst="rect">
            <a:avLst/>
          </a:prstGeom>
          <a:noFill/>
        </p:spPr>
        <p:txBody>
          <a:bodyPr wrap="square" rtlCol="0">
            <a:spAutoFit/>
          </a:bodyPr>
          <a:lstStyle/>
          <a:p>
            <a:pPr marL="285750" indent="-285750">
              <a:buFont typeface="Arial" panose="020B0604020202020204" pitchFamily="34" charset="0"/>
              <a:buChar char="•"/>
            </a:pPr>
            <a:r>
              <a:rPr lang="en-GB" sz="1500" dirty="0">
                <a:latin typeface="Arial" panose="020B0604020202020204" pitchFamily="34" charset="0"/>
                <a:cs typeface="Arial" panose="020B0604020202020204" pitchFamily="34" charset="0"/>
              </a:rPr>
              <a:t>Baines, D. (2012) ‘Hyper-local learning: Enhancing employability, sustaining professional practice.’ Journalism, Vol. 1, No. 1: 35-47.</a:t>
            </a: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dirty="0" err="1">
                <a:latin typeface="Arial" panose="020B0604020202020204" pitchFamily="34" charset="0"/>
                <a:cs typeface="Arial" panose="020B0604020202020204" pitchFamily="34" charset="0"/>
              </a:rPr>
              <a:t>Beetham</a:t>
            </a:r>
            <a:r>
              <a:rPr lang="en-GB" sz="1500" dirty="0">
                <a:latin typeface="Arial" panose="020B0604020202020204" pitchFamily="34" charset="0"/>
                <a:cs typeface="Arial" panose="020B0604020202020204" pitchFamily="34" charset="0"/>
              </a:rPr>
              <a:t>, H. and Sharpe R. eds. (2013) Rethinking Pedagogy for a Digital Age: Designing for 21st Century Learning. Routledge.</a:t>
            </a: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dirty="0">
                <a:latin typeface="Arial" panose="020B0604020202020204" pitchFamily="34" charset="0"/>
                <a:cs typeface="Arial" panose="020B0604020202020204" pitchFamily="34" charset="0"/>
              </a:rPr>
              <a:t>Department for Culture, Media &amp; Sport and The </a:t>
            </a:r>
            <a:r>
              <a:rPr lang="en-GB" sz="1500" dirty="0" err="1">
                <a:latin typeface="Arial" panose="020B0604020202020204" pitchFamily="34" charset="0"/>
                <a:cs typeface="Arial" panose="020B0604020202020204" pitchFamily="34" charset="0"/>
              </a:rPr>
              <a:t>Rt</a:t>
            </a:r>
            <a:r>
              <a:rPr lang="en-GB" sz="1500" dirty="0">
                <a:latin typeface="Arial" panose="020B0604020202020204" pitchFamily="34" charset="0"/>
                <a:cs typeface="Arial" panose="020B0604020202020204" pitchFamily="34" charset="0"/>
              </a:rPr>
              <a:t> Hon Karen Bradley (2017) UK Digital Strategy. Policy Paper  </a:t>
            </a:r>
            <a:r>
              <a:rPr lang="en-GB" sz="1500" dirty="0">
                <a:latin typeface="Arial" panose="020B0604020202020204" pitchFamily="34" charset="0"/>
                <a:cs typeface="Arial" panose="020B0604020202020204" pitchFamily="34" charset="0"/>
                <a:hlinkClick r:id="rId13"/>
              </a:rPr>
              <a:t>https://www.gov.uk/government/publications/uk-digital-strategy</a:t>
            </a:r>
            <a:endParaRPr lang="en-GB"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dirty="0">
                <a:latin typeface="Arial" panose="020B0604020202020204" pitchFamily="34" charset="0"/>
                <a:cs typeface="Arial" panose="020B0604020202020204" pitchFamily="34" charset="0"/>
              </a:rPr>
              <a:t>Foresight project exploring the future of skills and lifelong learning in a changing world (2017) Government Office for Science </a:t>
            </a:r>
            <a:r>
              <a:rPr lang="en-GB" sz="1500" u="sng" dirty="0">
                <a:latin typeface="Arial" panose="020B0604020202020204" pitchFamily="34" charset="0"/>
                <a:cs typeface="Arial" panose="020B0604020202020204" pitchFamily="34" charset="0"/>
                <a:hlinkClick r:id="rId14"/>
              </a:rPr>
              <a:t>https://www.gov.uk/government/collections/future-of-skills-and-lifelong-learning</a:t>
            </a: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dirty="0">
                <a:latin typeface="Arial" panose="020B0604020202020204" pitchFamily="34" charset="0"/>
                <a:cs typeface="Arial" panose="020B0604020202020204" pitchFamily="34" charset="0"/>
              </a:rPr>
              <a:t>Hanna, Mark and Sanders, Karen (2007) Journalism Education in Britain: who are the students and what do they want?, Journalism Practice, 1, 3:404-20.</a:t>
            </a:r>
          </a:p>
          <a:p>
            <a:pPr marL="285750" indent="-285750">
              <a:buFont typeface="Arial" panose="020B0604020202020204" pitchFamily="34" charset="0"/>
              <a:buChar char="•"/>
            </a:pPr>
            <a:r>
              <a:rPr lang="en-GB" sz="1500" dirty="0" err="1">
                <a:latin typeface="Arial" panose="020B0604020202020204" pitchFamily="34" charset="0"/>
                <a:cs typeface="Arial" panose="020B0604020202020204" pitchFamily="34" charset="0"/>
              </a:rPr>
              <a:t>Iucu</a:t>
            </a:r>
            <a:r>
              <a:rPr lang="en-GB" sz="1500" dirty="0">
                <a:latin typeface="Arial" panose="020B0604020202020204" pitchFamily="34" charset="0"/>
                <a:cs typeface="Arial" panose="020B0604020202020204" pitchFamily="34" charset="0"/>
              </a:rPr>
              <a:t>, R.B and Marin E. (2014) Authentic Learning in Adult Education. Social and Behavioural Sciences 142: 410-415.</a:t>
            </a: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dirty="0" err="1">
                <a:latin typeface="Arial" panose="020B0604020202020204" pitchFamily="34" charset="0"/>
                <a:cs typeface="Arial" panose="020B0604020202020204" pitchFamily="34" charset="0"/>
              </a:rPr>
              <a:t>Jonassen</a:t>
            </a:r>
            <a:r>
              <a:rPr lang="en-GB" sz="1500" dirty="0">
                <a:latin typeface="Arial" panose="020B0604020202020204" pitchFamily="34" charset="0"/>
                <a:cs typeface="Arial" panose="020B0604020202020204" pitchFamily="34" charset="0"/>
              </a:rPr>
              <a:t>, D. Howland, J. </a:t>
            </a:r>
            <a:r>
              <a:rPr lang="en-GB" sz="1500" dirty="0" err="1">
                <a:latin typeface="Arial" panose="020B0604020202020204" pitchFamily="34" charset="0"/>
                <a:cs typeface="Arial" panose="020B0604020202020204" pitchFamily="34" charset="0"/>
              </a:rPr>
              <a:t>Marra</a:t>
            </a:r>
            <a:r>
              <a:rPr lang="en-GB" sz="1500" dirty="0">
                <a:latin typeface="Arial" panose="020B0604020202020204" pitchFamily="34" charset="0"/>
                <a:cs typeface="Arial" panose="020B0604020202020204" pitchFamily="34" charset="0"/>
              </a:rPr>
              <a:t>, R.M. and </a:t>
            </a:r>
            <a:r>
              <a:rPr lang="en-GB" sz="1500" dirty="0" err="1">
                <a:latin typeface="Arial" panose="020B0604020202020204" pitchFamily="34" charset="0"/>
                <a:cs typeface="Arial" panose="020B0604020202020204" pitchFamily="34" charset="0"/>
              </a:rPr>
              <a:t>Crismond</a:t>
            </a:r>
            <a:r>
              <a:rPr lang="en-GB" sz="1500" dirty="0">
                <a:latin typeface="Arial" panose="020B0604020202020204" pitchFamily="34" charset="0"/>
                <a:cs typeface="Arial" panose="020B0604020202020204" pitchFamily="34" charset="0"/>
              </a:rPr>
              <a:t>, D. (2012) Meaningful learning with technology (4th ed.) Upper Saddle River: Pearson Education, Inc.</a:t>
            </a: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dirty="0">
                <a:latin typeface="Arial" panose="020B0604020202020204" pitchFamily="34" charset="0"/>
                <a:cs typeface="Arial" panose="020B0604020202020204" pitchFamily="34" charset="0"/>
              </a:rPr>
              <a:t>Lombardi, M.M.  (2007) Approaches That Work: How Authentic Learning Is Transforming Higher Education (Boulder, CO: EDUCAUSE Learning Initiative), </a:t>
            </a:r>
            <a:r>
              <a:rPr lang="en-GB" sz="1500" u="sng" dirty="0">
                <a:latin typeface="Arial" panose="020B0604020202020204" pitchFamily="34" charset="0"/>
                <a:cs typeface="Arial" panose="020B0604020202020204" pitchFamily="34" charset="0"/>
                <a:hlinkClick r:id="rId15"/>
              </a:rPr>
              <a:t>https://net.educause.edu/ir/library/pdf/ELI3013.pdf</a:t>
            </a: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dirty="0">
                <a:latin typeface="Arial" panose="020B0604020202020204" pitchFamily="34" charset="0"/>
                <a:cs typeface="Arial" panose="020B0604020202020204" pitchFamily="34" charset="0"/>
              </a:rPr>
              <a:t>Lombardi, M.M.  (2007) Authentic Learning for the 21st Century: An Overview. (Boulder, CO: EDUCAUSE Learning Initiative), </a:t>
            </a:r>
            <a:r>
              <a:rPr lang="en-GB" sz="1500" u="sng" dirty="0">
                <a:latin typeface="Arial" panose="020B0604020202020204" pitchFamily="34" charset="0"/>
                <a:cs typeface="Arial" panose="020B0604020202020204" pitchFamily="34" charset="0"/>
                <a:hlinkClick r:id="rId16"/>
              </a:rPr>
              <a:t>https://net.educause.edu/ir/library/pdf/ELI3009.pdf</a:t>
            </a: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dirty="0" err="1">
                <a:latin typeface="Arial" panose="020B0604020202020204" pitchFamily="34" charset="0"/>
                <a:cs typeface="Arial" panose="020B0604020202020204" pitchFamily="34" charset="0"/>
              </a:rPr>
              <a:t>Pegg</a:t>
            </a:r>
            <a:r>
              <a:rPr lang="en-GB" sz="1500" dirty="0">
                <a:latin typeface="Arial" panose="020B0604020202020204" pitchFamily="34" charset="0"/>
                <a:cs typeface="Arial" panose="020B0604020202020204" pitchFamily="34" charset="0"/>
              </a:rPr>
              <a:t>, A. Waldock, Hendy-Isaac, S. and Lawton R. (2012) Pedagogy for employability. The Higher Education Academy. </a:t>
            </a:r>
            <a:r>
              <a:rPr lang="en-GB" sz="1500" u="sng" dirty="0">
                <a:latin typeface="Arial" panose="020B0604020202020204" pitchFamily="34" charset="0"/>
                <a:cs typeface="Arial" panose="020B0604020202020204" pitchFamily="34" charset="0"/>
                <a:hlinkClick r:id="rId17"/>
              </a:rPr>
              <a:t>https://www.heacademy.ac.uk/system/files/pedagogy_for_employability_update_2012.pdf</a:t>
            </a:r>
            <a:endParaRPr lang="en-GB" sz="1500"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dirty="0">
                <a:latin typeface="Arial" panose="020B0604020202020204" pitchFamily="34" charset="0"/>
                <a:cs typeface="Arial" panose="020B0604020202020204" pitchFamily="34" charset="0"/>
              </a:rPr>
              <a:t>St Clair, J. (2015) Doing it for real: designing experiential journalism curricula that prepare students for the new and uncertain world of journalism work.’ </a:t>
            </a:r>
            <a:r>
              <a:rPr lang="en-GB" sz="1500" dirty="0" err="1">
                <a:latin typeface="Arial" panose="020B0604020202020204" pitchFamily="34" charset="0"/>
                <a:cs typeface="Arial" panose="020B0604020202020204" pitchFamily="34" charset="0"/>
              </a:rPr>
              <a:t>Coolabah</a:t>
            </a:r>
            <a:r>
              <a:rPr lang="en-GB" sz="1500" dirty="0">
                <a:latin typeface="Arial" panose="020B0604020202020204" pitchFamily="34" charset="0"/>
                <a:cs typeface="Arial" panose="020B0604020202020204" pitchFamily="34" charset="0"/>
              </a:rPr>
              <a:t>, No.16 ISSN 1988-5946, </a:t>
            </a:r>
            <a:r>
              <a:rPr lang="en-GB" sz="1500" dirty="0" err="1">
                <a:latin typeface="Arial" panose="020B0604020202020204" pitchFamily="34" charset="0"/>
                <a:cs typeface="Arial" panose="020B0604020202020204" pitchFamily="34" charset="0"/>
              </a:rPr>
              <a:t>Observatori</a:t>
            </a:r>
            <a:r>
              <a:rPr lang="en-GB" sz="1500" dirty="0">
                <a:latin typeface="Arial" panose="020B0604020202020204" pitchFamily="34" charset="0"/>
                <a:cs typeface="Arial" panose="020B0604020202020204" pitchFamily="34" charset="0"/>
              </a:rPr>
              <a:t>: Centre </a:t>
            </a:r>
            <a:r>
              <a:rPr lang="en-GB" sz="1500" dirty="0" err="1">
                <a:latin typeface="Arial" panose="020B0604020202020204" pitchFamily="34" charset="0"/>
                <a:cs typeface="Arial" panose="020B0604020202020204" pitchFamily="34" charset="0"/>
              </a:rPr>
              <a:t>d’Estudia</a:t>
            </a:r>
            <a:r>
              <a:rPr lang="en-GB" sz="1500" dirty="0">
                <a:latin typeface="Arial" panose="020B0604020202020204" pitchFamily="34" charset="0"/>
                <a:cs typeface="Arial" panose="020B0604020202020204" pitchFamily="34" charset="0"/>
              </a:rPr>
              <a:t> Australians / Australian Studies Centre, </a:t>
            </a:r>
            <a:r>
              <a:rPr lang="en-GB" sz="1500" dirty="0" err="1">
                <a:latin typeface="Arial" panose="020B0604020202020204" pitchFamily="34" charset="0"/>
                <a:cs typeface="Arial" panose="020B0604020202020204" pitchFamily="34" charset="0"/>
              </a:rPr>
              <a:t>Universitat</a:t>
            </a:r>
            <a:r>
              <a:rPr lang="en-GB" sz="1500" dirty="0">
                <a:latin typeface="Arial" panose="020B0604020202020204" pitchFamily="34" charset="0"/>
                <a:cs typeface="Arial" panose="020B0604020202020204" pitchFamily="34" charset="0"/>
              </a:rPr>
              <a:t> de Barcelona.</a:t>
            </a: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dirty="0">
                <a:latin typeface="Arial" panose="020B0604020202020204" pitchFamily="34" charset="0"/>
                <a:cs typeface="Arial" panose="020B0604020202020204" pitchFamily="34" charset="0"/>
              </a:rPr>
              <a:t>Stein, S.J. Isaacs G. and Andrews T (2004) Incorporating authentic learning experiences within a university course. Studies in Higher Education, 29:2 239-258.</a:t>
            </a: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dirty="0">
                <a:latin typeface="Arial" panose="020B0604020202020204" pitchFamily="34" charset="0"/>
                <a:cs typeface="Arial" panose="020B0604020202020204" pitchFamily="34" charset="0"/>
              </a:rPr>
              <a:t>Steel, J. Carmichael, B. Holmes, D. </a:t>
            </a:r>
            <a:r>
              <a:rPr lang="en-GB" sz="1500" dirty="0" err="1">
                <a:latin typeface="Arial" panose="020B0604020202020204" pitchFamily="34" charset="0"/>
                <a:cs typeface="Arial" panose="020B0604020202020204" pitchFamily="34" charset="0"/>
              </a:rPr>
              <a:t>Kinse</a:t>
            </a:r>
            <a:r>
              <a:rPr lang="en-GB" sz="1500" dirty="0">
                <a:latin typeface="Arial" panose="020B0604020202020204" pitchFamily="34" charset="0"/>
                <a:cs typeface="Arial" panose="020B0604020202020204" pitchFamily="34" charset="0"/>
              </a:rPr>
              <a:t>, M and Sanders, K. (2007) “Experiential learning and journalism education. Lessons learned in the practice of teaching journalism.” Education and Training Vol. 49 Issue 4: 325-334. </a:t>
            </a: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dirty="0">
                <a:latin typeface="Arial" panose="020B0604020202020204" pitchFamily="34" charset="0"/>
                <a:cs typeface="Arial" panose="020B0604020202020204" pitchFamily="34" charset="0"/>
              </a:rPr>
              <a:t>Weller S. (2016) Academic Practice: Developing as a Professional in Higher Education. Sage.</a:t>
            </a:r>
            <a:endParaRPr lang="en-US"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500" dirty="0">
                <a:latin typeface="Arial" panose="020B0604020202020204" pitchFamily="34" charset="0"/>
                <a:cs typeface="Arial" panose="020B0604020202020204" pitchFamily="34" charset="0"/>
              </a:rPr>
              <a:t>White, P and Selwyn, N. (2012) Learning online: Educational internet use and participation in adult learning 2002-2010 Education Review 64, 4:451-469.</a:t>
            </a:r>
            <a:endParaRPr lang="en-US" sz="15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
        <p:nvSpPr>
          <p:cNvPr id="60" name="TextBox 59"/>
          <p:cNvSpPr txBox="1"/>
          <p:nvPr/>
        </p:nvSpPr>
        <p:spPr>
          <a:xfrm>
            <a:off x="22297911" y="16947286"/>
            <a:ext cx="6165153"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Having a review published on </a:t>
            </a:r>
            <a:r>
              <a:rPr lang="en-GB" sz="2800" dirty="0" err="1">
                <a:latin typeface="Arial" panose="020B0604020202020204" pitchFamily="34" charset="0"/>
                <a:cs typeface="Arial" panose="020B0604020202020204" pitchFamily="34" charset="0"/>
              </a:rPr>
              <a:t>StaffsLive</a:t>
            </a:r>
            <a:r>
              <a:rPr lang="en-GB" sz="2800" dirty="0">
                <a:latin typeface="Arial" panose="020B0604020202020204" pitchFamily="34" charset="0"/>
                <a:cs typeface="Arial" panose="020B0604020202020204" pitchFamily="34" charset="0"/>
              </a:rPr>
              <a:t> has given me confidence in my writing.</a:t>
            </a:r>
            <a:endParaRPr lang="en-US" sz="2800" dirty="0">
              <a:latin typeface="Arial" panose="020B0604020202020204" pitchFamily="34" charset="0"/>
              <a:cs typeface="Arial" panose="020B0604020202020204" pitchFamily="34" charset="0"/>
            </a:endParaRPr>
          </a:p>
        </p:txBody>
      </p:sp>
      <p:sp>
        <p:nvSpPr>
          <p:cNvPr id="61" name="TextBox 60"/>
          <p:cNvSpPr txBox="1"/>
          <p:nvPr/>
        </p:nvSpPr>
        <p:spPr>
          <a:xfrm>
            <a:off x="13960082" y="19527726"/>
            <a:ext cx="6568702"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Writing reviews for </a:t>
            </a:r>
            <a:r>
              <a:rPr lang="en-US" sz="2800" dirty="0" err="1">
                <a:latin typeface="Arial" panose="020B0604020202020204" pitchFamily="34" charset="0"/>
                <a:cs typeface="Arial" panose="020B0604020202020204" pitchFamily="34" charset="0"/>
              </a:rPr>
              <a:t>StaffsLive</a:t>
            </a:r>
            <a:r>
              <a:rPr lang="en-US" sz="2800" dirty="0">
                <a:latin typeface="Arial" panose="020B0604020202020204" pitchFamily="34" charset="0"/>
                <a:cs typeface="Arial" panose="020B0604020202020204" pitchFamily="34" charset="0"/>
              </a:rPr>
              <a:t> has encouraged me to write to deadline.</a:t>
            </a:r>
          </a:p>
        </p:txBody>
      </p:sp>
      <p:sp>
        <p:nvSpPr>
          <p:cNvPr id="62" name="TextBox 61"/>
          <p:cNvSpPr txBox="1"/>
          <p:nvPr/>
        </p:nvSpPr>
        <p:spPr>
          <a:xfrm>
            <a:off x="22588056" y="22352940"/>
            <a:ext cx="5732944"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a:t>
            </a:r>
            <a:r>
              <a:rPr lang="en-US" sz="2800" dirty="0" err="1">
                <a:latin typeface="Arial" panose="020B0604020202020204" pitchFamily="34" charset="0"/>
                <a:cs typeface="Arial" panose="020B0604020202020204" pitchFamily="34" charset="0"/>
              </a:rPr>
              <a:t>StaffsLive</a:t>
            </a:r>
            <a:r>
              <a:rPr lang="en-US" sz="2800" dirty="0">
                <a:latin typeface="Arial" panose="020B0604020202020204" pitchFamily="34" charset="0"/>
                <a:cs typeface="Arial" panose="020B0604020202020204" pitchFamily="34" charset="0"/>
              </a:rPr>
              <a:t> Reviews project has encouraged me to experience something new.</a:t>
            </a:r>
          </a:p>
        </p:txBody>
      </p:sp>
      <p:sp>
        <p:nvSpPr>
          <p:cNvPr id="64" name="TextBox 63"/>
          <p:cNvSpPr txBox="1"/>
          <p:nvPr/>
        </p:nvSpPr>
        <p:spPr>
          <a:xfrm>
            <a:off x="22184253" y="27235049"/>
            <a:ext cx="6544871"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On a scale from 0-10, how likely are you to recommend volunteering to review for </a:t>
            </a:r>
            <a:r>
              <a:rPr lang="en-US" sz="2800" dirty="0" err="1">
                <a:latin typeface="Arial" panose="020B0604020202020204" pitchFamily="34" charset="0"/>
                <a:cs typeface="Arial" panose="020B0604020202020204" pitchFamily="34" charset="0"/>
              </a:rPr>
              <a:t>StaffsLive</a:t>
            </a:r>
            <a:r>
              <a:rPr lang="en-US" sz="2800" dirty="0">
                <a:latin typeface="Arial" panose="020B0604020202020204" pitchFamily="34" charset="0"/>
                <a:cs typeface="Arial" panose="020B0604020202020204" pitchFamily="34" charset="0"/>
              </a:rPr>
              <a:t> to another student?</a:t>
            </a:r>
          </a:p>
        </p:txBody>
      </p:sp>
      <p:pic>
        <p:nvPicPr>
          <p:cNvPr id="69" name="Object 2"/>
          <p:cNvPicPr>
            <a:picLocks noChangeAspect="1"/>
          </p:cNvPicPr>
          <p:nvPr/>
        </p:nvPicPr>
        <p:blipFill>
          <a:blip r:embed="rId18" cstate="print"/>
          <a:stretch>
            <a:fillRect/>
          </a:stretch>
        </p:blipFill>
        <p:spPr>
          <a:xfrm>
            <a:off x="13847265" y="21978245"/>
            <a:ext cx="7629915" cy="2193601"/>
          </a:xfrm>
          <a:prstGeom prst="rect">
            <a:avLst/>
          </a:prstGeom>
        </p:spPr>
      </p:pic>
      <p:sp>
        <p:nvSpPr>
          <p:cNvPr id="71" name="Arrow: Right 70"/>
          <p:cNvSpPr/>
          <p:nvPr/>
        </p:nvSpPr>
        <p:spPr>
          <a:xfrm>
            <a:off x="21262709" y="17461955"/>
            <a:ext cx="774993" cy="199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Arrow: Right 71"/>
          <p:cNvSpPr/>
          <p:nvPr/>
        </p:nvSpPr>
        <p:spPr>
          <a:xfrm rot="10800000">
            <a:off x="20480179" y="19990134"/>
            <a:ext cx="1084420" cy="240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row: Right 72"/>
          <p:cNvSpPr/>
          <p:nvPr/>
        </p:nvSpPr>
        <p:spPr>
          <a:xfrm>
            <a:off x="21358106" y="22678696"/>
            <a:ext cx="808211" cy="219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4134812" y="24842467"/>
            <a:ext cx="6692105"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I enjoy the challenge of learning in a real-world environment.</a:t>
            </a:r>
          </a:p>
        </p:txBody>
      </p:sp>
      <p:sp>
        <p:nvSpPr>
          <p:cNvPr id="76" name="Arrow: Right 75"/>
          <p:cNvSpPr/>
          <p:nvPr/>
        </p:nvSpPr>
        <p:spPr>
          <a:xfrm rot="10800000">
            <a:off x="20623111" y="25142797"/>
            <a:ext cx="774993" cy="199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peech Bubble: Oval 76"/>
          <p:cNvSpPr/>
          <p:nvPr/>
        </p:nvSpPr>
        <p:spPr>
          <a:xfrm>
            <a:off x="23393400" y="8686800"/>
            <a:ext cx="4781551" cy="2438400"/>
          </a:xfrm>
          <a:prstGeom prst="wedgeEllipseCallout">
            <a:avLst>
              <a:gd name="adj1" fmla="val -60064"/>
              <a:gd name="adj2" fmla="val 75096"/>
            </a:avLst>
          </a:prstGeom>
          <a:solidFill>
            <a:schemeClr val="bg1">
              <a:lumMod val="9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19618642" y="11829178"/>
            <a:ext cx="3936711" cy="523220"/>
          </a:xfrm>
          <a:prstGeom prst="rect">
            <a:avLst/>
          </a:prstGeom>
          <a:solidFill>
            <a:schemeClr val="bg1">
              <a:lumMod val="95000"/>
            </a:schemeClr>
          </a:solidFill>
        </p:spPr>
        <p:txBody>
          <a:bodyPr wrap="square" rtlCol="0">
            <a:spAutoFit/>
          </a:bodyPr>
          <a:lstStyle/>
          <a:p>
            <a:pPr algn="ctr"/>
            <a:r>
              <a:rPr lang="en-GB" sz="2800" dirty="0"/>
              <a:t>Student</a:t>
            </a:r>
            <a:r>
              <a:rPr lang="en-GB" sz="2800" dirty="0">
                <a:solidFill>
                  <a:srgbClr val="C00000"/>
                </a:solidFill>
              </a:rPr>
              <a:t> </a:t>
            </a:r>
            <a:r>
              <a:rPr lang="en-GB" sz="2800" dirty="0"/>
              <a:t>comments</a:t>
            </a:r>
            <a:endParaRPr lang="en-US" sz="2800" dirty="0"/>
          </a:p>
        </p:txBody>
      </p:sp>
      <p:sp>
        <p:nvSpPr>
          <p:cNvPr id="80" name="Speech Bubble: Oval 79"/>
          <p:cNvSpPr/>
          <p:nvPr/>
        </p:nvSpPr>
        <p:spPr>
          <a:xfrm>
            <a:off x="18554700" y="9258300"/>
            <a:ext cx="4648200" cy="2057400"/>
          </a:xfrm>
          <a:prstGeom prst="wedgeEllipseCallout">
            <a:avLst>
              <a:gd name="adj1" fmla="val 13616"/>
              <a:gd name="adj2" fmla="val 75273"/>
            </a:avLst>
          </a:prstGeom>
          <a:solidFill>
            <a:schemeClr val="bg1">
              <a:lumMod val="9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Speech Bubble: Oval 80"/>
          <p:cNvSpPr/>
          <p:nvPr/>
        </p:nvSpPr>
        <p:spPr>
          <a:xfrm>
            <a:off x="14039850" y="9618351"/>
            <a:ext cx="4610100" cy="3280775"/>
          </a:xfrm>
          <a:prstGeom prst="wedgeEllipseCallout">
            <a:avLst>
              <a:gd name="adj1" fmla="val 71700"/>
              <a:gd name="adj2" fmla="val 25105"/>
            </a:avLst>
          </a:prstGeom>
          <a:solidFill>
            <a:schemeClr val="bg1">
              <a:lumMod val="9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peech Bubble: Oval 81"/>
          <p:cNvSpPr/>
          <p:nvPr/>
        </p:nvSpPr>
        <p:spPr>
          <a:xfrm>
            <a:off x="24074977" y="11410950"/>
            <a:ext cx="4423824" cy="1349704"/>
          </a:xfrm>
          <a:prstGeom prst="wedgeEllipseCallout">
            <a:avLst>
              <a:gd name="adj1" fmla="val -64404"/>
              <a:gd name="adj2" fmla="val 9258"/>
            </a:avLst>
          </a:prstGeom>
          <a:solidFill>
            <a:schemeClr val="bg1">
              <a:lumMod val="9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Speech Bubble: Oval 83"/>
          <p:cNvSpPr/>
          <p:nvPr/>
        </p:nvSpPr>
        <p:spPr>
          <a:xfrm>
            <a:off x="24269701" y="13182600"/>
            <a:ext cx="4305299" cy="2400300"/>
          </a:xfrm>
          <a:prstGeom prst="wedgeEllipseCallout">
            <a:avLst>
              <a:gd name="adj1" fmla="val -79662"/>
              <a:gd name="adj2" fmla="val -83579"/>
            </a:avLst>
          </a:prstGeom>
          <a:solidFill>
            <a:schemeClr val="bg1">
              <a:lumMod val="9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14435357" y="10331113"/>
            <a:ext cx="4198450"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It has had a huge impact on my confidence levels and gave me some amazing real world experience! And it was a lot of fun!</a:t>
            </a:r>
          </a:p>
        </p:txBody>
      </p:sp>
      <p:sp>
        <p:nvSpPr>
          <p:cNvPr id="87" name="TextBox 86"/>
          <p:cNvSpPr txBox="1"/>
          <p:nvPr/>
        </p:nvSpPr>
        <p:spPr>
          <a:xfrm>
            <a:off x="24429027" y="11847982"/>
            <a:ext cx="409306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Absolutely loved reviewing!</a:t>
            </a:r>
          </a:p>
        </p:txBody>
      </p:sp>
      <p:sp>
        <p:nvSpPr>
          <p:cNvPr id="89" name="Rectangle 88"/>
          <p:cNvSpPr/>
          <p:nvPr/>
        </p:nvSpPr>
        <p:spPr>
          <a:xfrm>
            <a:off x="24700293" y="13872715"/>
            <a:ext cx="3798508"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I feel like the more I do on </a:t>
            </a:r>
          </a:p>
          <a:p>
            <a:r>
              <a:rPr lang="en-GB" sz="2400" dirty="0" err="1">
                <a:latin typeface="Arial" panose="020B0604020202020204" pitchFamily="34" charset="0"/>
                <a:cs typeface="Arial" panose="020B0604020202020204" pitchFamily="34" charset="0"/>
              </a:rPr>
              <a:t>StaffsLive</a:t>
            </a:r>
            <a:r>
              <a:rPr lang="en-GB" sz="2400" dirty="0">
                <a:latin typeface="Arial" panose="020B0604020202020204" pitchFamily="34" charset="0"/>
                <a:cs typeface="Arial" panose="020B0604020202020204" pitchFamily="34" charset="0"/>
              </a:rPr>
              <a:t> the more confident I get. </a:t>
            </a:r>
            <a:endParaRPr lang="en-US" sz="2400" dirty="0">
              <a:latin typeface="Arial" panose="020B0604020202020204" pitchFamily="34" charset="0"/>
              <a:cs typeface="Arial" panose="020B0604020202020204" pitchFamily="34" charset="0"/>
            </a:endParaRPr>
          </a:p>
        </p:txBody>
      </p:sp>
      <p:sp>
        <p:nvSpPr>
          <p:cNvPr id="90" name="Rectangle 89"/>
          <p:cNvSpPr/>
          <p:nvPr/>
        </p:nvSpPr>
        <p:spPr>
          <a:xfrm>
            <a:off x="19168922" y="9681308"/>
            <a:ext cx="3659616" cy="1200329"/>
          </a:xfrm>
          <a:prstGeom prst="rect">
            <a:avLst/>
          </a:prstGeom>
        </p:spPr>
        <p:txBody>
          <a:bodyPr wrap="square">
            <a:spAutoFit/>
          </a:bodyPr>
          <a:lstStyle/>
          <a:p>
            <a:r>
              <a:rPr lang="en-GB" sz="2400" dirty="0">
                <a:latin typeface="Arial" panose="020B0604020202020204" pitchFamily="34" charset="0"/>
                <a:ea typeface="Calibri" panose="020F0502020204030204" pitchFamily="34" charset="0"/>
              </a:rPr>
              <a:t>I try a lot harder because of the people who can see it. </a:t>
            </a:r>
            <a:endParaRPr lang="en-US" sz="2400" dirty="0"/>
          </a:p>
        </p:txBody>
      </p:sp>
      <p:sp>
        <p:nvSpPr>
          <p:cNvPr id="93" name="TextBox 92"/>
          <p:cNvSpPr txBox="1"/>
          <p:nvPr/>
        </p:nvSpPr>
        <p:spPr>
          <a:xfrm>
            <a:off x="601903" y="7565599"/>
            <a:ext cx="12885311" cy="7448193"/>
          </a:xfrm>
          <a:prstGeom prst="rect">
            <a:avLst/>
          </a:prstGeom>
          <a:noFill/>
        </p:spPr>
        <p:txBody>
          <a:bodyPr wrap="square" rtlCol="0">
            <a:spAutoFit/>
          </a:bodyPr>
          <a:lstStyle/>
          <a:p>
            <a:pPr>
              <a:lnSpc>
                <a:spcPct val="150000"/>
              </a:lnSpc>
              <a:spcAft>
                <a:spcPts val="600"/>
              </a:spcAft>
            </a:pPr>
            <a:r>
              <a:rPr lang="en-GB" sz="2400" dirty="0">
                <a:latin typeface="Arial" panose="020B0604020202020204" pitchFamily="34" charset="0"/>
                <a:cs typeface="Arial" panose="020B0604020202020204" pitchFamily="34" charset="0"/>
              </a:rPr>
              <a:t>The 21</a:t>
            </a:r>
            <a:r>
              <a:rPr lang="en-GB" sz="2400" baseline="30000" dirty="0">
                <a:latin typeface="Arial" panose="020B0604020202020204" pitchFamily="34" charset="0"/>
                <a:cs typeface="Arial" panose="020B0604020202020204" pitchFamily="34" charset="0"/>
              </a:rPr>
              <a:t>st</a:t>
            </a:r>
            <a:r>
              <a:rPr lang="en-GB" sz="2400" dirty="0">
                <a:latin typeface="Arial" panose="020B0604020202020204" pitchFamily="34" charset="0"/>
                <a:cs typeface="Arial" panose="020B0604020202020204" pitchFamily="34" charset="0"/>
              </a:rPr>
              <a:t> century continues to experience rapid change in digital technologies, and government policy makers are considering the current skills of the UK’s workforce to understand what skills might be needed in the future (Foresight project 2017). As part of the UK’s Digital Strategy (2017), higher education is placing increasing importance on both digital skills training and encouragement of lifelong learning. </a:t>
            </a:r>
            <a:endParaRPr lang="en-US" sz="2400" dirty="0">
              <a:latin typeface="Arial" panose="020B0604020202020204" pitchFamily="34" charset="0"/>
              <a:cs typeface="Arial" panose="020B0604020202020204" pitchFamily="34" charset="0"/>
            </a:endParaRPr>
          </a:p>
          <a:p>
            <a:pPr>
              <a:lnSpc>
                <a:spcPct val="150000"/>
              </a:lnSpc>
              <a:spcAft>
                <a:spcPts val="600"/>
              </a:spcAft>
            </a:pPr>
            <a:r>
              <a:rPr lang="en-GB" sz="2400" dirty="0">
                <a:latin typeface="Arial" panose="020B0604020202020204" pitchFamily="34" charset="0"/>
                <a:cs typeface="Arial" panose="020B0604020202020204" pitchFamily="34" charset="0"/>
              </a:rPr>
              <a:t>Evidence shows access to technology does not in itself generate a propensity to learn (White and Selwyn 2012). However, it creates opportunities for meaningful, ‘real-world’ engagement in learning that previously would not have been possible.</a:t>
            </a:r>
            <a:endParaRPr lang="en-US" sz="2400" dirty="0">
              <a:latin typeface="Arial" panose="020B0604020202020204" pitchFamily="34" charset="0"/>
              <a:cs typeface="Arial" panose="020B0604020202020204" pitchFamily="34" charset="0"/>
            </a:endParaRPr>
          </a:p>
          <a:p>
            <a:pPr>
              <a:lnSpc>
                <a:spcPct val="150000"/>
              </a:lnSpc>
              <a:spcAft>
                <a:spcPts val="600"/>
              </a:spcAft>
            </a:pPr>
            <a:r>
              <a:rPr lang="en-GB" sz="2400" dirty="0">
                <a:latin typeface="Arial" panose="020B0604020202020204" pitchFamily="34" charset="0"/>
                <a:cs typeface="Arial" panose="020B0604020202020204" pitchFamily="34" charset="0"/>
              </a:rPr>
              <a:t>In journalism, digital platforms have enabled students to publish and share work with a wider community outside of their university course. Authentic learning in this way enables students to use their skills and knowledge in the same way a professional would. The main difference being, activities are developed with the space and support for learning in a way that is often not available in the workplace.</a:t>
            </a:r>
            <a:endParaRPr lang="en-US" sz="2400" dirty="0">
              <a:latin typeface="Arial" panose="020B0604020202020204" pitchFamily="34" charset="0"/>
              <a:cs typeface="Arial" panose="020B0604020202020204" pitchFamily="34" charset="0"/>
            </a:endParaRPr>
          </a:p>
        </p:txBody>
      </p:sp>
      <p:sp>
        <p:nvSpPr>
          <p:cNvPr id="97" name="TextBox 96"/>
          <p:cNvSpPr txBox="1"/>
          <p:nvPr/>
        </p:nvSpPr>
        <p:spPr>
          <a:xfrm>
            <a:off x="578119" y="14903562"/>
            <a:ext cx="7307530" cy="6263253"/>
          </a:xfrm>
          <a:prstGeom prst="rect">
            <a:avLst/>
          </a:prstGeom>
          <a:noFill/>
        </p:spPr>
        <p:txBody>
          <a:bodyPr wrap="square" rtlCol="0">
            <a:spAutoFit/>
          </a:bodyPr>
          <a:lstStyle/>
          <a:p>
            <a:pPr>
              <a:lnSpc>
                <a:spcPct val="150000"/>
              </a:lnSpc>
              <a:spcAft>
                <a:spcPts val="600"/>
              </a:spcAft>
            </a:pPr>
            <a:r>
              <a:rPr lang="en-GB" sz="2400" dirty="0">
                <a:latin typeface="Arial" panose="020B0604020202020204" pitchFamily="34" charset="0"/>
                <a:cs typeface="Arial" panose="020B0604020202020204" pitchFamily="34" charset="0"/>
              </a:rPr>
              <a:t>Research shows students feel more confident about their journalism practice after engaging in authentic experiential activities (Baines, 2012). It also shows that unstructured and unsupported work experiences can have a negative impact on learning (Hanna and Sanders 2007).</a:t>
            </a:r>
            <a:endParaRPr lang="en-US" sz="2400" dirty="0">
              <a:latin typeface="Arial" panose="020B0604020202020204" pitchFamily="34" charset="0"/>
              <a:cs typeface="Arial" panose="020B0604020202020204" pitchFamily="34" charset="0"/>
            </a:endParaRPr>
          </a:p>
          <a:p>
            <a:pPr>
              <a:lnSpc>
                <a:spcPct val="150000"/>
              </a:lnSpc>
              <a:spcAft>
                <a:spcPts val="600"/>
              </a:spcAft>
            </a:pPr>
            <a:r>
              <a:rPr lang="en-GB" sz="2400" dirty="0">
                <a:latin typeface="Arial" panose="020B0604020202020204" pitchFamily="34" charset="0"/>
                <a:cs typeface="Arial" panose="020B0604020202020204" pitchFamily="34" charset="0"/>
              </a:rPr>
              <a:t>To ensure learning remained the central focus of this study the project was designed using a theoretical model developed by Stein et al. (2004), which highlights what to consider when designing, developing and implementing authentic curricula.</a:t>
            </a:r>
            <a:endParaRPr lang="en-US" sz="2400" dirty="0">
              <a:latin typeface="Arial" panose="020B0604020202020204" pitchFamily="34" charset="0"/>
              <a:cs typeface="Arial" panose="020B0604020202020204" pitchFamily="34" charset="0"/>
            </a:endParaRPr>
          </a:p>
        </p:txBody>
      </p:sp>
      <p:sp>
        <p:nvSpPr>
          <p:cNvPr id="100" name="TextBox 99"/>
          <p:cNvSpPr txBox="1"/>
          <p:nvPr/>
        </p:nvSpPr>
        <p:spPr>
          <a:xfrm>
            <a:off x="13773150" y="7772400"/>
            <a:ext cx="15049500" cy="1200329"/>
          </a:xfrm>
          <a:prstGeom prst="rect">
            <a:avLst/>
          </a:prstGeom>
          <a:noFill/>
        </p:spPr>
        <p:txBody>
          <a:bodyPr wrap="square" rtlCol="0">
            <a:spAutoFit/>
          </a:bodyPr>
          <a:lstStyle/>
          <a:p>
            <a:pPr>
              <a:lnSpc>
                <a:spcPct val="150000"/>
              </a:lnSpc>
            </a:pPr>
            <a:r>
              <a:rPr lang="en-GB" sz="2400" dirty="0">
                <a:latin typeface="Arial" panose="020B0604020202020204" pitchFamily="34" charset="0"/>
                <a:cs typeface="Arial" panose="020B0604020202020204" pitchFamily="34" charset="0"/>
              </a:rPr>
              <a:t>There was positive engagement from students of all backgrounds. Many students continued to be involved outside of the module or any course assessment.</a:t>
            </a:r>
            <a:endParaRPr lang="en-US" sz="2400" dirty="0">
              <a:latin typeface="Arial" panose="020B0604020202020204" pitchFamily="34" charset="0"/>
              <a:cs typeface="Arial" panose="020B0604020202020204" pitchFamily="34" charset="0"/>
            </a:endParaRPr>
          </a:p>
        </p:txBody>
      </p:sp>
      <p:sp>
        <p:nvSpPr>
          <p:cNvPr id="101" name="TextBox 100"/>
          <p:cNvSpPr txBox="1"/>
          <p:nvPr/>
        </p:nvSpPr>
        <p:spPr>
          <a:xfrm>
            <a:off x="7840297" y="20363058"/>
            <a:ext cx="5352288" cy="70788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Stein’s theoretical model for developing authentic curricula</a:t>
            </a:r>
            <a:endParaRPr lang="en-US" sz="2000" dirty="0">
              <a:latin typeface="Arial" panose="020B0604020202020204" pitchFamily="34" charset="0"/>
              <a:cs typeface="Arial" panose="020B0604020202020204" pitchFamily="34" charset="0"/>
            </a:endParaRPr>
          </a:p>
        </p:txBody>
      </p:sp>
      <p:sp>
        <p:nvSpPr>
          <p:cNvPr id="2" name="TextBox 1"/>
          <p:cNvSpPr txBox="1"/>
          <p:nvPr/>
        </p:nvSpPr>
        <p:spPr>
          <a:xfrm>
            <a:off x="5249334" y="22258867"/>
            <a:ext cx="8066616" cy="5078313"/>
          </a:xfrm>
          <a:prstGeom prst="rect">
            <a:avLst/>
          </a:prstGeom>
          <a:noFill/>
        </p:spPr>
        <p:txBody>
          <a:bodyPr wrap="square" rtlCol="0">
            <a:spAutoFit/>
          </a:bodyPr>
          <a:lstStyle/>
          <a:p>
            <a:pPr>
              <a:lnSpc>
                <a:spcPct val="150000"/>
              </a:lnSpc>
              <a:spcAft>
                <a:spcPts val="600"/>
              </a:spcAft>
            </a:pPr>
            <a:r>
              <a:rPr lang="en-GB" sz="2400" dirty="0">
                <a:latin typeface="Arial" panose="020B0604020202020204" pitchFamily="34" charset="0"/>
                <a:cs typeface="Arial" panose="020B0604020202020204" pitchFamily="34" charset="0"/>
              </a:rPr>
              <a:t>The </a:t>
            </a:r>
            <a:r>
              <a:rPr lang="en-GB" sz="2400" dirty="0" err="1">
                <a:latin typeface="Arial" panose="020B0604020202020204" pitchFamily="34" charset="0"/>
                <a:cs typeface="Arial" panose="020B0604020202020204" pitchFamily="34" charset="0"/>
              </a:rPr>
              <a:t>StaffsLive</a:t>
            </a:r>
            <a:r>
              <a:rPr lang="en-GB" sz="2400" dirty="0">
                <a:latin typeface="Arial" panose="020B0604020202020204" pitchFamily="34" charset="0"/>
                <a:cs typeface="Arial" panose="020B0604020202020204" pitchFamily="34" charset="0"/>
              </a:rPr>
              <a:t> Reviews project was developed to allow students press access to venues and events, where they work alongside professional journalists and public relations staff and must produce and publish work to a deadline. Students use a live content management system, developed from WordPress, to upload their work and there is a bespoke feedback system built-in to allow tutors to comment on and edit work before publication. Use of social media tools were also integrated. </a:t>
            </a:r>
          </a:p>
        </p:txBody>
      </p:sp>
      <p:sp>
        <p:nvSpPr>
          <p:cNvPr id="4" name="TextBox 3"/>
          <p:cNvSpPr txBox="1"/>
          <p:nvPr/>
        </p:nvSpPr>
        <p:spPr>
          <a:xfrm>
            <a:off x="457200" y="27461634"/>
            <a:ext cx="13049250" cy="1200329"/>
          </a:xfrm>
          <a:prstGeom prst="rect">
            <a:avLst/>
          </a:prstGeom>
          <a:noFill/>
        </p:spPr>
        <p:txBody>
          <a:bodyPr wrap="square" rtlCol="0">
            <a:spAutoFit/>
          </a:bodyPr>
          <a:lstStyle/>
          <a:p>
            <a:pPr>
              <a:lnSpc>
                <a:spcPct val="150000"/>
              </a:lnSpc>
              <a:spcAft>
                <a:spcPts val="600"/>
              </a:spcAft>
            </a:pPr>
            <a:r>
              <a:rPr lang="en-GB" sz="2400" dirty="0">
                <a:latin typeface="Arial" panose="020B0604020202020204" pitchFamily="34" charset="0"/>
                <a:cs typeface="Arial" panose="020B0604020202020204" pitchFamily="34" charset="0"/>
              </a:rPr>
              <a:t>On the request of other staff, the project was opened to students across all journalism courses. Evaluation methods included observation, focus group interviews and student surveys.</a:t>
            </a:r>
            <a:endParaRPr lang="en-US" dirty="0"/>
          </a:p>
        </p:txBody>
      </p:sp>
      <p:sp>
        <p:nvSpPr>
          <p:cNvPr id="5" name="TextBox 4"/>
          <p:cNvSpPr txBox="1"/>
          <p:nvPr/>
        </p:nvSpPr>
        <p:spPr>
          <a:xfrm>
            <a:off x="1600200" y="26441400"/>
            <a:ext cx="4724400" cy="369332"/>
          </a:xfrm>
          <a:prstGeom prst="rect">
            <a:avLst/>
          </a:prstGeom>
          <a:noFill/>
        </p:spPr>
        <p:txBody>
          <a:bodyPr wrap="square" rtlCol="0">
            <a:spAutoFit/>
          </a:bodyPr>
          <a:lstStyle/>
          <a:p>
            <a:r>
              <a:rPr lang="en-US" dirty="0">
                <a:solidFill>
                  <a:srgbClr val="C00000"/>
                </a:solidFill>
              </a:rPr>
              <a:t>www.staffslive.co.uk</a:t>
            </a:r>
          </a:p>
        </p:txBody>
      </p:sp>
      <p:sp>
        <p:nvSpPr>
          <p:cNvPr id="11" name="TextBox 10"/>
          <p:cNvSpPr txBox="1"/>
          <p:nvPr/>
        </p:nvSpPr>
        <p:spPr>
          <a:xfrm>
            <a:off x="24041100" y="9124950"/>
            <a:ext cx="3810000"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It’s there for anyone to see and then, when you come to get jobs, you’ve got your own portfolio</a:t>
            </a:r>
            <a:r>
              <a:rPr lang="en-GB" sz="2400" b="1"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15" name="Speech Bubble: Oval 14"/>
          <p:cNvSpPr/>
          <p:nvPr/>
        </p:nvSpPr>
        <p:spPr>
          <a:xfrm>
            <a:off x="13849350" y="13296900"/>
            <a:ext cx="6800850" cy="1466850"/>
          </a:xfrm>
          <a:prstGeom prst="wedgeEllipseCallout">
            <a:avLst>
              <a:gd name="adj1" fmla="val 42472"/>
              <a:gd name="adj2" fmla="val -107630"/>
            </a:avLst>
          </a:prstGeom>
          <a:solidFill>
            <a:schemeClr val="bg1">
              <a:lumMod val="9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4897100" y="13639800"/>
            <a:ext cx="5124450"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It was great to write in the company of other journalists.</a:t>
            </a:r>
          </a:p>
        </p:txBody>
      </p:sp>
      <p:sp>
        <p:nvSpPr>
          <p:cNvPr id="65" name="Speech Bubble: Oval 64"/>
          <p:cNvSpPr/>
          <p:nvPr/>
        </p:nvSpPr>
        <p:spPr>
          <a:xfrm>
            <a:off x="20802600" y="13163550"/>
            <a:ext cx="3162300" cy="2895600"/>
          </a:xfrm>
          <a:prstGeom prst="wedgeEllipseCallout">
            <a:avLst>
              <a:gd name="adj1" fmla="val -31657"/>
              <a:gd name="adj2" fmla="val -79678"/>
            </a:avLst>
          </a:prstGeom>
          <a:solidFill>
            <a:schemeClr val="bg1">
              <a:lumMod val="9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1336000" y="14039850"/>
            <a:ext cx="2324100"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Good experience for the work place.</a:t>
            </a:r>
            <a:endParaRPr lang="en-US" sz="2400" dirty="0">
              <a:latin typeface="Arial" panose="020B0604020202020204" pitchFamily="34" charset="0"/>
              <a:cs typeface="Arial" panose="020B0604020202020204" pitchFamily="34" charset="0"/>
            </a:endParaRPr>
          </a:p>
        </p:txBody>
      </p:sp>
      <p:sp>
        <p:nvSpPr>
          <p:cNvPr id="19" name="TextBox 18"/>
          <p:cNvSpPr txBox="1"/>
          <p:nvPr/>
        </p:nvSpPr>
        <p:spPr>
          <a:xfrm>
            <a:off x="29641800" y="7734300"/>
            <a:ext cx="12687300" cy="8633133"/>
          </a:xfrm>
          <a:prstGeom prst="rect">
            <a:avLst/>
          </a:prstGeom>
          <a:noFill/>
        </p:spPr>
        <p:txBody>
          <a:bodyPr wrap="square" rtlCol="0">
            <a:spAutoFit/>
          </a:bodyPr>
          <a:lstStyle/>
          <a:p>
            <a:pPr>
              <a:lnSpc>
                <a:spcPct val="150000"/>
              </a:lnSpc>
              <a:spcAft>
                <a:spcPts val="600"/>
              </a:spcAft>
            </a:pPr>
            <a:r>
              <a:rPr lang="en-GB" sz="2400" dirty="0">
                <a:latin typeface="Arial" panose="020B0604020202020204" pitchFamily="34" charset="0"/>
                <a:cs typeface="Arial" panose="020B0604020202020204" pitchFamily="34" charset="0"/>
              </a:rPr>
              <a:t>The project had a positive influence on students’ motivation, confidence and enjoyment of their studies. Other outcomes valued by students included portfolio building, working alongside professionals, gaining ‘real-world’ experience, and working to deadline.</a:t>
            </a:r>
            <a:r>
              <a:rPr lang="en-US"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This reflects similar outcomes to authentic experiential projects at other universities (St Clair 2015; Baines 2012, Steel et al. 2007). </a:t>
            </a:r>
            <a:endParaRPr lang="en-US" sz="2400" dirty="0">
              <a:latin typeface="Arial" panose="020B0604020202020204" pitchFamily="34" charset="0"/>
              <a:cs typeface="Arial" panose="020B0604020202020204" pitchFamily="34" charset="0"/>
            </a:endParaRPr>
          </a:p>
          <a:p>
            <a:pPr>
              <a:lnSpc>
                <a:spcPct val="150000"/>
              </a:lnSpc>
              <a:spcAft>
                <a:spcPts val="600"/>
              </a:spcAft>
            </a:pPr>
            <a:r>
              <a:rPr lang="en-GB" sz="2400" dirty="0">
                <a:latin typeface="Arial" panose="020B0604020202020204" pitchFamily="34" charset="0"/>
                <a:cs typeface="Arial" panose="020B0604020202020204" pitchFamily="34" charset="0"/>
              </a:rPr>
              <a:t>There were additional benefits in linking students and the university with the wider community in Staffordshire (88% of students said that the review list had encouraged them to experience something new).</a:t>
            </a:r>
            <a:endParaRPr lang="en-US" sz="2400" dirty="0">
              <a:latin typeface="Arial" panose="020B0604020202020204" pitchFamily="34" charset="0"/>
              <a:cs typeface="Arial" panose="020B0604020202020204" pitchFamily="34" charset="0"/>
            </a:endParaRPr>
          </a:p>
          <a:p>
            <a:pPr>
              <a:lnSpc>
                <a:spcPct val="150000"/>
              </a:lnSpc>
              <a:spcAft>
                <a:spcPts val="600"/>
              </a:spcAft>
            </a:pPr>
            <a:r>
              <a:rPr lang="en-GB" sz="2400" dirty="0">
                <a:latin typeface="Arial" panose="020B0604020202020204" pitchFamily="34" charset="0"/>
                <a:cs typeface="Arial" panose="020B0604020202020204" pitchFamily="34" charset="0"/>
              </a:rPr>
              <a:t>Students choosing to stay involved in the project outside of any formal assessment indicates a deeper level learning that could positively influence a propensity for life-long learning (Foresight 2017). Matching relevant study to students’ interests as well as expanding their experiences appear to be important factors in developing motivation to learn.</a:t>
            </a:r>
            <a:endParaRPr lang="en-US" sz="2400" dirty="0">
              <a:latin typeface="Arial" panose="020B0604020202020204" pitchFamily="34" charset="0"/>
              <a:cs typeface="Arial" panose="020B0604020202020204" pitchFamily="34" charset="0"/>
            </a:endParaRPr>
          </a:p>
          <a:p>
            <a:pPr>
              <a:lnSpc>
                <a:spcPct val="150000"/>
              </a:lnSpc>
              <a:spcAft>
                <a:spcPts val="600"/>
              </a:spcAft>
            </a:pPr>
            <a:r>
              <a:rPr lang="en-GB" sz="2400" dirty="0">
                <a:latin typeface="Arial" panose="020B0604020202020204" pitchFamily="34" charset="0"/>
                <a:cs typeface="Arial" panose="020B0604020202020204" pitchFamily="34" charset="0"/>
              </a:rPr>
              <a:t>In common with other experiential projects neither the learning nor support fits into neat timetabled boxes (St Clair 2015). If authentic learning is to be adopted on a larger scale, organising tutor workloads to accommodate this type of support needs to be considered. </a:t>
            </a:r>
            <a:endParaRPr lang="en-US" sz="2400" dirty="0">
              <a:latin typeface="Arial" panose="020B0604020202020204" pitchFamily="34" charset="0"/>
              <a:cs typeface="Arial" panose="020B0604020202020204" pitchFamily="34" charset="0"/>
            </a:endParaRPr>
          </a:p>
        </p:txBody>
      </p:sp>
      <p:sp>
        <p:nvSpPr>
          <p:cNvPr id="20" name="TextBox 19"/>
          <p:cNvSpPr txBox="1"/>
          <p:nvPr/>
        </p:nvSpPr>
        <p:spPr>
          <a:xfrm>
            <a:off x="29451300" y="17640300"/>
            <a:ext cx="12763500" cy="5232202"/>
          </a:xfrm>
          <a:prstGeom prst="rect">
            <a:avLst/>
          </a:prstGeom>
          <a:noFill/>
        </p:spPr>
        <p:txBody>
          <a:bodyPr wrap="square" rtlCol="0">
            <a:spAutoFit/>
          </a:bodyPr>
          <a:lstStyle/>
          <a:p>
            <a:pPr marL="342900" lvl="0" indent="-342900">
              <a:lnSpc>
                <a:spcPct val="150000"/>
              </a:lnSpc>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Carry out more detailed qualitative studies because numbers are restricted due to class size and capacity on authentic projects, making statistical significance difficult to achieve.</a:t>
            </a:r>
          </a:p>
          <a:p>
            <a:pPr marL="342900" lvl="0" indent="-342900">
              <a:lnSpc>
                <a:spcPct val="150000"/>
              </a:lnSpc>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Explore ways in which staff time can be recognised in work allocation to enable the growth and sustainability of this and other authentic learning projects.</a:t>
            </a:r>
            <a:endParaRPr lang="en-US" sz="2400" dirty="0">
              <a:latin typeface="Arial" panose="020B0604020202020204" pitchFamily="34" charset="0"/>
              <a:cs typeface="Arial" panose="020B0604020202020204" pitchFamily="34" charset="0"/>
            </a:endParaRPr>
          </a:p>
          <a:p>
            <a:pPr marL="342900" lvl="0" indent="-342900">
              <a:lnSpc>
                <a:spcPct val="150000"/>
              </a:lnSpc>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Study the impact of the project in terms of students’ growing experience of the arts as well as their view of the surrounding community, to evaluate early indications that building stronger links and encouraging students to get involved with the wider community has positive benefits for students, the University and the region. This could also have a positive influence on student recruitment.</a:t>
            </a:r>
            <a:endParaRPr lang="en-US" sz="2400" dirty="0">
              <a:latin typeface="Arial" panose="020B0604020202020204" pitchFamily="34" charset="0"/>
              <a:cs typeface="Arial" panose="020B0604020202020204" pitchFamily="34" charset="0"/>
            </a:endParaRPr>
          </a:p>
        </p:txBody>
      </p:sp>
      <p:sp>
        <p:nvSpPr>
          <p:cNvPr id="70" name="Arrow: Right 69"/>
          <p:cNvSpPr/>
          <p:nvPr/>
        </p:nvSpPr>
        <p:spPr>
          <a:xfrm>
            <a:off x="21129506" y="27618558"/>
            <a:ext cx="763542" cy="194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214300" y="914401"/>
            <a:ext cx="1905000" cy="769441"/>
          </a:xfrm>
          <a:prstGeom prst="rect">
            <a:avLst/>
          </a:prstGeom>
          <a:noFill/>
        </p:spPr>
        <p:txBody>
          <a:bodyPr wrap="square" rtlCol="0">
            <a:spAutoFit/>
          </a:bodyPr>
          <a:lstStyle/>
          <a:p>
            <a:r>
              <a:rPr lang="en-GB" sz="4400" dirty="0">
                <a:solidFill>
                  <a:schemeClr val="bg1"/>
                </a:solidFill>
              </a:rPr>
              <a:t>Audio</a:t>
            </a:r>
            <a:endParaRPr lang="en-US" sz="4400" dirty="0">
              <a:solidFill>
                <a:schemeClr val="bg1"/>
              </a:solidFill>
            </a:endParaRPr>
          </a:p>
        </p:txBody>
      </p:sp>
      <p:pic>
        <p:nvPicPr>
          <p:cNvPr id="12" name="PgchpeAudioForPos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0043100" y="338137"/>
            <a:ext cx="2290763" cy="2290763"/>
          </a:xfrm>
          <a:prstGeom prst="rect">
            <a:avLst/>
          </a:prstGeom>
        </p:spPr>
      </p:pic>
    </p:spTree>
    <p:extLst>
      <p:ext uri="{BB962C8B-B14F-4D97-AF65-F5344CB8AC3E}">
        <p14:creationId xmlns:p14="http://schemas.microsoft.com/office/powerpoint/2010/main" val="380333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407"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3322</TotalTime>
  <Words>1183</Words>
  <Application>Microsoft Office PowerPoint</Application>
  <PresentationFormat>Custom</PresentationFormat>
  <Paragraphs>59</Paragraphs>
  <Slides>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THOMASON Carmel M</dc:creator>
  <cp:lastModifiedBy>Carmel Thomason</cp:lastModifiedBy>
  <cp:revision>93</cp:revision>
  <dcterms:created xsi:type="dcterms:W3CDTF">2017-05-21T09:32:35Z</dcterms:created>
  <dcterms:modified xsi:type="dcterms:W3CDTF">2020-01-15T17:21:03Z</dcterms:modified>
</cp:coreProperties>
</file>