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Mills" initials="RM" lastIdx="1" clrIdx="0">
    <p:extLst>
      <p:ext uri="{19B8F6BF-5375-455C-9EA6-DF929625EA0E}">
        <p15:presenceInfo xmlns:p15="http://schemas.microsoft.com/office/powerpoint/2012/main" userId="Richard Mil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2870" autoAdjust="0"/>
  </p:normalViewPr>
  <p:slideViewPr>
    <p:cSldViewPr showGuides="1">
      <p:cViewPr varScale="1">
        <p:scale>
          <a:sx n="62" d="100"/>
          <a:sy n="62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__PhD\PAPER%202%20-%20CP%20characterisation\_working%20data%20SESSION%201\CP%20v%20TD%20graphs\CP%20v%20TD%20ankle-head%20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CP%20v%20TD%20graphs\CP%20v%20TD%20ankle-head%20time%20la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__PhD\PAPER%202%20-%20CP%20characterisation\_working%20data%20SESSION%201\CP%20v%20TD%20graphs\CP%20v%20TD%20ankle-head%20C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CP%20v%20TD%20graphs\CP%20v%20TD%20ankle-head%20time%20la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Sheet1!$D$27</c:f>
              <c:strCache>
                <c:ptCount val="1"/>
                <c:pt idx="0">
                  <c:v>TD (TS)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(Sheet1!$B$21,Sheet1!$J$21,Sheet1!$R$21,Sheet1!$Z$21)</c:f>
                <c:numCache>
                  <c:formatCode>General</c:formatCode>
                  <c:ptCount val="4"/>
                  <c:pt idx="0">
                    <c:v>6.9846457259738565E-2</c:v>
                  </c:pt>
                  <c:pt idx="1">
                    <c:v>6.9254865303357144E-2</c:v>
                  </c:pt>
                  <c:pt idx="2">
                    <c:v>0.13209834948125898</c:v>
                  </c:pt>
                  <c:pt idx="3">
                    <c:v>0.23353278726672463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Sheet1!$F$27:$F$30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0.61</c:v>
                </c:pt>
              </c:numCache>
            </c:numRef>
          </c:xVal>
          <c:yVal>
            <c:numRef>
              <c:f>(Sheet1!$B$20,Sheet1!$J$20,Sheet1!$R$20,Sheet1!$Z$20)</c:f>
              <c:numCache>
                <c:formatCode>General</c:formatCode>
                <c:ptCount val="4"/>
                <c:pt idx="0">
                  <c:v>0.91727038395403337</c:v>
                </c:pt>
                <c:pt idx="1">
                  <c:v>0.88930716309013047</c:v>
                </c:pt>
                <c:pt idx="2">
                  <c:v>0.7422344966491089</c:v>
                </c:pt>
                <c:pt idx="3">
                  <c:v>0.53430766118942108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C1D-4FCF-9B1C-2A170AD0CF2F}"/>
            </c:ext>
          </c:extLst>
        </c:ser>
        <c:ser>
          <c:idx val="2"/>
          <c:order val="1"/>
          <c:tx>
            <c:strRef>
              <c:f>Sheet1!$D$29</c:f>
              <c:strCache>
                <c:ptCount val="1"/>
                <c:pt idx="0">
                  <c:v>CP (TS)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(Sheet1!$C$21,Sheet1!$K$21,Sheet1!$S$21,Sheet1!$AA$21)</c:f>
                <c:numCache>
                  <c:formatCode>General</c:formatCode>
                  <c:ptCount val="4"/>
                  <c:pt idx="0">
                    <c:v>0.26051086707765891</c:v>
                  </c:pt>
                  <c:pt idx="1">
                    <c:v>2.44332113410658E-2</c:v>
                  </c:pt>
                  <c:pt idx="2">
                    <c:v>0.26668727633140826</c:v>
                  </c:pt>
                  <c:pt idx="3">
                    <c:v>0.33456764845943793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0</c:v>
                </c:pt>
              </c:numLit>
            </c:minus>
          </c:errBars>
          <c:xVal>
            <c:numRef>
              <c:f>[1]Sheet1!$E$27:$E$30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(Sheet1!$C$20,Sheet1!$K$20,Sheet1!$S$20,Sheet1!$AA$20)</c:f>
              <c:numCache>
                <c:formatCode>General</c:formatCode>
                <c:ptCount val="4"/>
                <c:pt idx="0">
                  <c:v>0.85424134155529441</c:v>
                </c:pt>
                <c:pt idx="1">
                  <c:v>0.93252310967085172</c:v>
                </c:pt>
                <c:pt idx="2">
                  <c:v>0.68577511214940901</c:v>
                </c:pt>
                <c:pt idx="3">
                  <c:v>0.45520333483901038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C1D-4FCF-9B1C-2A170AD0CF2F}"/>
            </c:ext>
          </c:extLst>
        </c:ser>
        <c:ser>
          <c:idx val="1"/>
          <c:order val="2"/>
          <c:tx>
            <c:strRef>
              <c:f>Sheet1!$D$28</c:f>
              <c:strCache>
                <c:ptCount val="1"/>
                <c:pt idx="0">
                  <c:v>TD (SS)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(Sheet1!$D$21,Sheet1!$L$21,Sheet1!$T$21,Sheet1!$AB$21)</c:f>
                <c:numCache>
                  <c:formatCode>General</c:formatCode>
                  <c:ptCount val="4"/>
                  <c:pt idx="0">
                    <c:v>0.41700977241491588</c:v>
                  </c:pt>
                  <c:pt idx="1">
                    <c:v>0.22337987277617916</c:v>
                  </c:pt>
                  <c:pt idx="2">
                    <c:v>0.5366171639733176</c:v>
                  </c:pt>
                  <c:pt idx="3">
                    <c:v>0.37954945049952316</c:v>
                  </c:pt>
                </c:numCache>
              </c:numRef>
            </c:minus>
          </c:errBars>
          <c:xVal>
            <c:numRef>
              <c:f>Sheet1!$F$27:$F$30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0.61</c:v>
                </c:pt>
              </c:numCache>
            </c:numRef>
          </c:xVal>
          <c:yVal>
            <c:numRef>
              <c:f>(Sheet1!$D$20,Sheet1!$L$20,Sheet1!$T$20,Sheet1!$AB$20)</c:f>
              <c:numCache>
                <c:formatCode>General</c:formatCode>
                <c:ptCount val="4"/>
                <c:pt idx="0">
                  <c:v>0.85537719079506247</c:v>
                </c:pt>
                <c:pt idx="1">
                  <c:v>0.86421011572276829</c:v>
                </c:pt>
                <c:pt idx="2">
                  <c:v>0.21792153970266021</c:v>
                </c:pt>
                <c:pt idx="3">
                  <c:v>0.32238238701936633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C1D-4FCF-9B1C-2A170AD0CF2F}"/>
            </c:ext>
          </c:extLst>
        </c:ser>
        <c:ser>
          <c:idx val="3"/>
          <c:order val="3"/>
          <c:tx>
            <c:strRef>
              <c:f>Sheet1!$D$30</c:f>
              <c:strCache>
                <c:ptCount val="1"/>
                <c:pt idx="0">
                  <c:v>CP (SS)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(Sheet1!$E$21,Sheet1!$M$21,Sheet1!$U$21,Sheet1!$AC$21)</c:f>
                <c:numCache>
                  <c:formatCode>General</c:formatCode>
                  <c:ptCount val="4"/>
                  <c:pt idx="0">
                    <c:v>3.1961644178800888E-2</c:v>
                  </c:pt>
                  <c:pt idx="1">
                    <c:v>3.8156978886579443E-2</c:v>
                  </c:pt>
                  <c:pt idx="2">
                    <c:v>0.339750641969079</c:v>
                  </c:pt>
                  <c:pt idx="3">
                    <c:v>0.31978850764296912</c:v>
                  </c:pt>
                </c:numCache>
              </c:numRef>
            </c:minus>
          </c:errBars>
          <c:xVal>
            <c:numRef>
              <c:f>[1]Sheet1!$E$27:$E$30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(Sheet1!$E$20,Sheet1!$M$20,Sheet1!$U$20,Sheet1!$AC$20)</c:f>
              <c:numCache>
                <c:formatCode>General</c:formatCode>
                <c:ptCount val="4"/>
                <c:pt idx="0">
                  <c:v>0.9445409753113384</c:v>
                </c:pt>
                <c:pt idx="1">
                  <c:v>0.93111163818097009</c:v>
                </c:pt>
                <c:pt idx="2">
                  <c:v>0.24599951557514488</c:v>
                </c:pt>
                <c:pt idx="3">
                  <c:v>0.38083526233341741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C1D-4FCF-9B1C-2A170AD0C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158856"/>
        <c:axId val="130159240"/>
      </c:scatterChart>
      <c:valAx>
        <c:axId val="13015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30159240"/>
        <c:crosses val="autoZero"/>
        <c:crossBetween val="midCat"/>
      </c:valAx>
      <c:valAx>
        <c:axId val="130159240"/>
        <c:scaling>
          <c:orientation val="minMax"/>
          <c:max val="1.5"/>
          <c:min val="-0.5"/>
        </c:scaling>
        <c:delete val="0"/>
        <c:axPos val="l"/>
        <c:numFmt formatCode="General" sourceLinked="1"/>
        <c:majorTickMark val="out"/>
        <c:minorTickMark val="none"/>
        <c:tickLblPos val="nextTo"/>
        <c:crossAx val="1301588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TD (TS)</c:v>
                </c:pt>
              </c:strCache>
            </c:strRef>
          </c:tx>
          <c:spPr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(Sheet1!$B$21,Sheet1!$J$21,Sheet1!$R$21,Sheet1!$Z$21)</c:f>
                <c:numCache>
                  <c:formatCode>General</c:formatCode>
                  <c:ptCount val="4"/>
                  <c:pt idx="0">
                    <c:v>1.1447727478671541</c:v>
                  </c:pt>
                  <c:pt idx="1">
                    <c:v>1.6535923073454939</c:v>
                  </c:pt>
                  <c:pt idx="2">
                    <c:v>3.7436984623189349</c:v>
                  </c:pt>
                  <c:pt idx="3">
                    <c:v>6.1521812784108096</c:v>
                  </c:pt>
                </c:numCache>
              </c:numRef>
            </c:minus>
          </c:errBars>
          <c:cat>
            <c:numRef>
              <c:f>'E:\__PhD\PAPER 2 - CP characterisation\_working data SESSION 1\CP v TD graphs\[CP v TD anchoring index.xlsx]Sheet1'!$E$27:$E$30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(Sheet1!$B$20,Sheet1!$J$20,Sheet1!$R$20,Sheet1!$Z$20)</c:f>
              <c:numCache>
                <c:formatCode>General</c:formatCode>
                <c:ptCount val="4"/>
                <c:pt idx="0">
                  <c:v>-1.245762711864405</c:v>
                </c:pt>
                <c:pt idx="1">
                  <c:v>-1.6567796610169501</c:v>
                </c:pt>
                <c:pt idx="2">
                  <c:v>-9.0317796610169481</c:v>
                </c:pt>
                <c:pt idx="3">
                  <c:v>-11.461864406779659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E5-4E9B-BCA6-E6BBDBC6C132}"/>
            </c:ext>
          </c:extLst>
        </c:ser>
        <c:ser>
          <c:idx val="2"/>
          <c:order val="1"/>
          <c:tx>
            <c:strRef>
              <c:f>Sheet1!$D$30</c:f>
              <c:strCache>
                <c:ptCount val="1"/>
                <c:pt idx="0">
                  <c:v>CP (TS)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(Sheet1!$C$21,Sheet1!$K$21,Sheet1!$S$21,Sheet1!$AA$21)</c:f>
                <c:numCache>
                  <c:formatCode>General</c:formatCode>
                  <c:ptCount val="4"/>
                  <c:pt idx="0">
                    <c:v>2.573658556848665</c:v>
                  </c:pt>
                  <c:pt idx="1">
                    <c:v>3.9920285887232771</c:v>
                  </c:pt>
                  <c:pt idx="2">
                    <c:v>8.2134088133595036</c:v>
                  </c:pt>
                  <c:pt idx="3">
                    <c:v>8.4675612612374014</c:v>
                  </c:pt>
                </c:numCache>
              </c:numRef>
            </c:minus>
          </c:errBars>
          <c:cat>
            <c:numRef>
              <c:f>'E:\__PhD\PAPER 2 - CP characterisation\_working data SESSION 1\CP v TD graphs\[CP v TD anchoring index.xlsx]Sheet1'!$E$27:$E$30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(Sheet1!$C$20,Sheet1!$K$20,Sheet1!$S$20,Sheet1!$AA$20)</c:f>
              <c:numCache>
                <c:formatCode>General</c:formatCode>
                <c:ptCount val="4"/>
                <c:pt idx="0">
                  <c:v>-1.460708782742681</c:v>
                </c:pt>
                <c:pt idx="1">
                  <c:v>-4.266101694915255</c:v>
                </c:pt>
                <c:pt idx="2">
                  <c:v>-8.3326271186440692</c:v>
                </c:pt>
                <c:pt idx="3">
                  <c:v>-11.95641646489104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E5-4E9B-BCA6-E6BBDBC6C132}"/>
            </c:ext>
          </c:extLst>
        </c:ser>
        <c:ser>
          <c:idx val="1"/>
          <c:order val="2"/>
          <c:tx>
            <c:strRef>
              <c:f>Sheet1!$D$29</c:f>
              <c:strCache>
                <c:ptCount val="1"/>
                <c:pt idx="0">
                  <c:v>TD (SS)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(Sheet1!$D$21,Sheet1!$L$21,Sheet1!$T$21,Sheet1!$AB$21)</c:f>
                <c:numCache>
                  <c:formatCode>General</c:formatCode>
                  <c:ptCount val="4"/>
                  <c:pt idx="0">
                    <c:v>0.606134650704792</c:v>
                  </c:pt>
                  <c:pt idx="1">
                    <c:v>1.56327030231872</c:v>
                  </c:pt>
                  <c:pt idx="2">
                    <c:v>4.1983379291599574</c:v>
                  </c:pt>
                  <c:pt idx="3">
                    <c:v>9.2945820756465842</c:v>
                  </c:pt>
                </c:numCache>
              </c:numRef>
            </c:minus>
          </c:errBars>
          <c:cat>
            <c:numRef>
              <c:f>'E:\__PhD\PAPER 2 - CP characterisation\_working data SESSION 1\CP v TD graphs\[CP v TD anchoring index.xlsx]Sheet1'!$E$27:$E$30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(Sheet1!$D$20,Sheet1!$L$20,Sheet1!$T$20,Sheet1!$AB$20)</c:f>
              <c:numCache>
                <c:formatCode>General</c:formatCode>
                <c:ptCount val="4"/>
                <c:pt idx="0">
                  <c:v>-0.42161016949152502</c:v>
                </c:pt>
                <c:pt idx="1">
                  <c:v>-2.3749999999999991</c:v>
                </c:pt>
                <c:pt idx="2">
                  <c:v>-6.6588983050847466</c:v>
                </c:pt>
                <c:pt idx="3">
                  <c:v>-6.2838983050847483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E5-4E9B-BCA6-E6BBDBC6C132}"/>
            </c:ext>
          </c:extLst>
        </c:ser>
        <c:ser>
          <c:idx val="3"/>
          <c:order val="3"/>
          <c:tx>
            <c:strRef>
              <c:f>Sheet1!$D$31</c:f>
              <c:strCache>
                <c:ptCount val="1"/>
                <c:pt idx="0">
                  <c:v>CP (SS)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(Sheet1!$E$21,Sheet1!$M$21,Sheet1!$U$21,Sheet1!$AC$21)</c:f>
                <c:numCache>
                  <c:formatCode>General</c:formatCode>
                  <c:ptCount val="4"/>
                  <c:pt idx="0">
                    <c:v>1.734955403315928</c:v>
                  </c:pt>
                  <c:pt idx="1">
                    <c:v>3.7557731105019738</c:v>
                  </c:pt>
                  <c:pt idx="2">
                    <c:v>8.8428013570053192</c:v>
                  </c:pt>
                  <c:pt idx="3">
                    <c:v>12.997755808788551</c:v>
                  </c:pt>
                </c:numCache>
              </c:numRef>
            </c:minus>
          </c:errBars>
          <c:cat>
            <c:numRef>
              <c:f>'E:\__PhD\PAPER 2 - CP characterisation\_working data SESSION 1\CP v TD graphs\[CP v TD anchoring index.xlsx]Sheet1'!$E$27:$E$30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(Sheet1!$E$20,Sheet1!$M$20,Sheet1!$U$20,Sheet1!$AC$20)</c:f>
              <c:numCache>
                <c:formatCode>General</c:formatCode>
                <c:ptCount val="4"/>
                <c:pt idx="0">
                  <c:v>-0.92604006163328101</c:v>
                </c:pt>
                <c:pt idx="1">
                  <c:v>-4.2169491525423721</c:v>
                </c:pt>
                <c:pt idx="2">
                  <c:v>-7.5572033898305104</c:v>
                </c:pt>
                <c:pt idx="3">
                  <c:v>-7.6561743341404371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4E5-4E9B-BCA6-E6BBDBC6C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63648"/>
        <c:axId val="130264032"/>
      </c:barChart>
      <c:catAx>
        <c:axId val="130263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high"/>
        <c:crossAx val="130264032"/>
        <c:crosses val="autoZero"/>
        <c:auto val="1"/>
        <c:lblAlgn val="ctr"/>
        <c:lblOffset val="100"/>
        <c:noMultiLvlLbl val="0"/>
      </c:catAx>
      <c:valAx>
        <c:axId val="130264032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low"/>
        <c:crossAx val="13026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Sheet1!$D$27</c:f>
              <c:strCache>
                <c:ptCount val="1"/>
                <c:pt idx="0">
                  <c:v>TD (TS)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(Sheet1!$F$21,Sheet1!$N$21,Sheet1!$V$21,Sheet1!$AD$21)</c:f>
                <c:numCache>
                  <c:formatCode>General</c:formatCode>
                  <c:ptCount val="4"/>
                  <c:pt idx="0">
                    <c:v>0.13712230376413681</c:v>
                  </c:pt>
                  <c:pt idx="1">
                    <c:v>0.158042734677147</c:v>
                  </c:pt>
                  <c:pt idx="2">
                    <c:v>0.29877018447256448</c:v>
                  </c:pt>
                  <c:pt idx="3">
                    <c:v>0.19125375603019623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Sheet1!$F$27:$F$30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0.61</c:v>
                </c:pt>
              </c:numCache>
            </c:numRef>
          </c:xVal>
          <c:yVal>
            <c:numRef>
              <c:f>(Sheet1!$F$20,Sheet1!$N$20,Sheet1!$V$20,Sheet1!$AD$20)</c:f>
              <c:numCache>
                <c:formatCode>General</c:formatCode>
                <c:ptCount val="4"/>
                <c:pt idx="0">
                  <c:v>0.830527141641351</c:v>
                </c:pt>
                <c:pt idx="1">
                  <c:v>0.78797571966460178</c:v>
                </c:pt>
                <c:pt idx="2">
                  <c:v>0.60531163691249834</c:v>
                </c:pt>
                <c:pt idx="3">
                  <c:v>0.55469294218834286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DF-4C3C-AA9E-938C14E90D81}"/>
            </c:ext>
          </c:extLst>
        </c:ser>
        <c:ser>
          <c:idx val="2"/>
          <c:order val="1"/>
          <c:tx>
            <c:strRef>
              <c:f>Sheet1!$D$29</c:f>
              <c:strCache>
                <c:ptCount val="1"/>
                <c:pt idx="0">
                  <c:v>CP (TS)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(Sheet1!$G$21,Sheet1!$O$21,Sheet1!$W$21,Sheet1!$AE$21)</c:f>
                <c:numCache>
                  <c:formatCode>General</c:formatCode>
                  <c:ptCount val="4"/>
                  <c:pt idx="0">
                    <c:v>0.29783130920389367</c:v>
                  </c:pt>
                  <c:pt idx="1">
                    <c:v>7.4066718012639018E-2</c:v>
                  </c:pt>
                  <c:pt idx="2">
                    <c:v>0.34125764186937979</c:v>
                  </c:pt>
                  <c:pt idx="3">
                    <c:v>0.4859332446933699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0</c:v>
                </c:pt>
              </c:numLit>
            </c:minus>
          </c:errBars>
          <c:xVal>
            <c:numRef>
              <c:f>Sheet1!$E$27:$E$30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(Sheet1!$G$20,Sheet1!$O$20,Sheet1!$W$20,Sheet1!$AE$20)</c:f>
              <c:numCache>
                <c:formatCode>General</c:formatCode>
                <c:ptCount val="4"/>
                <c:pt idx="0">
                  <c:v>0.77558711924215451</c:v>
                </c:pt>
                <c:pt idx="1">
                  <c:v>0.81027508622161815</c:v>
                </c:pt>
                <c:pt idx="2">
                  <c:v>0.5354973485329545</c:v>
                </c:pt>
                <c:pt idx="3">
                  <c:v>0.36156039774974147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1DF-4C3C-AA9E-938C14E90D81}"/>
            </c:ext>
          </c:extLst>
        </c:ser>
        <c:ser>
          <c:idx val="1"/>
          <c:order val="2"/>
          <c:tx>
            <c:strRef>
              <c:f>Sheet1!$D$28</c:f>
              <c:strCache>
                <c:ptCount val="1"/>
                <c:pt idx="0">
                  <c:v>TD (SS)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(Sheet1!$H$21,Sheet1!$P$21,Sheet1!$X$21,Sheet1!$AF$21)</c:f>
                <c:numCache>
                  <c:formatCode>General</c:formatCode>
                  <c:ptCount val="4"/>
                  <c:pt idx="0">
                    <c:v>9.3576026381630484E-2</c:v>
                  </c:pt>
                  <c:pt idx="1">
                    <c:v>0.33817673943887172</c:v>
                  </c:pt>
                  <c:pt idx="2">
                    <c:v>0.44583300732525766</c:v>
                  </c:pt>
                  <c:pt idx="3">
                    <c:v>0.29838389020608941</c:v>
                  </c:pt>
                </c:numCache>
              </c:numRef>
            </c:minus>
          </c:errBars>
          <c:xVal>
            <c:numRef>
              <c:f>Sheet1!$F$27:$F$30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0.61</c:v>
                </c:pt>
              </c:numCache>
            </c:numRef>
          </c:xVal>
          <c:yVal>
            <c:numRef>
              <c:f>(Sheet1!$H$20,Sheet1!$P$20,Sheet1!$X$20,Sheet1!$AF$20)</c:f>
              <c:numCache>
                <c:formatCode>General</c:formatCode>
                <c:ptCount val="4"/>
                <c:pt idx="0">
                  <c:v>0.88850981830359121</c:v>
                </c:pt>
                <c:pt idx="1">
                  <c:v>0.69787052236152758</c:v>
                </c:pt>
                <c:pt idx="2">
                  <c:v>0.40467265679469067</c:v>
                </c:pt>
                <c:pt idx="3">
                  <c:v>0.38704083231385394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1DF-4C3C-AA9E-938C14E90D81}"/>
            </c:ext>
          </c:extLst>
        </c:ser>
        <c:ser>
          <c:idx val="3"/>
          <c:order val="3"/>
          <c:tx>
            <c:strRef>
              <c:f>Sheet1!$D$30</c:f>
              <c:strCache>
                <c:ptCount val="1"/>
                <c:pt idx="0">
                  <c:v>CP (SS)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(Sheet1!$I$21,Sheet1!$Q$21,Sheet1!$Y$21,Sheet1!$AG$21)</c:f>
                <c:numCache>
                  <c:formatCode>General</c:formatCode>
                  <c:ptCount val="4"/>
                  <c:pt idx="0">
                    <c:v>0.28583787732311955</c:v>
                  </c:pt>
                  <c:pt idx="1">
                    <c:v>0.3065174107394108</c:v>
                  </c:pt>
                  <c:pt idx="2">
                    <c:v>0.36666842869997063</c:v>
                  </c:pt>
                  <c:pt idx="3">
                    <c:v>0.30031788678955396</c:v>
                  </c:pt>
                </c:numCache>
              </c:numRef>
            </c:minus>
          </c:errBars>
          <c:xVal>
            <c:numRef>
              <c:f>Sheet1!$E$27:$E$30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(Sheet1!$I$20,Sheet1!$Q$20,Sheet1!$Y$20,Sheet1!$AG$20)</c:f>
              <c:numCache>
                <c:formatCode>General</c:formatCode>
                <c:ptCount val="4"/>
                <c:pt idx="0">
                  <c:v>0.81068268628876949</c:v>
                </c:pt>
                <c:pt idx="1">
                  <c:v>0.76600860204711296</c:v>
                </c:pt>
                <c:pt idx="2">
                  <c:v>0.45602364409124602</c:v>
                </c:pt>
                <c:pt idx="3">
                  <c:v>0.21234471508018599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1DF-4C3C-AA9E-938C14E90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321168"/>
        <c:axId val="130329744"/>
      </c:scatterChart>
      <c:valAx>
        <c:axId val="13032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30329744"/>
        <c:crosses val="autoZero"/>
        <c:crossBetween val="midCat"/>
      </c:valAx>
      <c:valAx>
        <c:axId val="130329744"/>
        <c:scaling>
          <c:orientation val="minMax"/>
          <c:max val="1.5"/>
          <c:min val="-0.5"/>
        </c:scaling>
        <c:delete val="0"/>
        <c:axPos val="l"/>
        <c:numFmt formatCode="General" sourceLinked="1"/>
        <c:majorTickMark val="none"/>
        <c:minorTickMark val="none"/>
        <c:tickLblPos val="nextTo"/>
        <c:crossAx val="13032116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TD (TS)</c:v>
                </c:pt>
              </c:strCache>
            </c:strRef>
          </c:tx>
          <c:spPr>
            <a:pattFill prst="open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(Sheet1!$F$21,Sheet1!$N$21,Sheet1!$V$21,Sheet1!$AD$21)</c:f>
                <c:numCache>
                  <c:formatCode>General</c:formatCode>
                  <c:ptCount val="4"/>
                  <c:pt idx="0">
                    <c:v>1.9025146453828841</c:v>
                  </c:pt>
                  <c:pt idx="1">
                    <c:v>1.6009634450354939</c:v>
                  </c:pt>
                  <c:pt idx="2">
                    <c:v>3.1943764625340378</c:v>
                  </c:pt>
                  <c:pt idx="3">
                    <c:v>3.5219639072964228</c:v>
                  </c:pt>
                </c:numCache>
              </c:numRef>
            </c:minus>
          </c:errBars>
          <c:cat>
            <c:numRef>
              <c:f>Sheet1!$E$28:$E$31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(Sheet1!$F$20,Sheet1!$N$20,Sheet1!$V$20,Sheet1!$AD$20)</c:f>
              <c:numCache>
                <c:formatCode>General</c:formatCode>
                <c:ptCount val="4"/>
                <c:pt idx="0">
                  <c:v>-1.0531073446327699</c:v>
                </c:pt>
                <c:pt idx="1">
                  <c:v>-0.89265536723163696</c:v>
                </c:pt>
                <c:pt idx="2">
                  <c:v>-5.8214689265536723</c:v>
                </c:pt>
                <c:pt idx="3">
                  <c:v>-7.6519774011299457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5B-4E97-BB6E-D9117AA4FCEF}"/>
            </c:ext>
          </c:extLst>
        </c:ser>
        <c:ser>
          <c:idx val="2"/>
          <c:order val="1"/>
          <c:tx>
            <c:strRef>
              <c:f>Sheet1!$D$30</c:f>
              <c:strCache>
                <c:ptCount val="1"/>
                <c:pt idx="0">
                  <c:v>CP (TS)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(Sheet1!$G$21,Sheet1!$O$21,Sheet1!$W$21,Sheet1!$AE$21)</c:f>
                <c:numCache>
                  <c:formatCode>General</c:formatCode>
                  <c:ptCount val="4"/>
                  <c:pt idx="0">
                    <c:v>1.8185772844171371</c:v>
                  </c:pt>
                  <c:pt idx="1">
                    <c:v>4.3612003078192876</c:v>
                  </c:pt>
                  <c:pt idx="2">
                    <c:v>4.3874287994402499</c:v>
                  </c:pt>
                  <c:pt idx="3">
                    <c:v>6.8725118801515572</c:v>
                  </c:pt>
                </c:numCache>
              </c:numRef>
            </c:minus>
          </c:errBars>
          <c:cat>
            <c:numRef>
              <c:f>Sheet1!$E$28:$E$31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(Sheet1!$G$20,Sheet1!$O$20,Sheet1!$W$20,Sheet1!$AE$20)</c:f>
              <c:numCache>
                <c:formatCode>General</c:formatCode>
                <c:ptCount val="4"/>
                <c:pt idx="0">
                  <c:v>-1.4613935969868159</c:v>
                </c:pt>
                <c:pt idx="1">
                  <c:v>-1.9067796610169481</c:v>
                </c:pt>
                <c:pt idx="2">
                  <c:v>-5.6174334140435844</c:v>
                </c:pt>
                <c:pt idx="3">
                  <c:v>-8.47941888619855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5B-4E97-BB6E-D9117AA4FCEF}"/>
            </c:ext>
          </c:extLst>
        </c:ser>
        <c:ser>
          <c:idx val="1"/>
          <c:order val="2"/>
          <c:tx>
            <c:strRef>
              <c:f>Sheet1!$D$29</c:f>
              <c:strCache>
                <c:ptCount val="1"/>
                <c:pt idx="0">
                  <c:v>TD (SS)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(Sheet1!$H$21,Sheet1!$P$22,Sheet1!$X$22,Sheet1!$AF$22)</c:f>
                <c:numCache>
                  <c:formatCode>General</c:formatCode>
                  <c:ptCount val="4"/>
                  <c:pt idx="0">
                    <c:v>2.0037501946296139</c:v>
                  </c:pt>
                </c:numCache>
              </c:numRef>
            </c:plus>
            <c:minus>
              <c:numRef>
                <c:f>(Sheet1!$H$22,Sheet1!$P$21,Sheet1!$X$21,Sheet1!$AF$21)</c:f>
                <c:numCache>
                  <c:formatCode>General</c:formatCode>
                  <c:ptCount val="4"/>
                  <c:pt idx="1">
                    <c:v>2.1685707287256202</c:v>
                  </c:pt>
                  <c:pt idx="2">
                    <c:v>3.665665300000351</c:v>
                  </c:pt>
                  <c:pt idx="3">
                    <c:v>7.8354403791586424</c:v>
                  </c:pt>
                </c:numCache>
              </c:numRef>
            </c:minus>
          </c:errBars>
          <c:cat>
            <c:numRef>
              <c:f>Sheet1!$E$28:$E$31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(Sheet1!$H$20,Sheet1!$P$20,Sheet1!$X$20,Sheet1!$AF$20)</c:f>
              <c:numCache>
                <c:formatCode>General</c:formatCode>
                <c:ptCount val="4"/>
                <c:pt idx="0">
                  <c:v>0.12655367231638501</c:v>
                </c:pt>
                <c:pt idx="1">
                  <c:v>-1.954802259887003</c:v>
                </c:pt>
                <c:pt idx="2">
                  <c:v>-3.082485875706213</c:v>
                </c:pt>
                <c:pt idx="3">
                  <c:v>-6.5536723163841826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5B-4E97-BB6E-D9117AA4FCEF}"/>
            </c:ext>
          </c:extLst>
        </c:ser>
        <c:ser>
          <c:idx val="3"/>
          <c:order val="3"/>
          <c:tx>
            <c:strRef>
              <c:f>Sheet1!$D$31</c:f>
              <c:strCache>
                <c:ptCount val="1"/>
                <c:pt idx="0">
                  <c:v>CP (SS)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(Sheet1!$I$21,Sheet1!$Q$21,Sheet1!$Y$21,Sheet1!$AG$21)</c:f>
                <c:numCache>
                  <c:formatCode>General</c:formatCode>
                  <c:ptCount val="4"/>
                  <c:pt idx="0">
                    <c:v>3.1204602506584229</c:v>
                  </c:pt>
                  <c:pt idx="1">
                    <c:v>3.4690382843040131</c:v>
                  </c:pt>
                  <c:pt idx="2">
                    <c:v>5.2800324912683481</c:v>
                  </c:pt>
                  <c:pt idx="3">
                    <c:v>4.0437816811677916</c:v>
                  </c:pt>
                </c:numCache>
              </c:numRef>
            </c:minus>
          </c:errBars>
          <c:cat>
            <c:numRef>
              <c:f>Sheet1!$E$28:$E$31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cat>
          <c:val>
            <c:numRef>
              <c:f>(Sheet1!$I$20,Sheet1!$Q$20,Sheet1!$Y$20,Sheet1!$AG$20)</c:f>
              <c:numCache>
                <c:formatCode>General</c:formatCode>
                <c:ptCount val="4"/>
                <c:pt idx="0">
                  <c:v>-1.35969868173258</c:v>
                </c:pt>
                <c:pt idx="1">
                  <c:v>-2.2627118644067798</c:v>
                </c:pt>
                <c:pt idx="2">
                  <c:v>-5.3849878934624682</c:v>
                </c:pt>
                <c:pt idx="3">
                  <c:v>-7.3510895883777261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D5B-4E97-BB6E-D9117AA4F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78480"/>
        <c:axId val="130411536"/>
      </c:barChart>
      <c:catAx>
        <c:axId val="13027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crossAx val="130411536"/>
        <c:crosses val="autoZero"/>
        <c:auto val="1"/>
        <c:lblAlgn val="ctr"/>
        <c:lblOffset val="100"/>
        <c:noMultiLvlLbl val="0"/>
      </c:catAx>
      <c:valAx>
        <c:axId val="130411536"/>
        <c:scaling>
          <c:orientation val="minMax"/>
          <c:max val="5"/>
          <c:min val="-25"/>
        </c:scaling>
        <c:delete val="0"/>
        <c:axPos val="b"/>
        <c:numFmt formatCode="General" sourceLinked="1"/>
        <c:majorTickMark val="none"/>
        <c:minorTickMark val="none"/>
        <c:tickLblPos val="nextTo"/>
        <c:crossAx val="13027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</cdr:x>
      <cdr:y>0.85596</cdr:y>
    </cdr:from>
    <cdr:to>
      <cdr:x>0.9309</cdr:x>
      <cdr:y>0.97388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6003" y="1787273"/>
          <a:ext cx="309634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00" dirty="0" smtClean="0"/>
            <a:t>       0.1                  0.25                                  0.5            0.61</a:t>
          </a:r>
          <a:endParaRPr lang="en-GB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0.13209</cdr:x>
      <cdr:y>0.84542</cdr:y>
    </cdr:from>
    <cdr:to>
      <cdr:x>0.9435</cdr:x>
      <cdr:y>0.96334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765257"/>
          <a:ext cx="309634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00" dirty="0" smtClean="0"/>
            <a:t>       0.1                  0.25                                  0.5            0.61</a:t>
          </a:r>
          <a:endParaRPr lang="en-GB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64" cy="496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1"/>
            <a:ext cx="2945964" cy="496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6E45D-C8CC-4A94-B986-CCAD822BEEBA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5911"/>
            <a:ext cx="5437530" cy="4466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455"/>
            <a:ext cx="2945964" cy="496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8455"/>
            <a:ext cx="2945964" cy="496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E8515-4E81-4ABB-BB94-6E8351ACC2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Figure 2 -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 cross-correlation function peak values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</a:t>
            </a:r>
            <a:r>
              <a:rPr lang="en-GB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 panels)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time lags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</a:t>
            </a:r>
            <a:r>
              <a:rPr lang="en-GB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</a:t>
            </a:r>
            <a:r>
              <a:rPr lang="en-GB" sz="1200" kern="1200" baseline="-250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/lead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right panels)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typically developing (TD)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cerebral palsy (CP) youth.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Values are offset horizontally for clarity purposes.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ankle-head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correlations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presented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transition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(TS) and steady (SS) states in Externally- (top panels) and Self- (bottom panels) Triggered conditions.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bars indicate standard deviations.</a:t>
            </a: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E8515-4E81-4ABB-BB94-6E8351ACC29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37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50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31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1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60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16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2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77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0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04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02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288B-3737-42F0-A98E-33C006371BE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320D-CC76-44B9-9C1C-C201872BA6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14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202" y="446496"/>
            <a:ext cx="77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Cross-Correlations for Ankle-Head in Externally- and Self-Triggered Perturbation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668695"/>
              </p:ext>
            </p:extLst>
          </p:nvPr>
        </p:nvGraphicFramePr>
        <p:xfrm>
          <a:off x="659613" y="1291203"/>
          <a:ext cx="3816024" cy="208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064235"/>
              </p:ext>
            </p:extLst>
          </p:nvPr>
        </p:nvGraphicFramePr>
        <p:xfrm>
          <a:off x="4692061" y="1012263"/>
          <a:ext cx="3816024" cy="208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036" y="6221664"/>
            <a:ext cx="2780407" cy="3353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278" y="6237312"/>
            <a:ext cx="3928980" cy="3043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-205619" y="3072188"/>
            <a:ext cx="1121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Correlation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8070154" y="3072188"/>
            <a:ext cx="1437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Frequency (Hz)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2201" y="5805264"/>
            <a:ext cx="1437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Frequency (Hz)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5485" y="5805264"/>
            <a:ext cx="1661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Time lag (% cycle)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7DCF102F-4D41-4E85-B725-4C87077D3D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97429"/>
              </p:ext>
            </p:extLst>
          </p:nvPr>
        </p:nvGraphicFramePr>
        <p:xfrm>
          <a:off x="611560" y="3717232"/>
          <a:ext cx="3816024" cy="208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xmlns="" id="{9161EF30-45D8-412E-8B55-46792CF89D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663445"/>
              </p:ext>
            </p:extLst>
          </p:nvPr>
        </p:nvGraphicFramePr>
        <p:xfrm>
          <a:off x="4707699" y="3435960"/>
          <a:ext cx="3816024" cy="208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9E1427D-5841-410D-AB19-FBE41B600D02}"/>
              </a:ext>
            </a:extLst>
          </p:cNvPr>
          <p:cNvSpPr txBox="1"/>
          <p:nvPr/>
        </p:nvSpPr>
        <p:spPr>
          <a:xfrm>
            <a:off x="97191" y="81887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Figure 3</a:t>
            </a:r>
          </a:p>
        </p:txBody>
      </p:sp>
    </p:spTree>
    <p:extLst>
      <p:ext uri="{BB962C8B-B14F-4D97-AF65-F5344CB8AC3E}">
        <p14:creationId xmlns:p14="http://schemas.microsoft.com/office/powerpoint/2010/main" val="346287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117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Mills</dc:creator>
  <cp:lastModifiedBy>Richard Mills</cp:lastModifiedBy>
  <cp:revision>75</cp:revision>
  <cp:lastPrinted>2017-10-03T10:24:49Z</cp:lastPrinted>
  <dcterms:created xsi:type="dcterms:W3CDTF">2016-06-03T12:44:50Z</dcterms:created>
  <dcterms:modified xsi:type="dcterms:W3CDTF">2018-05-15T10:31:00Z</dcterms:modified>
</cp:coreProperties>
</file>