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314" r:id="rId3"/>
    <p:sldId id="315" r:id="rId4"/>
    <p:sldId id="312" r:id="rId5"/>
    <p:sldId id="320" r:id="rId6"/>
    <p:sldId id="321" r:id="rId7"/>
    <p:sldId id="322" r:id="rId8"/>
    <p:sldId id="323" r:id="rId9"/>
    <p:sldId id="310" r:id="rId10"/>
    <p:sldId id="325" r:id="rId11"/>
    <p:sldId id="326" r:id="rId12"/>
    <p:sldId id="329" r:id="rId13"/>
    <p:sldId id="328" r:id="rId14"/>
    <p:sldId id="330" r:id="rId15"/>
    <p:sldId id="313" r:id="rId1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BA9ED"/>
    <a:srgbClr val="E589E7"/>
    <a:srgbClr val="C9F1FF"/>
    <a:srgbClr val="97E4FF"/>
    <a:srgbClr val="5BD4FF"/>
    <a:srgbClr val="FBF8B3"/>
    <a:srgbClr val="F8F16C"/>
    <a:srgbClr val="2C778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31" autoAdjust="0"/>
  </p:normalViewPr>
  <p:slideViewPr>
    <p:cSldViewPr>
      <p:cViewPr varScale="1">
        <p:scale>
          <a:sx n="51" d="100"/>
          <a:sy n="51" d="100"/>
        </p:scale>
        <p:origin x="-1698" y="-96"/>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834" y="-9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D9FFDA-25E2-4663-913A-7FA96202113F}"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GB"/>
        </a:p>
      </dgm:t>
    </dgm:pt>
    <dgm:pt modelId="{1D9935D4-6687-4B0E-ADD2-9F834221CB53}">
      <dgm:prSet phldrT="[Text]"/>
      <dgm:spPr/>
      <dgm:t>
        <a:bodyPr/>
        <a:lstStyle/>
        <a:p>
          <a:r>
            <a:rPr lang="en-GB" dirty="0" smtClean="0"/>
            <a:t>People</a:t>
          </a:r>
          <a:endParaRPr lang="en-GB" dirty="0"/>
        </a:p>
      </dgm:t>
    </dgm:pt>
    <dgm:pt modelId="{0C3BD063-2739-4A68-8753-50FACE3084EB}" type="parTrans" cxnId="{6560370D-68DC-43B8-975B-847C2216F057}">
      <dgm:prSet/>
      <dgm:spPr/>
      <dgm:t>
        <a:bodyPr/>
        <a:lstStyle/>
        <a:p>
          <a:endParaRPr lang="en-GB"/>
        </a:p>
      </dgm:t>
    </dgm:pt>
    <dgm:pt modelId="{C8382E9C-B3CD-4819-B164-5235EBBE05EB}" type="sibTrans" cxnId="{6560370D-68DC-43B8-975B-847C2216F057}">
      <dgm:prSet/>
      <dgm:spPr/>
      <dgm:t>
        <a:bodyPr/>
        <a:lstStyle/>
        <a:p>
          <a:endParaRPr lang="en-GB"/>
        </a:p>
      </dgm:t>
    </dgm:pt>
    <dgm:pt modelId="{4FB85FBD-36E6-4FC6-81FF-AC64D16B7713}">
      <dgm:prSet phldrT="[Text]"/>
      <dgm:spPr/>
      <dgm:t>
        <a:bodyPr/>
        <a:lstStyle/>
        <a:p>
          <a:r>
            <a:rPr lang="en-GB" dirty="0" smtClean="0"/>
            <a:t>Effects</a:t>
          </a:r>
          <a:endParaRPr lang="en-GB" dirty="0"/>
        </a:p>
      </dgm:t>
    </dgm:pt>
    <dgm:pt modelId="{F6D29995-C655-4DF5-9D6D-91C4A286E6ED}" type="parTrans" cxnId="{589CA6EF-1542-4A61-8BF4-C522B2B14636}">
      <dgm:prSet/>
      <dgm:spPr/>
      <dgm:t>
        <a:bodyPr/>
        <a:lstStyle/>
        <a:p>
          <a:endParaRPr lang="en-GB"/>
        </a:p>
      </dgm:t>
    </dgm:pt>
    <dgm:pt modelId="{96D8D418-06FE-4DCA-AB41-D82C1018D165}" type="sibTrans" cxnId="{589CA6EF-1542-4A61-8BF4-C522B2B14636}">
      <dgm:prSet/>
      <dgm:spPr/>
      <dgm:t>
        <a:bodyPr/>
        <a:lstStyle/>
        <a:p>
          <a:endParaRPr lang="en-GB"/>
        </a:p>
      </dgm:t>
    </dgm:pt>
    <dgm:pt modelId="{535418D1-7D6F-4DE6-96D7-A0095E3E99CC}">
      <dgm:prSet phldrT="[Text]"/>
      <dgm:spPr/>
      <dgm:t>
        <a:bodyPr/>
        <a:lstStyle/>
        <a:p>
          <a:r>
            <a:rPr lang="en-GB" dirty="0" smtClean="0"/>
            <a:t>Actions</a:t>
          </a:r>
          <a:endParaRPr lang="en-GB" dirty="0"/>
        </a:p>
      </dgm:t>
    </dgm:pt>
    <dgm:pt modelId="{0DF38112-B232-4CBF-8C68-370745DD3C03}" type="parTrans" cxnId="{2D063264-4580-499D-9DBC-5BD6000238AB}">
      <dgm:prSet/>
      <dgm:spPr/>
      <dgm:t>
        <a:bodyPr/>
        <a:lstStyle/>
        <a:p>
          <a:endParaRPr lang="en-GB"/>
        </a:p>
      </dgm:t>
    </dgm:pt>
    <dgm:pt modelId="{5E9DF17A-3E3A-4ACA-9C3D-35DF19685101}" type="sibTrans" cxnId="{2D063264-4580-499D-9DBC-5BD6000238AB}">
      <dgm:prSet/>
      <dgm:spPr/>
      <dgm:t>
        <a:bodyPr/>
        <a:lstStyle/>
        <a:p>
          <a:endParaRPr lang="en-GB"/>
        </a:p>
      </dgm:t>
    </dgm:pt>
    <dgm:pt modelId="{B3936396-8F59-47CF-A28D-097E08AF14F2}">
      <dgm:prSet phldrT="[Text]"/>
      <dgm:spPr/>
      <dgm:t>
        <a:bodyPr/>
        <a:lstStyle/>
        <a:p>
          <a:r>
            <a:rPr lang="en-GB" dirty="0" smtClean="0"/>
            <a:t>Planet</a:t>
          </a:r>
          <a:endParaRPr lang="en-GB" dirty="0"/>
        </a:p>
      </dgm:t>
    </dgm:pt>
    <dgm:pt modelId="{9E6B067E-116D-4C83-AF89-C5A2EFAAD738}" type="parTrans" cxnId="{B02E39FD-6892-4568-8FCD-3246AA89CB8E}">
      <dgm:prSet/>
      <dgm:spPr/>
      <dgm:t>
        <a:bodyPr/>
        <a:lstStyle/>
        <a:p>
          <a:endParaRPr lang="en-GB"/>
        </a:p>
      </dgm:t>
    </dgm:pt>
    <dgm:pt modelId="{9B8905C0-A2F5-4B79-8B86-4B00AFDE8884}" type="sibTrans" cxnId="{B02E39FD-6892-4568-8FCD-3246AA89CB8E}">
      <dgm:prSet/>
      <dgm:spPr/>
      <dgm:t>
        <a:bodyPr/>
        <a:lstStyle/>
        <a:p>
          <a:endParaRPr lang="en-GB"/>
        </a:p>
      </dgm:t>
    </dgm:pt>
    <dgm:pt modelId="{59610946-487F-4D31-AB16-85D8DB74CFED}">
      <dgm:prSet phldrT="[Text]"/>
      <dgm:spPr/>
      <dgm:t>
        <a:bodyPr/>
        <a:lstStyle/>
        <a:p>
          <a:r>
            <a:rPr lang="en-GB" dirty="0" smtClean="0"/>
            <a:t>Effects</a:t>
          </a:r>
          <a:endParaRPr lang="en-GB" dirty="0"/>
        </a:p>
      </dgm:t>
    </dgm:pt>
    <dgm:pt modelId="{74E1CB83-6E6B-455D-8BB9-42A7D4AFC97C}" type="parTrans" cxnId="{BE0EA36A-EC9D-4085-B122-99CD16BC5B76}">
      <dgm:prSet/>
      <dgm:spPr/>
      <dgm:t>
        <a:bodyPr/>
        <a:lstStyle/>
        <a:p>
          <a:endParaRPr lang="en-GB"/>
        </a:p>
      </dgm:t>
    </dgm:pt>
    <dgm:pt modelId="{3BD53AFB-F523-4390-A09E-D6A9CFDC7D23}" type="sibTrans" cxnId="{BE0EA36A-EC9D-4085-B122-99CD16BC5B76}">
      <dgm:prSet/>
      <dgm:spPr/>
      <dgm:t>
        <a:bodyPr/>
        <a:lstStyle/>
        <a:p>
          <a:endParaRPr lang="en-GB"/>
        </a:p>
      </dgm:t>
    </dgm:pt>
    <dgm:pt modelId="{ACE522D7-C449-4201-A9F0-DC64542416C3}">
      <dgm:prSet phldrT="[Text]"/>
      <dgm:spPr/>
      <dgm:t>
        <a:bodyPr/>
        <a:lstStyle/>
        <a:p>
          <a:r>
            <a:rPr lang="en-GB" dirty="0" smtClean="0"/>
            <a:t>Actions</a:t>
          </a:r>
          <a:endParaRPr lang="en-GB" dirty="0"/>
        </a:p>
      </dgm:t>
    </dgm:pt>
    <dgm:pt modelId="{5BFD74D3-BEB6-4163-9B7A-DF263563D45C}" type="parTrans" cxnId="{B0521059-8DB3-4D2D-95DD-35CEBF4EB0D0}">
      <dgm:prSet/>
      <dgm:spPr/>
      <dgm:t>
        <a:bodyPr/>
        <a:lstStyle/>
        <a:p>
          <a:endParaRPr lang="en-GB"/>
        </a:p>
      </dgm:t>
    </dgm:pt>
    <dgm:pt modelId="{F5191F33-EA3E-4A65-BA9C-BDBE4D0DFC16}" type="sibTrans" cxnId="{B0521059-8DB3-4D2D-95DD-35CEBF4EB0D0}">
      <dgm:prSet/>
      <dgm:spPr/>
      <dgm:t>
        <a:bodyPr/>
        <a:lstStyle/>
        <a:p>
          <a:endParaRPr lang="en-GB"/>
        </a:p>
      </dgm:t>
    </dgm:pt>
    <dgm:pt modelId="{144BBD00-7C36-45F2-9DB3-329C0756DB96}">
      <dgm:prSet phldrT="[Text]"/>
      <dgm:spPr/>
      <dgm:t>
        <a:bodyPr/>
        <a:lstStyle/>
        <a:p>
          <a:r>
            <a:rPr lang="en-GB" dirty="0" smtClean="0"/>
            <a:t>Profit</a:t>
          </a:r>
          <a:endParaRPr lang="en-GB" dirty="0"/>
        </a:p>
      </dgm:t>
    </dgm:pt>
    <dgm:pt modelId="{323877D1-53F4-4FBB-8094-8258BFA9698A}" type="parTrans" cxnId="{4BEAEC74-282D-456B-A3F7-236F043978D9}">
      <dgm:prSet/>
      <dgm:spPr/>
      <dgm:t>
        <a:bodyPr/>
        <a:lstStyle/>
        <a:p>
          <a:endParaRPr lang="en-GB"/>
        </a:p>
      </dgm:t>
    </dgm:pt>
    <dgm:pt modelId="{FE4479CD-77BD-41A4-9053-744A7254F1E8}" type="sibTrans" cxnId="{4BEAEC74-282D-456B-A3F7-236F043978D9}">
      <dgm:prSet/>
      <dgm:spPr/>
      <dgm:t>
        <a:bodyPr/>
        <a:lstStyle/>
        <a:p>
          <a:endParaRPr lang="en-GB"/>
        </a:p>
      </dgm:t>
    </dgm:pt>
    <dgm:pt modelId="{430CD87A-02F7-4C88-92BD-26FF951DD654}">
      <dgm:prSet phldrT="[Text]"/>
      <dgm:spPr/>
      <dgm:t>
        <a:bodyPr/>
        <a:lstStyle/>
        <a:p>
          <a:r>
            <a:rPr lang="en-GB" dirty="0" smtClean="0"/>
            <a:t>Effects</a:t>
          </a:r>
          <a:endParaRPr lang="en-GB" dirty="0"/>
        </a:p>
      </dgm:t>
    </dgm:pt>
    <dgm:pt modelId="{3AC218E3-4EFF-497C-B5E5-779D7773E16D}" type="parTrans" cxnId="{0EBF51D9-FCE5-4C4B-82AE-D222269904E9}">
      <dgm:prSet/>
      <dgm:spPr/>
      <dgm:t>
        <a:bodyPr/>
        <a:lstStyle/>
        <a:p>
          <a:endParaRPr lang="en-GB"/>
        </a:p>
      </dgm:t>
    </dgm:pt>
    <dgm:pt modelId="{1488DD42-1221-489A-9E66-30B56BADCF65}" type="sibTrans" cxnId="{0EBF51D9-FCE5-4C4B-82AE-D222269904E9}">
      <dgm:prSet/>
      <dgm:spPr/>
      <dgm:t>
        <a:bodyPr/>
        <a:lstStyle/>
        <a:p>
          <a:endParaRPr lang="en-GB"/>
        </a:p>
      </dgm:t>
    </dgm:pt>
    <dgm:pt modelId="{F60D0529-303C-4694-AA74-DCDDB12E70CD}">
      <dgm:prSet phldrT="[Text]"/>
      <dgm:spPr/>
      <dgm:t>
        <a:bodyPr/>
        <a:lstStyle/>
        <a:p>
          <a:r>
            <a:rPr lang="en-GB" dirty="0" smtClean="0"/>
            <a:t>Actions</a:t>
          </a:r>
          <a:endParaRPr lang="en-GB" dirty="0"/>
        </a:p>
      </dgm:t>
    </dgm:pt>
    <dgm:pt modelId="{CB123DE2-155C-42A5-A0AD-0669631153D4}" type="parTrans" cxnId="{99F04054-EEAA-42F9-B763-4BA49029819B}">
      <dgm:prSet/>
      <dgm:spPr/>
      <dgm:t>
        <a:bodyPr/>
        <a:lstStyle/>
        <a:p>
          <a:endParaRPr lang="en-GB"/>
        </a:p>
      </dgm:t>
    </dgm:pt>
    <dgm:pt modelId="{21226606-F5E4-4553-A5FC-68E2D952B640}" type="sibTrans" cxnId="{99F04054-EEAA-42F9-B763-4BA49029819B}">
      <dgm:prSet/>
      <dgm:spPr/>
      <dgm:t>
        <a:bodyPr/>
        <a:lstStyle/>
        <a:p>
          <a:endParaRPr lang="en-GB"/>
        </a:p>
      </dgm:t>
    </dgm:pt>
    <dgm:pt modelId="{9E6CBFD2-44A5-4662-A5E0-418AA54A24C7}">
      <dgm:prSet phldrT="[Text]"/>
      <dgm:spPr/>
      <dgm:t>
        <a:bodyPr/>
        <a:lstStyle/>
        <a:p>
          <a:r>
            <a:rPr lang="en-GB" dirty="0" smtClean="0"/>
            <a:t>Displacement</a:t>
          </a:r>
          <a:endParaRPr lang="en-GB" dirty="0"/>
        </a:p>
      </dgm:t>
    </dgm:pt>
    <dgm:pt modelId="{89D550CD-7D73-47EB-8F3B-66A34D6701E6}" type="parTrans" cxnId="{3FB12746-CE52-4E6C-88EF-B17CDEF417E6}">
      <dgm:prSet/>
      <dgm:spPr/>
      <dgm:t>
        <a:bodyPr/>
        <a:lstStyle/>
        <a:p>
          <a:endParaRPr lang="en-GB"/>
        </a:p>
      </dgm:t>
    </dgm:pt>
    <dgm:pt modelId="{7B54BCF9-B984-408E-B421-512D36D5DD39}" type="sibTrans" cxnId="{3FB12746-CE52-4E6C-88EF-B17CDEF417E6}">
      <dgm:prSet/>
      <dgm:spPr/>
      <dgm:t>
        <a:bodyPr/>
        <a:lstStyle/>
        <a:p>
          <a:endParaRPr lang="en-GB"/>
        </a:p>
      </dgm:t>
    </dgm:pt>
    <dgm:pt modelId="{EE32E2BC-08D5-4B32-AE2A-1E640CC5EC5A}">
      <dgm:prSet phldrT="[Text]"/>
      <dgm:spPr/>
      <dgm:t>
        <a:bodyPr/>
        <a:lstStyle/>
        <a:p>
          <a:r>
            <a:rPr lang="en-GB" dirty="0" smtClean="0"/>
            <a:t>Globalisation</a:t>
          </a:r>
          <a:endParaRPr lang="en-GB" dirty="0"/>
        </a:p>
      </dgm:t>
    </dgm:pt>
    <dgm:pt modelId="{4C2E8197-0DED-4EBB-98AB-395259FBF049}" type="parTrans" cxnId="{051140B9-F7E7-49B9-90BB-CD9A3CFEC9E1}">
      <dgm:prSet/>
      <dgm:spPr/>
      <dgm:t>
        <a:bodyPr/>
        <a:lstStyle/>
        <a:p>
          <a:endParaRPr lang="en-GB"/>
        </a:p>
      </dgm:t>
    </dgm:pt>
    <dgm:pt modelId="{1D2F588D-B495-470C-A405-BCD9B1E0B1AE}" type="sibTrans" cxnId="{051140B9-F7E7-49B9-90BB-CD9A3CFEC9E1}">
      <dgm:prSet/>
      <dgm:spPr/>
      <dgm:t>
        <a:bodyPr/>
        <a:lstStyle/>
        <a:p>
          <a:endParaRPr lang="en-GB"/>
        </a:p>
      </dgm:t>
    </dgm:pt>
    <dgm:pt modelId="{A72A5907-4FBB-46B8-A535-C0749FD8F1BA}">
      <dgm:prSet phldrT="[Text]"/>
      <dgm:spPr/>
      <dgm:t>
        <a:bodyPr/>
        <a:lstStyle/>
        <a:p>
          <a:r>
            <a:rPr lang="en-GB" dirty="0" smtClean="0"/>
            <a:t>Rights</a:t>
          </a:r>
          <a:endParaRPr lang="en-GB" dirty="0"/>
        </a:p>
      </dgm:t>
    </dgm:pt>
    <dgm:pt modelId="{261AEC5F-B454-46FB-9D87-22F8810C3981}" type="parTrans" cxnId="{5C523E67-06E4-4688-8128-2204B3703F67}">
      <dgm:prSet/>
      <dgm:spPr/>
      <dgm:t>
        <a:bodyPr/>
        <a:lstStyle/>
        <a:p>
          <a:endParaRPr lang="en-GB"/>
        </a:p>
      </dgm:t>
    </dgm:pt>
    <dgm:pt modelId="{0F97B82E-4F31-4606-B739-D6737824E25F}" type="sibTrans" cxnId="{5C523E67-06E4-4688-8128-2204B3703F67}">
      <dgm:prSet/>
      <dgm:spPr/>
      <dgm:t>
        <a:bodyPr/>
        <a:lstStyle/>
        <a:p>
          <a:endParaRPr lang="en-GB"/>
        </a:p>
      </dgm:t>
    </dgm:pt>
    <dgm:pt modelId="{53002481-2ACF-48FC-B463-908D123C1675}">
      <dgm:prSet phldrT="[Text]"/>
      <dgm:spPr/>
      <dgm:t>
        <a:bodyPr/>
        <a:lstStyle/>
        <a:p>
          <a:r>
            <a:rPr lang="en-GB" dirty="0" smtClean="0"/>
            <a:t>Democracy</a:t>
          </a:r>
          <a:endParaRPr lang="en-GB" dirty="0"/>
        </a:p>
      </dgm:t>
    </dgm:pt>
    <dgm:pt modelId="{6992723C-94EF-4C9D-971A-0D5D6FD46743}" type="parTrans" cxnId="{32FD24C3-D0A5-4FDA-830E-F6D41CFF5CB8}">
      <dgm:prSet/>
      <dgm:spPr/>
      <dgm:t>
        <a:bodyPr/>
        <a:lstStyle/>
        <a:p>
          <a:endParaRPr lang="en-GB"/>
        </a:p>
      </dgm:t>
    </dgm:pt>
    <dgm:pt modelId="{91A304DC-D902-4373-B605-59B17831F17A}" type="sibTrans" cxnId="{32FD24C3-D0A5-4FDA-830E-F6D41CFF5CB8}">
      <dgm:prSet/>
      <dgm:spPr/>
      <dgm:t>
        <a:bodyPr/>
        <a:lstStyle/>
        <a:p>
          <a:endParaRPr lang="en-GB"/>
        </a:p>
      </dgm:t>
    </dgm:pt>
    <dgm:pt modelId="{A7BFF715-FE69-4BC8-85F6-33E5503858BB}">
      <dgm:prSet phldrT="[Text]"/>
      <dgm:spPr/>
      <dgm:t>
        <a:bodyPr/>
        <a:lstStyle/>
        <a:p>
          <a:r>
            <a:rPr lang="en-GB" dirty="0" smtClean="0"/>
            <a:t>Eco-systems</a:t>
          </a:r>
          <a:endParaRPr lang="en-GB" dirty="0"/>
        </a:p>
      </dgm:t>
    </dgm:pt>
    <dgm:pt modelId="{3BBEB3AD-ABC1-405B-83FD-59983DAA236B}" type="parTrans" cxnId="{115F6169-3FFF-4C2F-88C0-B4C9F9924EC4}">
      <dgm:prSet/>
      <dgm:spPr/>
      <dgm:t>
        <a:bodyPr/>
        <a:lstStyle/>
        <a:p>
          <a:endParaRPr lang="en-GB"/>
        </a:p>
      </dgm:t>
    </dgm:pt>
    <dgm:pt modelId="{8D48D93E-B376-431B-BB10-E10018394F05}" type="sibTrans" cxnId="{115F6169-3FFF-4C2F-88C0-B4C9F9924EC4}">
      <dgm:prSet/>
      <dgm:spPr/>
      <dgm:t>
        <a:bodyPr/>
        <a:lstStyle/>
        <a:p>
          <a:endParaRPr lang="en-GB"/>
        </a:p>
      </dgm:t>
    </dgm:pt>
    <dgm:pt modelId="{F941086D-198F-4F7E-A0C2-CDB9F3F807B8}">
      <dgm:prSet phldrT="[Text]"/>
      <dgm:spPr/>
      <dgm:t>
        <a:bodyPr/>
        <a:lstStyle/>
        <a:p>
          <a:r>
            <a:rPr lang="en-GB" dirty="0" smtClean="0"/>
            <a:t>Climate change</a:t>
          </a:r>
          <a:endParaRPr lang="en-GB" dirty="0"/>
        </a:p>
      </dgm:t>
    </dgm:pt>
    <dgm:pt modelId="{F2F6EC9A-BCD9-4315-99AE-2B7F67D53519}" type="parTrans" cxnId="{37B7876B-FDBE-403C-BB56-2D8EADE20334}">
      <dgm:prSet/>
      <dgm:spPr/>
      <dgm:t>
        <a:bodyPr/>
        <a:lstStyle/>
        <a:p>
          <a:endParaRPr lang="en-GB"/>
        </a:p>
      </dgm:t>
    </dgm:pt>
    <dgm:pt modelId="{AFC3D7BB-3858-4517-9ADD-F5ACB45A2588}" type="sibTrans" cxnId="{37B7876B-FDBE-403C-BB56-2D8EADE20334}">
      <dgm:prSet/>
      <dgm:spPr/>
      <dgm:t>
        <a:bodyPr/>
        <a:lstStyle/>
        <a:p>
          <a:endParaRPr lang="en-GB"/>
        </a:p>
      </dgm:t>
    </dgm:pt>
    <dgm:pt modelId="{51146A9A-4E4C-41E4-B3E6-CCAF161B7CAF}">
      <dgm:prSet phldrT="[Text]"/>
      <dgm:spPr/>
      <dgm:t>
        <a:bodyPr/>
        <a:lstStyle/>
        <a:p>
          <a:r>
            <a:rPr lang="en-GB" dirty="0" smtClean="0"/>
            <a:t>Circular economy</a:t>
          </a:r>
          <a:endParaRPr lang="en-GB" dirty="0"/>
        </a:p>
      </dgm:t>
    </dgm:pt>
    <dgm:pt modelId="{4DAA71AC-E1D9-472D-B230-870C7AEE012E}" type="parTrans" cxnId="{B45A3827-7EFA-474C-95BE-A8C6F100A3EA}">
      <dgm:prSet/>
      <dgm:spPr/>
      <dgm:t>
        <a:bodyPr/>
        <a:lstStyle/>
        <a:p>
          <a:endParaRPr lang="en-GB"/>
        </a:p>
      </dgm:t>
    </dgm:pt>
    <dgm:pt modelId="{1BEE0F2B-1A2C-448C-917A-DB0ACA6C6C26}" type="sibTrans" cxnId="{B45A3827-7EFA-474C-95BE-A8C6F100A3EA}">
      <dgm:prSet/>
      <dgm:spPr/>
      <dgm:t>
        <a:bodyPr/>
        <a:lstStyle/>
        <a:p>
          <a:endParaRPr lang="en-GB"/>
        </a:p>
      </dgm:t>
    </dgm:pt>
    <dgm:pt modelId="{D3DE500A-6CEF-49CA-ADEA-05538CB4926D}">
      <dgm:prSet phldrT="[Text]"/>
      <dgm:spPr/>
      <dgm:t>
        <a:bodyPr/>
        <a:lstStyle/>
        <a:p>
          <a:r>
            <a:rPr lang="en-GB" dirty="0" smtClean="0"/>
            <a:t>Supply chain</a:t>
          </a:r>
          <a:endParaRPr lang="en-GB" dirty="0"/>
        </a:p>
      </dgm:t>
    </dgm:pt>
    <dgm:pt modelId="{E25CE541-5C4E-464B-8B74-B75E787125B0}" type="parTrans" cxnId="{08F07B23-7F3D-4EE9-92CE-30DCCAF1F0A0}">
      <dgm:prSet/>
      <dgm:spPr/>
      <dgm:t>
        <a:bodyPr/>
        <a:lstStyle/>
        <a:p>
          <a:endParaRPr lang="en-GB"/>
        </a:p>
      </dgm:t>
    </dgm:pt>
    <dgm:pt modelId="{2F83DB39-BC24-492A-9190-984159C90BA1}" type="sibTrans" cxnId="{08F07B23-7F3D-4EE9-92CE-30DCCAF1F0A0}">
      <dgm:prSet/>
      <dgm:spPr/>
      <dgm:t>
        <a:bodyPr/>
        <a:lstStyle/>
        <a:p>
          <a:endParaRPr lang="en-GB"/>
        </a:p>
      </dgm:t>
    </dgm:pt>
    <dgm:pt modelId="{2A48063C-C7DD-48B1-BD67-876FEDAB30C0}">
      <dgm:prSet phldrT="[Text]"/>
      <dgm:spPr/>
      <dgm:t>
        <a:bodyPr/>
        <a:lstStyle/>
        <a:p>
          <a:r>
            <a:rPr lang="en-GB" dirty="0" smtClean="0"/>
            <a:t>Neo-liberalism</a:t>
          </a:r>
          <a:endParaRPr lang="en-GB" dirty="0"/>
        </a:p>
      </dgm:t>
    </dgm:pt>
    <dgm:pt modelId="{7F7598B5-597C-4C33-9D95-CAC24F65F067}" type="parTrans" cxnId="{799A0A0A-1DF4-41FD-8FA4-003D42E0E7BC}">
      <dgm:prSet/>
      <dgm:spPr/>
      <dgm:t>
        <a:bodyPr/>
        <a:lstStyle/>
        <a:p>
          <a:endParaRPr lang="en-GB"/>
        </a:p>
      </dgm:t>
    </dgm:pt>
    <dgm:pt modelId="{39C9D164-941C-45AA-94DE-8B12D144B3B8}" type="sibTrans" cxnId="{799A0A0A-1DF4-41FD-8FA4-003D42E0E7BC}">
      <dgm:prSet/>
      <dgm:spPr/>
      <dgm:t>
        <a:bodyPr/>
        <a:lstStyle/>
        <a:p>
          <a:endParaRPr lang="en-GB"/>
        </a:p>
      </dgm:t>
    </dgm:pt>
    <dgm:pt modelId="{A407D435-F2CC-4ED5-8BB9-9CB28C58C05D}">
      <dgm:prSet phldrT="[Text]"/>
      <dgm:spPr/>
      <dgm:t>
        <a:bodyPr/>
        <a:lstStyle/>
        <a:p>
          <a:r>
            <a:rPr lang="en-GB" dirty="0" smtClean="0"/>
            <a:t>Poverty</a:t>
          </a:r>
          <a:endParaRPr lang="en-GB" dirty="0"/>
        </a:p>
      </dgm:t>
    </dgm:pt>
    <dgm:pt modelId="{1C28CB76-C728-4C5F-B759-81F52A4E129B}" type="parTrans" cxnId="{AE6496CD-1208-40CC-8E75-6B26FB6825BD}">
      <dgm:prSet/>
      <dgm:spPr/>
      <dgm:t>
        <a:bodyPr/>
        <a:lstStyle/>
        <a:p>
          <a:endParaRPr lang="en-GB"/>
        </a:p>
      </dgm:t>
    </dgm:pt>
    <dgm:pt modelId="{B6708E14-91DE-407A-BCC7-9752F28F1E02}" type="sibTrans" cxnId="{AE6496CD-1208-40CC-8E75-6B26FB6825BD}">
      <dgm:prSet/>
      <dgm:spPr/>
      <dgm:t>
        <a:bodyPr/>
        <a:lstStyle/>
        <a:p>
          <a:endParaRPr lang="en-GB"/>
        </a:p>
      </dgm:t>
    </dgm:pt>
    <dgm:pt modelId="{F795A82D-EDD8-4D3A-809F-44F28EFCF3D6}">
      <dgm:prSet phldrT="[Text]"/>
      <dgm:spPr/>
      <dgm:t>
        <a:bodyPr/>
        <a:lstStyle/>
        <a:p>
          <a:r>
            <a:rPr lang="en-GB" dirty="0" smtClean="0"/>
            <a:t>Fairer society</a:t>
          </a:r>
          <a:endParaRPr lang="en-GB" dirty="0"/>
        </a:p>
      </dgm:t>
    </dgm:pt>
    <dgm:pt modelId="{891AA17B-BAF2-4021-A664-8F177A28E965}" type="parTrans" cxnId="{FC154B61-3B0F-4C3B-B17B-AAD0B253C668}">
      <dgm:prSet/>
      <dgm:spPr/>
      <dgm:t>
        <a:bodyPr/>
        <a:lstStyle/>
        <a:p>
          <a:endParaRPr lang="en-GB"/>
        </a:p>
      </dgm:t>
    </dgm:pt>
    <dgm:pt modelId="{26F11605-EA02-49E7-B7E1-9974792C95AF}" type="sibTrans" cxnId="{FC154B61-3B0F-4C3B-B17B-AAD0B253C668}">
      <dgm:prSet/>
      <dgm:spPr/>
      <dgm:t>
        <a:bodyPr/>
        <a:lstStyle/>
        <a:p>
          <a:endParaRPr lang="en-GB"/>
        </a:p>
      </dgm:t>
    </dgm:pt>
    <dgm:pt modelId="{C3CC4C3D-5A4D-430B-B39A-EAC25B268348}">
      <dgm:prSet phldrT="[Text]"/>
      <dgm:spPr/>
      <dgm:t>
        <a:bodyPr/>
        <a:lstStyle/>
        <a:p>
          <a:r>
            <a:rPr lang="en-GB" dirty="0" smtClean="0"/>
            <a:t>Ethics</a:t>
          </a:r>
          <a:endParaRPr lang="en-GB" dirty="0"/>
        </a:p>
      </dgm:t>
    </dgm:pt>
    <dgm:pt modelId="{6A70096A-66E0-49B9-9A39-37F432C1CEDA}" type="parTrans" cxnId="{B6A14A08-5573-4D96-8CCF-112924EC6898}">
      <dgm:prSet/>
      <dgm:spPr/>
      <dgm:t>
        <a:bodyPr/>
        <a:lstStyle/>
        <a:p>
          <a:endParaRPr lang="en-GB"/>
        </a:p>
      </dgm:t>
    </dgm:pt>
    <dgm:pt modelId="{02843003-75E0-4B88-B08C-B5959BE629CD}" type="sibTrans" cxnId="{B6A14A08-5573-4D96-8CCF-112924EC6898}">
      <dgm:prSet/>
      <dgm:spPr/>
      <dgm:t>
        <a:bodyPr/>
        <a:lstStyle/>
        <a:p>
          <a:endParaRPr lang="en-GB"/>
        </a:p>
      </dgm:t>
    </dgm:pt>
    <dgm:pt modelId="{F0F67543-B98D-4D73-9C71-2D99E69E3A41}" type="pres">
      <dgm:prSet presAssocID="{C3D9FFDA-25E2-4663-913A-7FA96202113F}" presName="Name0" presStyleCnt="0">
        <dgm:presLayoutVars>
          <dgm:dir/>
          <dgm:resizeHandles val="exact"/>
        </dgm:presLayoutVars>
      </dgm:prSet>
      <dgm:spPr/>
      <dgm:t>
        <a:bodyPr/>
        <a:lstStyle/>
        <a:p>
          <a:endParaRPr lang="en-GB"/>
        </a:p>
      </dgm:t>
    </dgm:pt>
    <dgm:pt modelId="{DDE58D67-CF2E-4821-AC7C-7963CE09253C}" type="pres">
      <dgm:prSet presAssocID="{1D9935D4-6687-4B0E-ADD2-9F834221CB53}" presName="node" presStyleLbl="node1" presStyleIdx="0" presStyleCnt="3">
        <dgm:presLayoutVars>
          <dgm:bulletEnabled val="1"/>
        </dgm:presLayoutVars>
      </dgm:prSet>
      <dgm:spPr/>
      <dgm:t>
        <a:bodyPr/>
        <a:lstStyle/>
        <a:p>
          <a:endParaRPr lang="en-GB"/>
        </a:p>
      </dgm:t>
    </dgm:pt>
    <dgm:pt modelId="{BD370B6D-D415-4D32-8B9D-0EAED1864A68}" type="pres">
      <dgm:prSet presAssocID="{C8382E9C-B3CD-4819-B164-5235EBBE05EB}" presName="sibTrans" presStyleCnt="0"/>
      <dgm:spPr/>
    </dgm:pt>
    <dgm:pt modelId="{208CB811-A21A-4E93-AB3B-8B273424E2E6}" type="pres">
      <dgm:prSet presAssocID="{B3936396-8F59-47CF-A28D-097E08AF14F2}" presName="node" presStyleLbl="node1" presStyleIdx="1" presStyleCnt="3">
        <dgm:presLayoutVars>
          <dgm:bulletEnabled val="1"/>
        </dgm:presLayoutVars>
      </dgm:prSet>
      <dgm:spPr/>
      <dgm:t>
        <a:bodyPr/>
        <a:lstStyle/>
        <a:p>
          <a:endParaRPr lang="en-GB"/>
        </a:p>
      </dgm:t>
    </dgm:pt>
    <dgm:pt modelId="{1D82E8C0-EE17-4A54-B3AC-BF21D9E6783D}" type="pres">
      <dgm:prSet presAssocID="{9B8905C0-A2F5-4B79-8B86-4B00AFDE8884}" presName="sibTrans" presStyleCnt="0"/>
      <dgm:spPr/>
    </dgm:pt>
    <dgm:pt modelId="{5254A63C-0A89-48BB-B0E2-FD970026FE9E}" type="pres">
      <dgm:prSet presAssocID="{144BBD00-7C36-45F2-9DB3-329C0756DB96}" presName="node" presStyleLbl="node1" presStyleIdx="2" presStyleCnt="3">
        <dgm:presLayoutVars>
          <dgm:bulletEnabled val="1"/>
        </dgm:presLayoutVars>
      </dgm:prSet>
      <dgm:spPr/>
      <dgm:t>
        <a:bodyPr/>
        <a:lstStyle/>
        <a:p>
          <a:endParaRPr lang="en-GB"/>
        </a:p>
      </dgm:t>
    </dgm:pt>
  </dgm:ptLst>
  <dgm:cxnLst>
    <dgm:cxn modelId="{99F04054-EEAA-42F9-B763-4BA49029819B}" srcId="{144BBD00-7C36-45F2-9DB3-329C0756DB96}" destId="{F60D0529-303C-4694-AA74-DCDDB12E70CD}" srcOrd="1" destOrd="0" parTransId="{CB123DE2-155C-42A5-A0AD-0669631153D4}" sibTransId="{21226606-F5E4-4553-A5FC-68E2D952B640}"/>
    <dgm:cxn modelId="{C7BBB26B-0886-4F49-907D-20BDDBBBB404}" type="presOf" srcId="{ACE522D7-C449-4201-A9F0-DC64542416C3}" destId="{208CB811-A21A-4E93-AB3B-8B273424E2E6}" srcOrd="0" destOrd="4" presId="urn:microsoft.com/office/officeart/2005/8/layout/hList6"/>
    <dgm:cxn modelId="{2D063264-4580-499D-9DBC-5BD6000238AB}" srcId="{1D9935D4-6687-4B0E-ADD2-9F834221CB53}" destId="{535418D1-7D6F-4DE6-96D7-A0095E3E99CC}" srcOrd="1" destOrd="0" parTransId="{0DF38112-B232-4CBF-8C68-370745DD3C03}" sibTransId="{5E9DF17A-3E3A-4ACA-9C3D-35DF19685101}"/>
    <dgm:cxn modelId="{6C336574-33FF-4953-8FA8-0C93048C1C5D}" type="presOf" srcId="{A72A5907-4FBB-46B8-A535-C0749FD8F1BA}" destId="{DDE58D67-CF2E-4821-AC7C-7963CE09253C}" srcOrd="0" destOrd="5" presId="urn:microsoft.com/office/officeart/2005/8/layout/hList6"/>
    <dgm:cxn modelId="{051140B9-F7E7-49B9-90BB-CD9A3CFEC9E1}" srcId="{4FB85FBD-36E6-4FC6-81FF-AC64D16B7713}" destId="{EE32E2BC-08D5-4B32-AE2A-1E640CC5EC5A}" srcOrd="1" destOrd="0" parTransId="{4C2E8197-0DED-4EBB-98AB-395259FBF049}" sibTransId="{1D2F588D-B495-470C-A405-BCD9B1E0B1AE}"/>
    <dgm:cxn modelId="{CDE3705B-0C97-4F2E-8A91-9A0BA6DB22AA}" type="presOf" srcId="{2A48063C-C7DD-48B1-BD67-876FEDAB30C0}" destId="{5254A63C-0A89-48BB-B0E2-FD970026FE9E}" srcOrd="0" destOrd="2" presId="urn:microsoft.com/office/officeart/2005/8/layout/hList6"/>
    <dgm:cxn modelId="{589CA6EF-1542-4A61-8BF4-C522B2B14636}" srcId="{1D9935D4-6687-4B0E-ADD2-9F834221CB53}" destId="{4FB85FBD-36E6-4FC6-81FF-AC64D16B7713}" srcOrd="0" destOrd="0" parTransId="{F6D29995-C655-4DF5-9D6D-91C4A286E6ED}" sibTransId="{96D8D418-06FE-4DCA-AB41-D82C1018D165}"/>
    <dgm:cxn modelId="{08F07B23-7F3D-4EE9-92CE-30DCCAF1F0A0}" srcId="{ACE522D7-C449-4201-A9F0-DC64542416C3}" destId="{D3DE500A-6CEF-49CA-ADEA-05538CB4926D}" srcOrd="1" destOrd="0" parTransId="{E25CE541-5C4E-464B-8B74-B75E787125B0}" sibTransId="{2F83DB39-BC24-492A-9190-984159C90BA1}"/>
    <dgm:cxn modelId="{70A7EA81-6810-4246-8783-526F195DCB21}" type="presOf" srcId="{EE32E2BC-08D5-4B32-AE2A-1E640CC5EC5A}" destId="{DDE58D67-CF2E-4821-AC7C-7963CE09253C}" srcOrd="0" destOrd="3" presId="urn:microsoft.com/office/officeart/2005/8/layout/hList6"/>
    <dgm:cxn modelId="{5C523E67-06E4-4688-8128-2204B3703F67}" srcId="{535418D1-7D6F-4DE6-96D7-A0095E3E99CC}" destId="{A72A5907-4FBB-46B8-A535-C0749FD8F1BA}" srcOrd="0" destOrd="0" parTransId="{261AEC5F-B454-46FB-9D87-22F8810C3981}" sibTransId="{0F97B82E-4F31-4606-B739-D6737824E25F}"/>
    <dgm:cxn modelId="{B0521059-8DB3-4D2D-95DD-35CEBF4EB0D0}" srcId="{B3936396-8F59-47CF-A28D-097E08AF14F2}" destId="{ACE522D7-C449-4201-A9F0-DC64542416C3}" srcOrd="1" destOrd="0" parTransId="{5BFD74D3-BEB6-4163-9B7A-DF263563D45C}" sibTransId="{F5191F33-EA3E-4A65-BA9C-BDBE4D0DFC16}"/>
    <dgm:cxn modelId="{0EBF51D9-FCE5-4C4B-82AE-D222269904E9}" srcId="{144BBD00-7C36-45F2-9DB3-329C0756DB96}" destId="{430CD87A-02F7-4C88-92BD-26FF951DD654}" srcOrd="0" destOrd="0" parTransId="{3AC218E3-4EFF-497C-B5E5-779D7773E16D}" sibTransId="{1488DD42-1221-489A-9E66-30B56BADCF65}"/>
    <dgm:cxn modelId="{4DDD414F-0EBE-4D22-A3A1-5FE7D798A900}" type="presOf" srcId="{4FB85FBD-36E6-4FC6-81FF-AC64D16B7713}" destId="{DDE58D67-CF2E-4821-AC7C-7963CE09253C}" srcOrd="0" destOrd="1" presId="urn:microsoft.com/office/officeart/2005/8/layout/hList6"/>
    <dgm:cxn modelId="{0A7A83AD-7893-465A-BE4E-8DD3BC858DD4}" type="presOf" srcId="{D3DE500A-6CEF-49CA-ADEA-05538CB4926D}" destId="{208CB811-A21A-4E93-AB3B-8B273424E2E6}" srcOrd="0" destOrd="6" presId="urn:microsoft.com/office/officeart/2005/8/layout/hList6"/>
    <dgm:cxn modelId="{799A0A0A-1DF4-41FD-8FA4-003D42E0E7BC}" srcId="{430CD87A-02F7-4C88-92BD-26FF951DD654}" destId="{2A48063C-C7DD-48B1-BD67-876FEDAB30C0}" srcOrd="0" destOrd="0" parTransId="{7F7598B5-597C-4C33-9D95-CAC24F65F067}" sibTransId="{39C9D164-941C-45AA-94DE-8B12D144B3B8}"/>
    <dgm:cxn modelId="{32FD24C3-D0A5-4FDA-830E-F6D41CFF5CB8}" srcId="{535418D1-7D6F-4DE6-96D7-A0095E3E99CC}" destId="{53002481-2ACF-48FC-B463-908D123C1675}" srcOrd="1" destOrd="0" parTransId="{6992723C-94EF-4C9D-971A-0D5D6FD46743}" sibTransId="{91A304DC-D902-4373-B605-59B17831F17A}"/>
    <dgm:cxn modelId="{D48F178D-BFEA-4C23-AF4D-C043205E3849}" type="presOf" srcId="{9E6CBFD2-44A5-4662-A5E0-418AA54A24C7}" destId="{DDE58D67-CF2E-4821-AC7C-7963CE09253C}" srcOrd="0" destOrd="2" presId="urn:microsoft.com/office/officeart/2005/8/layout/hList6"/>
    <dgm:cxn modelId="{6643ECA2-1DA7-4CF4-834D-B4ECE7CB1C08}" type="presOf" srcId="{430CD87A-02F7-4C88-92BD-26FF951DD654}" destId="{5254A63C-0A89-48BB-B0E2-FD970026FE9E}" srcOrd="0" destOrd="1" presId="urn:microsoft.com/office/officeart/2005/8/layout/hList6"/>
    <dgm:cxn modelId="{AE6496CD-1208-40CC-8E75-6B26FB6825BD}" srcId="{430CD87A-02F7-4C88-92BD-26FF951DD654}" destId="{A407D435-F2CC-4ED5-8BB9-9CB28C58C05D}" srcOrd="1" destOrd="0" parTransId="{1C28CB76-C728-4C5F-B759-81F52A4E129B}" sibTransId="{B6708E14-91DE-407A-BCC7-9752F28F1E02}"/>
    <dgm:cxn modelId="{E746A74D-E252-4223-A5D9-55504753BBC4}" type="presOf" srcId="{F795A82D-EDD8-4D3A-809F-44F28EFCF3D6}" destId="{5254A63C-0A89-48BB-B0E2-FD970026FE9E}" srcOrd="0" destOrd="5" presId="urn:microsoft.com/office/officeart/2005/8/layout/hList6"/>
    <dgm:cxn modelId="{1A474007-CCAF-43EE-8B76-126EFA8DF844}" type="presOf" srcId="{A407D435-F2CC-4ED5-8BB9-9CB28C58C05D}" destId="{5254A63C-0A89-48BB-B0E2-FD970026FE9E}" srcOrd="0" destOrd="3" presId="urn:microsoft.com/office/officeart/2005/8/layout/hList6"/>
    <dgm:cxn modelId="{B45A3827-7EFA-474C-95BE-A8C6F100A3EA}" srcId="{ACE522D7-C449-4201-A9F0-DC64542416C3}" destId="{51146A9A-4E4C-41E4-B3E6-CCAF161B7CAF}" srcOrd="0" destOrd="0" parTransId="{4DAA71AC-E1D9-472D-B230-870C7AEE012E}" sibTransId="{1BEE0F2B-1A2C-448C-917A-DB0ACA6C6C26}"/>
    <dgm:cxn modelId="{98C3D334-FEAD-4325-A8CC-D0965C997072}" type="presOf" srcId="{59610946-487F-4D31-AB16-85D8DB74CFED}" destId="{208CB811-A21A-4E93-AB3B-8B273424E2E6}" srcOrd="0" destOrd="1" presId="urn:microsoft.com/office/officeart/2005/8/layout/hList6"/>
    <dgm:cxn modelId="{6560370D-68DC-43B8-975B-847C2216F057}" srcId="{C3D9FFDA-25E2-4663-913A-7FA96202113F}" destId="{1D9935D4-6687-4B0E-ADD2-9F834221CB53}" srcOrd="0" destOrd="0" parTransId="{0C3BD063-2739-4A68-8753-50FACE3084EB}" sibTransId="{C8382E9C-B3CD-4819-B164-5235EBBE05EB}"/>
    <dgm:cxn modelId="{DE4A80A8-CD95-4047-8DCB-13BAB91024EC}" type="presOf" srcId="{53002481-2ACF-48FC-B463-908D123C1675}" destId="{DDE58D67-CF2E-4821-AC7C-7963CE09253C}" srcOrd="0" destOrd="6" presId="urn:microsoft.com/office/officeart/2005/8/layout/hList6"/>
    <dgm:cxn modelId="{887CFD21-EEB6-4BD1-A3C9-53D4D1B68FE4}" type="presOf" srcId="{51146A9A-4E4C-41E4-B3E6-CCAF161B7CAF}" destId="{208CB811-A21A-4E93-AB3B-8B273424E2E6}" srcOrd="0" destOrd="5" presId="urn:microsoft.com/office/officeart/2005/8/layout/hList6"/>
    <dgm:cxn modelId="{BE0EA36A-EC9D-4085-B122-99CD16BC5B76}" srcId="{B3936396-8F59-47CF-A28D-097E08AF14F2}" destId="{59610946-487F-4D31-AB16-85D8DB74CFED}" srcOrd="0" destOrd="0" parTransId="{74E1CB83-6E6B-455D-8BB9-42A7D4AFC97C}" sibTransId="{3BD53AFB-F523-4390-A09E-D6A9CFDC7D23}"/>
    <dgm:cxn modelId="{D9A2D469-F8BA-4CC2-A238-9DDCCBAD9EC0}" type="presOf" srcId="{535418D1-7D6F-4DE6-96D7-A0095E3E99CC}" destId="{DDE58D67-CF2E-4821-AC7C-7963CE09253C}" srcOrd="0" destOrd="4" presId="urn:microsoft.com/office/officeart/2005/8/layout/hList6"/>
    <dgm:cxn modelId="{BAECA12E-DD61-47FC-9F38-8D7B20ED32E2}" type="presOf" srcId="{C3CC4C3D-5A4D-430B-B39A-EAC25B268348}" destId="{5254A63C-0A89-48BB-B0E2-FD970026FE9E}" srcOrd="0" destOrd="6" presId="urn:microsoft.com/office/officeart/2005/8/layout/hList6"/>
    <dgm:cxn modelId="{9BBADE58-9860-4A08-ADB3-8A74EF74B15E}" type="presOf" srcId="{F60D0529-303C-4694-AA74-DCDDB12E70CD}" destId="{5254A63C-0A89-48BB-B0E2-FD970026FE9E}" srcOrd="0" destOrd="4" presId="urn:microsoft.com/office/officeart/2005/8/layout/hList6"/>
    <dgm:cxn modelId="{B6A14A08-5573-4D96-8CCF-112924EC6898}" srcId="{F60D0529-303C-4694-AA74-DCDDB12E70CD}" destId="{C3CC4C3D-5A4D-430B-B39A-EAC25B268348}" srcOrd="1" destOrd="0" parTransId="{6A70096A-66E0-49B9-9A39-37F432C1CEDA}" sibTransId="{02843003-75E0-4B88-B08C-B5959BE629CD}"/>
    <dgm:cxn modelId="{110C567D-0093-4263-B5EC-8E68AD48BF01}" type="presOf" srcId="{F941086D-198F-4F7E-A0C2-CDB9F3F807B8}" destId="{208CB811-A21A-4E93-AB3B-8B273424E2E6}" srcOrd="0" destOrd="3" presId="urn:microsoft.com/office/officeart/2005/8/layout/hList6"/>
    <dgm:cxn modelId="{147C6A85-DA7D-47F6-980C-DE21E9BE0CF1}" type="presOf" srcId="{1D9935D4-6687-4B0E-ADD2-9F834221CB53}" destId="{DDE58D67-CF2E-4821-AC7C-7963CE09253C}" srcOrd="0" destOrd="0" presId="urn:microsoft.com/office/officeart/2005/8/layout/hList6"/>
    <dgm:cxn modelId="{6AB39955-16A8-4A43-ABAF-4CD74A4C66BE}" type="presOf" srcId="{144BBD00-7C36-45F2-9DB3-329C0756DB96}" destId="{5254A63C-0A89-48BB-B0E2-FD970026FE9E}" srcOrd="0" destOrd="0" presId="urn:microsoft.com/office/officeart/2005/8/layout/hList6"/>
    <dgm:cxn modelId="{6E2433BA-2DD3-438F-87A6-8656C80CE17A}" type="presOf" srcId="{A7BFF715-FE69-4BC8-85F6-33E5503858BB}" destId="{208CB811-A21A-4E93-AB3B-8B273424E2E6}" srcOrd="0" destOrd="2" presId="urn:microsoft.com/office/officeart/2005/8/layout/hList6"/>
    <dgm:cxn modelId="{3FB12746-CE52-4E6C-88EF-B17CDEF417E6}" srcId="{4FB85FBD-36E6-4FC6-81FF-AC64D16B7713}" destId="{9E6CBFD2-44A5-4662-A5E0-418AA54A24C7}" srcOrd="0" destOrd="0" parTransId="{89D550CD-7D73-47EB-8F3B-66A34D6701E6}" sibTransId="{7B54BCF9-B984-408E-B421-512D36D5DD39}"/>
    <dgm:cxn modelId="{115F6169-3FFF-4C2F-88C0-B4C9F9924EC4}" srcId="{59610946-487F-4D31-AB16-85D8DB74CFED}" destId="{A7BFF715-FE69-4BC8-85F6-33E5503858BB}" srcOrd="0" destOrd="0" parTransId="{3BBEB3AD-ABC1-405B-83FD-59983DAA236B}" sibTransId="{8D48D93E-B376-431B-BB10-E10018394F05}"/>
    <dgm:cxn modelId="{EEBB138F-6E39-4719-8E5B-DA81E6CE897E}" type="presOf" srcId="{B3936396-8F59-47CF-A28D-097E08AF14F2}" destId="{208CB811-A21A-4E93-AB3B-8B273424E2E6}" srcOrd="0" destOrd="0" presId="urn:microsoft.com/office/officeart/2005/8/layout/hList6"/>
    <dgm:cxn modelId="{37B7876B-FDBE-403C-BB56-2D8EADE20334}" srcId="{59610946-487F-4D31-AB16-85D8DB74CFED}" destId="{F941086D-198F-4F7E-A0C2-CDB9F3F807B8}" srcOrd="1" destOrd="0" parTransId="{F2F6EC9A-BCD9-4315-99AE-2B7F67D53519}" sibTransId="{AFC3D7BB-3858-4517-9ADD-F5ACB45A2588}"/>
    <dgm:cxn modelId="{B02E39FD-6892-4568-8FCD-3246AA89CB8E}" srcId="{C3D9FFDA-25E2-4663-913A-7FA96202113F}" destId="{B3936396-8F59-47CF-A28D-097E08AF14F2}" srcOrd="1" destOrd="0" parTransId="{9E6B067E-116D-4C83-AF89-C5A2EFAAD738}" sibTransId="{9B8905C0-A2F5-4B79-8B86-4B00AFDE8884}"/>
    <dgm:cxn modelId="{4BEAEC74-282D-456B-A3F7-236F043978D9}" srcId="{C3D9FFDA-25E2-4663-913A-7FA96202113F}" destId="{144BBD00-7C36-45F2-9DB3-329C0756DB96}" srcOrd="2" destOrd="0" parTransId="{323877D1-53F4-4FBB-8094-8258BFA9698A}" sibTransId="{FE4479CD-77BD-41A4-9053-744A7254F1E8}"/>
    <dgm:cxn modelId="{FC154B61-3B0F-4C3B-B17B-AAD0B253C668}" srcId="{F60D0529-303C-4694-AA74-DCDDB12E70CD}" destId="{F795A82D-EDD8-4D3A-809F-44F28EFCF3D6}" srcOrd="0" destOrd="0" parTransId="{891AA17B-BAF2-4021-A664-8F177A28E965}" sibTransId="{26F11605-EA02-49E7-B7E1-9974792C95AF}"/>
    <dgm:cxn modelId="{0421553E-49A3-4D61-B84C-2F3B1E5078BA}" type="presOf" srcId="{C3D9FFDA-25E2-4663-913A-7FA96202113F}" destId="{F0F67543-B98D-4D73-9C71-2D99E69E3A41}" srcOrd="0" destOrd="0" presId="urn:microsoft.com/office/officeart/2005/8/layout/hList6"/>
    <dgm:cxn modelId="{D7874750-7865-4720-B83C-7B3622B38480}" type="presParOf" srcId="{F0F67543-B98D-4D73-9C71-2D99E69E3A41}" destId="{DDE58D67-CF2E-4821-AC7C-7963CE09253C}" srcOrd="0" destOrd="0" presId="urn:microsoft.com/office/officeart/2005/8/layout/hList6"/>
    <dgm:cxn modelId="{D9B21FA4-0E7F-4DAA-A1E4-715333ECCFB3}" type="presParOf" srcId="{F0F67543-B98D-4D73-9C71-2D99E69E3A41}" destId="{BD370B6D-D415-4D32-8B9D-0EAED1864A68}" srcOrd="1" destOrd="0" presId="urn:microsoft.com/office/officeart/2005/8/layout/hList6"/>
    <dgm:cxn modelId="{EBFE47A6-0411-46A3-8C6E-E563B0901751}" type="presParOf" srcId="{F0F67543-B98D-4D73-9C71-2D99E69E3A41}" destId="{208CB811-A21A-4E93-AB3B-8B273424E2E6}" srcOrd="2" destOrd="0" presId="urn:microsoft.com/office/officeart/2005/8/layout/hList6"/>
    <dgm:cxn modelId="{E941EB57-E64A-4985-94BD-6EA908DE48B9}" type="presParOf" srcId="{F0F67543-B98D-4D73-9C71-2D99E69E3A41}" destId="{1D82E8C0-EE17-4A54-B3AC-BF21D9E6783D}" srcOrd="3" destOrd="0" presId="urn:microsoft.com/office/officeart/2005/8/layout/hList6"/>
    <dgm:cxn modelId="{DDABBC70-BDFF-4C1E-8176-629E2E6F5A20}" type="presParOf" srcId="{F0F67543-B98D-4D73-9C71-2D99E69E3A41}" destId="{5254A63C-0A89-48BB-B0E2-FD970026FE9E}"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E58D67-CF2E-4821-AC7C-7963CE09253C}">
      <dsp:nvSpPr>
        <dsp:cNvPr id="0" name=""/>
        <dsp:cNvSpPr/>
      </dsp:nvSpPr>
      <dsp:spPr>
        <a:xfrm rot="16200000">
          <a:off x="-1072067" y="1073000"/>
          <a:ext cx="4572032" cy="2426031"/>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6625" bIns="0" numCol="1" spcCol="1270" anchor="t" anchorCtr="0">
          <a:noAutofit/>
        </a:bodyPr>
        <a:lstStyle/>
        <a:p>
          <a:pPr lvl="0" algn="l" defTabSz="1155700">
            <a:lnSpc>
              <a:spcPct val="90000"/>
            </a:lnSpc>
            <a:spcBef>
              <a:spcPct val="0"/>
            </a:spcBef>
            <a:spcAft>
              <a:spcPct val="35000"/>
            </a:spcAft>
          </a:pPr>
          <a:r>
            <a:rPr lang="en-GB" sz="2600" kern="1200" dirty="0" smtClean="0"/>
            <a:t>People</a:t>
          </a:r>
          <a:endParaRPr lang="en-GB" sz="2600" kern="1200" dirty="0"/>
        </a:p>
        <a:p>
          <a:pPr marL="228600" lvl="1" indent="-228600" algn="l" defTabSz="889000">
            <a:lnSpc>
              <a:spcPct val="90000"/>
            </a:lnSpc>
            <a:spcBef>
              <a:spcPct val="0"/>
            </a:spcBef>
            <a:spcAft>
              <a:spcPct val="15000"/>
            </a:spcAft>
            <a:buChar char="••"/>
          </a:pPr>
          <a:r>
            <a:rPr lang="en-GB" sz="2000" kern="1200" dirty="0" smtClean="0"/>
            <a:t>Effects</a:t>
          </a:r>
          <a:endParaRPr lang="en-GB" sz="2000" kern="1200" dirty="0"/>
        </a:p>
        <a:p>
          <a:pPr marL="457200" lvl="2" indent="-228600" algn="l" defTabSz="889000">
            <a:lnSpc>
              <a:spcPct val="90000"/>
            </a:lnSpc>
            <a:spcBef>
              <a:spcPct val="0"/>
            </a:spcBef>
            <a:spcAft>
              <a:spcPct val="15000"/>
            </a:spcAft>
            <a:buChar char="••"/>
          </a:pPr>
          <a:r>
            <a:rPr lang="en-GB" sz="2000" kern="1200" dirty="0" smtClean="0"/>
            <a:t>Displacement</a:t>
          </a:r>
          <a:endParaRPr lang="en-GB" sz="2000" kern="1200" dirty="0"/>
        </a:p>
        <a:p>
          <a:pPr marL="457200" lvl="2" indent="-228600" algn="l" defTabSz="889000">
            <a:lnSpc>
              <a:spcPct val="90000"/>
            </a:lnSpc>
            <a:spcBef>
              <a:spcPct val="0"/>
            </a:spcBef>
            <a:spcAft>
              <a:spcPct val="15000"/>
            </a:spcAft>
            <a:buChar char="••"/>
          </a:pPr>
          <a:r>
            <a:rPr lang="en-GB" sz="2000" kern="1200" dirty="0" smtClean="0"/>
            <a:t>Globalisation</a:t>
          </a:r>
          <a:endParaRPr lang="en-GB" sz="2000" kern="1200" dirty="0"/>
        </a:p>
        <a:p>
          <a:pPr marL="228600" lvl="1" indent="-228600" algn="l" defTabSz="889000">
            <a:lnSpc>
              <a:spcPct val="90000"/>
            </a:lnSpc>
            <a:spcBef>
              <a:spcPct val="0"/>
            </a:spcBef>
            <a:spcAft>
              <a:spcPct val="15000"/>
            </a:spcAft>
            <a:buChar char="••"/>
          </a:pPr>
          <a:r>
            <a:rPr lang="en-GB" sz="2000" kern="1200" dirty="0" smtClean="0"/>
            <a:t>Actions</a:t>
          </a:r>
          <a:endParaRPr lang="en-GB" sz="2000" kern="1200" dirty="0"/>
        </a:p>
        <a:p>
          <a:pPr marL="457200" lvl="2" indent="-228600" algn="l" defTabSz="889000">
            <a:lnSpc>
              <a:spcPct val="90000"/>
            </a:lnSpc>
            <a:spcBef>
              <a:spcPct val="0"/>
            </a:spcBef>
            <a:spcAft>
              <a:spcPct val="15000"/>
            </a:spcAft>
            <a:buChar char="••"/>
          </a:pPr>
          <a:r>
            <a:rPr lang="en-GB" sz="2000" kern="1200" dirty="0" smtClean="0"/>
            <a:t>Rights</a:t>
          </a:r>
          <a:endParaRPr lang="en-GB" sz="2000" kern="1200" dirty="0"/>
        </a:p>
        <a:p>
          <a:pPr marL="457200" lvl="2" indent="-228600" algn="l" defTabSz="889000">
            <a:lnSpc>
              <a:spcPct val="90000"/>
            </a:lnSpc>
            <a:spcBef>
              <a:spcPct val="0"/>
            </a:spcBef>
            <a:spcAft>
              <a:spcPct val="15000"/>
            </a:spcAft>
            <a:buChar char="••"/>
          </a:pPr>
          <a:r>
            <a:rPr lang="en-GB" sz="2000" kern="1200" dirty="0" smtClean="0"/>
            <a:t>Democracy</a:t>
          </a:r>
          <a:endParaRPr lang="en-GB" sz="2000" kern="1200" dirty="0"/>
        </a:p>
      </dsp:txBody>
      <dsp:txXfrm rot="16200000">
        <a:off x="-1072067" y="1073000"/>
        <a:ext cx="4572032" cy="2426031"/>
      </dsp:txXfrm>
    </dsp:sp>
    <dsp:sp modelId="{208CB811-A21A-4E93-AB3B-8B273424E2E6}">
      <dsp:nvSpPr>
        <dsp:cNvPr id="0" name=""/>
        <dsp:cNvSpPr/>
      </dsp:nvSpPr>
      <dsp:spPr>
        <a:xfrm rot="16200000">
          <a:off x="1535917" y="1073000"/>
          <a:ext cx="4572032" cy="2426031"/>
        </a:xfrm>
        <a:prstGeom prst="flowChartManualOperation">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6625" bIns="0" numCol="1" spcCol="1270" anchor="t" anchorCtr="0">
          <a:noAutofit/>
        </a:bodyPr>
        <a:lstStyle/>
        <a:p>
          <a:pPr lvl="0" algn="l" defTabSz="1155700">
            <a:lnSpc>
              <a:spcPct val="90000"/>
            </a:lnSpc>
            <a:spcBef>
              <a:spcPct val="0"/>
            </a:spcBef>
            <a:spcAft>
              <a:spcPct val="35000"/>
            </a:spcAft>
          </a:pPr>
          <a:r>
            <a:rPr lang="en-GB" sz="2600" kern="1200" dirty="0" smtClean="0"/>
            <a:t>Planet</a:t>
          </a:r>
          <a:endParaRPr lang="en-GB" sz="2600" kern="1200" dirty="0"/>
        </a:p>
        <a:p>
          <a:pPr marL="228600" lvl="1" indent="-228600" algn="l" defTabSz="889000">
            <a:lnSpc>
              <a:spcPct val="90000"/>
            </a:lnSpc>
            <a:spcBef>
              <a:spcPct val="0"/>
            </a:spcBef>
            <a:spcAft>
              <a:spcPct val="15000"/>
            </a:spcAft>
            <a:buChar char="••"/>
          </a:pPr>
          <a:r>
            <a:rPr lang="en-GB" sz="2000" kern="1200" dirty="0" smtClean="0"/>
            <a:t>Effects</a:t>
          </a:r>
          <a:endParaRPr lang="en-GB" sz="2000" kern="1200" dirty="0"/>
        </a:p>
        <a:p>
          <a:pPr marL="457200" lvl="2" indent="-228600" algn="l" defTabSz="889000">
            <a:lnSpc>
              <a:spcPct val="90000"/>
            </a:lnSpc>
            <a:spcBef>
              <a:spcPct val="0"/>
            </a:spcBef>
            <a:spcAft>
              <a:spcPct val="15000"/>
            </a:spcAft>
            <a:buChar char="••"/>
          </a:pPr>
          <a:r>
            <a:rPr lang="en-GB" sz="2000" kern="1200" dirty="0" smtClean="0"/>
            <a:t>Eco-systems</a:t>
          </a:r>
          <a:endParaRPr lang="en-GB" sz="2000" kern="1200" dirty="0"/>
        </a:p>
        <a:p>
          <a:pPr marL="457200" lvl="2" indent="-228600" algn="l" defTabSz="889000">
            <a:lnSpc>
              <a:spcPct val="90000"/>
            </a:lnSpc>
            <a:spcBef>
              <a:spcPct val="0"/>
            </a:spcBef>
            <a:spcAft>
              <a:spcPct val="15000"/>
            </a:spcAft>
            <a:buChar char="••"/>
          </a:pPr>
          <a:r>
            <a:rPr lang="en-GB" sz="2000" kern="1200" dirty="0" smtClean="0"/>
            <a:t>Climate change</a:t>
          </a:r>
          <a:endParaRPr lang="en-GB" sz="2000" kern="1200" dirty="0"/>
        </a:p>
        <a:p>
          <a:pPr marL="228600" lvl="1" indent="-228600" algn="l" defTabSz="889000">
            <a:lnSpc>
              <a:spcPct val="90000"/>
            </a:lnSpc>
            <a:spcBef>
              <a:spcPct val="0"/>
            </a:spcBef>
            <a:spcAft>
              <a:spcPct val="15000"/>
            </a:spcAft>
            <a:buChar char="••"/>
          </a:pPr>
          <a:r>
            <a:rPr lang="en-GB" sz="2000" kern="1200" dirty="0" smtClean="0"/>
            <a:t>Actions</a:t>
          </a:r>
          <a:endParaRPr lang="en-GB" sz="2000" kern="1200" dirty="0"/>
        </a:p>
        <a:p>
          <a:pPr marL="457200" lvl="2" indent="-228600" algn="l" defTabSz="889000">
            <a:lnSpc>
              <a:spcPct val="90000"/>
            </a:lnSpc>
            <a:spcBef>
              <a:spcPct val="0"/>
            </a:spcBef>
            <a:spcAft>
              <a:spcPct val="15000"/>
            </a:spcAft>
            <a:buChar char="••"/>
          </a:pPr>
          <a:r>
            <a:rPr lang="en-GB" sz="2000" kern="1200" dirty="0" smtClean="0"/>
            <a:t>Circular economy</a:t>
          </a:r>
          <a:endParaRPr lang="en-GB" sz="2000" kern="1200" dirty="0"/>
        </a:p>
        <a:p>
          <a:pPr marL="457200" lvl="2" indent="-228600" algn="l" defTabSz="889000">
            <a:lnSpc>
              <a:spcPct val="90000"/>
            </a:lnSpc>
            <a:spcBef>
              <a:spcPct val="0"/>
            </a:spcBef>
            <a:spcAft>
              <a:spcPct val="15000"/>
            </a:spcAft>
            <a:buChar char="••"/>
          </a:pPr>
          <a:r>
            <a:rPr lang="en-GB" sz="2000" kern="1200" dirty="0" smtClean="0"/>
            <a:t>Supply chain</a:t>
          </a:r>
          <a:endParaRPr lang="en-GB" sz="2000" kern="1200" dirty="0"/>
        </a:p>
      </dsp:txBody>
      <dsp:txXfrm rot="16200000">
        <a:off x="1535917" y="1073000"/>
        <a:ext cx="4572032" cy="2426031"/>
      </dsp:txXfrm>
    </dsp:sp>
    <dsp:sp modelId="{5254A63C-0A89-48BB-B0E2-FD970026FE9E}">
      <dsp:nvSpPr>
        <dsp:cNvPr id="0" name=""/>
        <dsp:cNvSpPr/>
      </dsp:nvSpPr>
      <dsp:spPr>
        <a:xfrm rot="16200000">
          <a:off x="4143901" y="1073000"/>
          <a:ext cx="4572032" cy="2426031"/>
        </a:xfrm>
        <a:prstGeom prst="flowChartManualOperati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6625" bIns="0" numCol="1" spcCol="1270" anchor="t" anchorCtr="0">
          <a:noAutofit/>
        </a:bodyPr>
        <a:lstStyle/>
        <a:p>
          <a:pPr lvl="0" algn="l" defTabSz="1155700">
            <a:lnSpc>
              <a:spcPct val="90000"/>
            </a:lnSpc>
            <a:spcBef>
              <a:spcPct val="0"/>
            </a:spcBef>
            <a:spcAft>
              <a:spcPct val="35000"/>
            </a:spcAft>
          </a:pPr>
          <a:r>
            <a:rPr lang="en-GB" sz="2600" kern="1200" dirty="0" smtClean="0"/>
            <a:t>Profit</a:t>
          </a:r>
          <a:endParaRPr lang="en-GB" sz="2600" kern="1200" dirty="0"/>
        </a:p>
        <a:p>
          <a:pPr marL="228600" lvl="1" indent="-228600" algn="l" defTabSz="889000">
            <a:lnSpc>
              <a:spcPct val="90000"/>
            </a:lnSpc>
            <a:spcBef>
              <a:spcPct val="0"/>
            </a:spcBef>
            <a:spcAft>
              <a:spcPct val="15000"/>
            </a:spcAft>
            <a:buChar char="••"/>
          </a:pPr>
          <a:r>
            <a:rPr lang="en-GB" sz="2000" kern="1200" dirty="0" smtClean="0"/>
            <a:t>Effects</a:t>
          </a:r>
          <a:endParaRPr lang="en-GB" sz="2000" kern="1200" dirty="0"/>
        </a:p>
        <a:p>
          <a:pPr marL="457200" lvl="2" indent="-228600" algn="l" defTabSz="889000">
            <a:lnSpc>
              <a:spcPct val="90000"/>
            </a:lnSpc>
            <a:spcBef>
              <a:spcPct val="0"/>
            </a:spcBef>
            <a:spcAft>
              <a:spcPct val="15000"/>
            </a:spcAft>
            <a:buChar char="••"/>
          </a:pPr>
          <a:r>
            <a:rPr lang="en-GB" sz="2000" kern="1200" dirty="0" smtClean="0"/>
            <a:t>Neo-liberalism</a:t>
          </a:r>
          <a:endParaRPr lang="en-GB" sz="2000" kern="1200" dirty="0"/>
        </a:p>
        <a:p>
          <a:pPr marL="457200" lvl="2" indent="-228600" algn="l" defTabSz="889000">
            <a:lnSpc>
              <a:spcPct val="90000"/>
            </a:lnSpc>
            <a:spcBef>
              <a:spcPct val="0"/>
            </a:spcBef>
            <a:spcAft>
              <a:spcPct val="15000"/>
            </a:spcAft>
            <a:buChar char="••"/>
          </a:pPr>
          <a:r>
            <a:rPr lang="en-GB" sz="2000" kern="1200" dirty="0" smtClean="0"/>
            <a:t>Poverty</a:t>
          </a:r>
          <a:endParaRPr lang="en-GB" sz="2000" kern="1200" dirty="0"/>
        </a:p>
        <a:p>
          <a:pPr marL="228600" lvl="1" indent="-228600" algn="l" defTabSz="889000">
            <a:lnSpc>
              <a:spcPct val="90000"/>
            </a:lnSpc>
            <a:spcBef>
              <a:spcPct val="0"/>
            </a:spcBef>
            <a:spcAft>
              <a:spcPct val="15000"/>
            </a:spcAft>
            <a:buChar char="••"/>
          </a:pPr>
          <a:r>
            <a:rPr lang="en-GB" sz="2000" kern="1200" dirty="0" smtClean="0"/>
            <a:t>Actions</a:t>
          </a:r>
          <a:endParaRPr lang="en-GB" sz="2000" kern="1200" dirty="0"/>
        </a:p>
        <a:p>
          <a:pPr marL="457200" lvl="2" indent="-228600" algn="l" defTabSz="889000">
            <a:lnSpc>
              <a:spcPct val="90000"/>
            </a:lnSpc>
            <a:spcBef>
              <a:spcPct val="0"/>
            </a:spcBef>
            <a:spcAft>
              <a:spcPct val="15000"/>
            </a:spcAft>
            <a:buChar char="••"/>
          </a:pPr>
          <a:r>
            <a:rPr lang="en-GB" sz="2000" kern="1200" dirty="0" smtClean="0"/>
            <a:t>Fairer society</a:t>
          </a:r>
          <a:endParaRPr lang="en-GB" sz="2000" kern="1200" dirty="0"/>
        </a:p>
        <a:p>
          <a:pPr marL="457200" lvl="2" indent="-228600" algn="l" defTabSz="889000">
            <a:lnSpc>
              <a:spcPct val="90000"/>
            </a:lnSpc>
            <a:spcBef>
              <a:spcPct val="0"/>
            </a:spcBef>
            <a:spcAft>
              <a:spcPct val="15000"/>
            </a:spcAft>
            <a:buChar char="••"/>
          </a:pPr>
          <a:r>
            <a:rPr lang="en-GB" sz="2000" kern="1200" dirty="0" smtClean="0"/>
            <a:t>Ethics</a:t>
          </a:r>
          <a:endParaRPr lang="en-GB" sz="2000" kern="1200" dirty="0"/>
        </a:p>
      </dsp:txBody>
      <dsp:txXfrm rot="16200000">
        <a:off x="4143901" y="1073000"/>
        <a:ext cx="4572032" cy="242603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A4D3E2D2-9C43-4669-A646-C769C001B89B}" type="datetimeFigureOut">
              <a:rPr lang="en-GB" smtClean="0"/>
              <a:pPr/>
              <a:t>14/06/2016</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60F7080C-1BD2-4137-BD70-7A2DAD9C9FB0}" type="slidenum">
              <a:rPr lang="en-GB" smtClean="0"/>
              <a:pPr/>
              <a:t>‹#›</a:t>
            </a:fld>
            <a:endParaRPr lang="en-GB"/>
          </a:p>
        </p:txBody>
      </p:sp>
    </p:spTree>
    <p:extLst>
      <p:ext uri="{BB962C8B-B14F-4D97-AF65-F5344CB8AC3E}">
        <p14:creationId xmlns:p14="http://schemas.microsoft.com/office/powerpoint/2010/main" xmlns="" val="1914497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7A91FAF0-5098-4BAD-BD77-9BB486102B78}" type="datetimeFigureOut">
              <a:rPr lang="en-GB" smtClean="0"/>
              <a:pPr/>
              <a:t>14/06/2016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47537CB-5380-4B4D-B8C8-22AF3F8742CF}" type="slidenum">
              <a:rPr lang="en-GB" smtClean="0"/>
              <a:pPr/>
              <a:t>‹#›</a:t>
            </a:fld>
            <a:endParaRPr lang="en-GB"/>
          </a:p>
        </p:txBody>
      </p:sp>
    </p:spTree>
    <p:extLst>
      <p:ext uri="{BB962C8B-B14F-4D97-AF65-F5344CB8AC3E}">
        <p14:creationId xmlns:p14="http://schemas.microsoft.com/office/powerpoint/2010/main" xmlns="" val="2317016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7537CB-5380-4B4D-B8C8-22AF3F8742CF}" type="slidenum">
              <a:rPr lang="en-GB" smtClean="0"/>
              <a:pPr/>
              <a:t>1</a:t>
            </a:fld>
            <a:endParaRPr lang="en-GB"/>
          </a:p>
        </p:txBody>
      </p:sp>
    </p:spTree>
    <p:extLst>
      <p:ext uri="{BB962C8B-B14F-4D97-AF65-F5344CB8AC3E}">
        <p14:creationId xmlns:p14="http://schemas.microsoft.com/office/powerpoint/2010/main" xmlns="" val="3963657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57188" indent="-357188">
              <a:buFont typeface="Arial" pitchFamily="34" charset="0"/>
              <a:buNone/>
              <a:defRPr/>
            </a:pPr>
            <a:r>
              <a:rPr lang="en-GB" sz="1200" kern="1200" dirty="0" smtClean="0">
                <a:solidFill>
                  <a:schemeClr val="tx1"/>
                </a:solidFill>
                <a:latin typeface="Arial" charset="0"/>
                <a:ea typeface="+mn-ea"/>
                <a:cs typeface="+mn-cs"/>
              </a:rPr>
              <a:t>Source: http://www.dailykos.com/story/2015/07/28/1405929/-The-latest-AEI-economic-messaging-What-s-wrong-with-it-and-a-better-vision</a:t>
            </a:r>
          </a:p>
          <a:p>
            <a:pPr marL="357188" indent="-357188">
              <a:buFont typeface="Arial" pitchFamily="34" charset="0"/>
              <a:buNone/>
              <a:defRPr/>
            </a:pPr>
            <a:endParaRPr lang="en-GB" sz="1200" kern="1200" dirty="0" smtClean="0">
              <a:solidFill>
                <a:schemeClr val="tx1"/>
              </a:solidFill>
              <a:latin typeface="Arial" charset="0"/>
              <a:ea typeface="+mn-ea"/>
              <a:cs typeface="+mn-cs"/>
            </a:endParaRPr>
          </a:p>
          <a:p>
            <a:pPr marL="357188" indent="-357188">
              <a:buFont typeface="Arial" pitchFamily="34" charset="0"/>
              <a:buNone/>
              <a:defRPr/>
            </a:pPr>
            <a:r>
              <a:rPr lang="en-GB" sz="1200" kern="1200" dirty="0" smtClean="0">
                <a:solidFill>
                  <a:schemeClr val="tx1"/>
                </a:solidFill>
                <a:latin typeface="Arial" charset="0"/>
                <a:ea typeface="+mn-ea"/>
                <a:cs typeface="+mn-cs"/>
              </a:rPr>
              <a:t>Businesses owned and controlled from the top.</a:t>
            </a:r>
          </a:p>
          <a:p>
            <a:pPr marL="357188" indent="-357188">
              <a:buFont typeface="Arial" pitchFamily="34" charset="0"/>
              <a:buNone/>
              <a:defRPr/>
            </a:pPr>
            <a:r>
              <a:rPr lang="en-GB" sz="1200" kern="1200" dirty="0" smtClean="0">
                <a:solidFill>
                  <a:schemeClr val="tx1"/>
                </a:solidFill>
                <a:latin typeface="Arial" charset="0"/>
                <a:ea typeface="+mn-ea"/>
                <a:cs typeface="+mn-cs"/>
              </a:rPr>
              <a:t>Wealth is distributed on the basis on ownership and shares.</a:t>
            </a:r>
          </a:p>
          <a:p>
            <a:pPr marL="357188" indent="-357188">
              <a:buFont typeface="Arial" pitchFamily="34" charset="0"/>
              <a:buNone/>
              <a:defRPr/>
            </a:pPr>
            <a:r>
              <a:rPr lang="en-GB" sz="1200" kern="1200" dirty="0" smtClean="0">
                <a:solidFill>
                  <a:schemeClr val="tx1"/>
                </a:solidFill>
                <a:latin typeface="Arial" charset="0"/>
                <a:ea typeface="+mn-ea"/>
                <a:cs typeface="+mn-cs"/>
              </a:rPr>
              <a:t>In many businesses people and planet are exploited in the pursuit of wealth creation</a:t>
            </a:r>
          </a:p>
          <a:p>
            <a:endParaRPr lang="en-GB" dirty="0"/>
          </a:p>
        </p:txBody>
      </p:sp>
      <p:sp>
        <p:nvSpPr>
          <p:cNvPr id="4" name="Slide Number Placeholder 3"/>
          <p:cNvSpPr>
            <a:spLocks noGrp="1"/>
          </p:cNvSpPr>
          <p:nvPr>
            <p:ph type="sldNum" sz="quarter" idx="10"/>
          </p:nvPr>
        </p:nvSpPr>
        <p:spPr/>
        <p:txBody>
          <a:bodyPr/>
          <a:lstStyle/>
          <a:p>
            <a:pPr>
              <a:defRPr/>
            </a:pPr>
            <a:fld id="{2FC1C145-47D2-4B35-9B21-BAB29AEAB128}" type="slidenum">
              <a:rPr lang="en-GB" smtClean="0"/>
              <a:pPr>
                <a:defRPr/>
              </a:pPr>
              <a:t>10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FC1C145-47D2-4B35-9B21-BAB29AEAB128}" type="slidenum">
              <a:rPr lang="en-GB" smtClean="0"/>
              <a:pPr>
                <a:defRPr/>
              </a:pPr>
              <a:t>11</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Image source: http://www.socialenterprise.net/assets/images/image001.jpg</a:t>
            </a:r>
            <a:endParaRPr lang="en-GB" dirty="0"/>
          </a:p>
        </p:txBody>
      </p:sp>
      <p:sp>
        <p:nvSpPr>
          <p:cNvPr id="4" name="Slide Number Placeholder 3"/>
          <p:cNvSpPr>
            <a:spLocks noGrp="1"/>
          </p:cNvSpPr>
          <p:nvPr>
            <p:ph type="sldNum" sz="quarter" idx="10"/>
          </p:nvPr>
        </p:nvSpPr>
        <p:spPr/>
        <p:txBody>
          <a:bodyPr/>
          <a:lstStyle/>
          <a:p>
            <a:pPr>
              <a:defRPr/>
            </a:pPr>
            <a:fld id="{2FC1C145-47D2-4B35-9B21-BAB29AEAB128}" type="slidenum">
              <a:rPr lang="en-GB" smtClean="0"/>
              <a:pPr>
                <a:defRPr/>
              </a:pPr>
              <a:t>12</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Source: http://www.socialenterprise.org.uk/advice-services/publications/state-social-enterprise-report-2015</a:t>
            </a:r>
          </a:p>
          <a:p>
            <a:endParaRPr lang="en-GB" dirty="0"/>
          </a:p>
        </p:txBody>
      </p:sp>
      <p:sp>
        <p:nvSpPr>
          <p:cNvPr id="4" name="Slide Number Placeholder 3"/>
          <p:cNvSpPr>
            <a:spLocks noGrp="1"/>
          </p:cNvSpPr>
          <p:nvPr>
            <p:ph type="sldNum" sz="quarter" idx="10"/>
          </p:nvPr>
        </p:nvSpPr>
        <p:spPr/>
        <p:txBody>
          <a:bodyPr/>
          <a:lstStyle/>
          <a:p>
            <a:pPr>
              <a:defRPr/>
            </a:pPr>
            <a:fld id="{2FC1C145-47D2-4B35-9B21-BAB29AEAB128}" type="slidenum">
              <a:rPr lang="en-GB" smtClean="0"/>
              <a:pPr>
                <a:defRPr/>
              </a:pPr>
              <a:t>13</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Source: </a:t>
            </a:r>
            <a:r>
              <a:rPr lang="en-GB" sz="1200" dirty="0" smtClean="0"/>
              <a:t>Ridley-Duff and Bull (2015) ‘Understanding </a:t>
            </a:r>
            <a:r>
              <a:rPr lang="en-GB" sz="1200" dirty="0" smtClean="0">
                <a:solidFill>
                  <a:srgbClr val="000000"/>
                </a:solidFill>
              </a:rPr>
              <a:t>Social Enterprise: Theory &amp; Practice’. Sage</a:t>
            </a:r>
            <a:endParaRPr lang="en-GB" sz="1200" dirty="0" smtClean="0">
              <a:solidFill>
                <a:schemeClr val="tx1"/>
              </a:solidFill>
            </a:endParaRPr>
          </a:p>
          <a:p>
            <a:endParaRPr lang="en-GB" dirty="0"/>
          </a:p>
        </p:txBody>
      </p:sp>
      <p:sp>
        <p:nvSpPr>
          <p:cNvPr id="4" name="Slide Number Placeholder 3"/>
          <p:cNvSpPr>
            <a:spLocks noGrp="1"/>
          </p:cNvSpPr>
          <p:nvPr>
            <p:ph type="sldNum" sz="quarter" idx="10"/>
          </p:nvPr>
        </p:nvSpPr>
        <p:spPr/>
        <p:txBody>
          <a:bodyPr/>
          <a:lstStyle/>
          <a:p>
            <a:pPr>
              <a:defRPr/>
            </a:pPr>
            <a:fld id="{2FC1C145-47D2-4B35-9B21-BAB29AEAB128}" type="slidenum">
              <a:rPr lang="en-GB" smtClean="0"/>
              <a:pPr>
                <a:defRPr/>
              </a:pPr>
              <a:t>14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9113D57-A99E-4934-90F2-0FA9EAD5D042}" type="datetimeFigureOut">
              <a:rPr lang="en-GB" smtClean="0"/>
              <a:pPr/>
              <a:t>14/06/2016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35F490-6325-473A-9525-DAF4A1D52E1F}" type="slidenum">
              <a:rPr lang="en-GB" smtClean="0"/>
              <a:pPr/>
              <a:t>‹#›</a:t>
            </a:fld>
            <a:endParaRPr lang="en-GB"/>
          </a:p>
        </p:txBody>
      </p:sp>
    </p:spTree>
    <p:extLst>
      <p:ext uri="{BB962C8B-B14F-4D97-AF65-F5344CB8AC3E}">
        <p14:creationId xmlns:p14="http://schemas.microsoft.com/office/powerpoint/2010/main" xmlns="" val="3757965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113D57-A99E-4934-90F2-0FA9EAD5D042}" type="datetimeFigureOut">
              <a:rPr lang="en-GB" smtClean="0"/>
              <a:pPr/>
              <a:t>14/06/2016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35F490-6325-473A-9525-DAF4A1D52E1F}" type="slidenum">
              <a:rPr lang="en-GB" smtClean="0"/>
              <a:pPr/>
              <a:t>‹#›</a:t>
            </a:fld>
            <a:endParaRPr lang="en-GB"/>
          </a:p>
        </p:txBody>
      </p:sp>
    </p:spTree>
    <p:extLst>
      <p:ext uri="{BB962C8B-B14F-4D97-AF65-F5344CB8AC3E}">
        <p14:creationId xmlns:p14="http://schemas.microsoft.com/office/powerpoint/2010/main" xmlns="" val="1831664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113D57-A99E-4934-90F2-0FA9EAD5D042}" type="datetimeFigureOut">
              <a:rPr lang="en-GB" smtClean="0"/>
              <a:pPr/>
              <a:t>14/06/2016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35F490-6325-473A-9525-DAF4A1D52E1F}" type="slidenum">
              <a:rPr lang="en-GB" smtClean="0"/>
              <a:pPr/>
              <a:t>‹#›</a:t>
            </a:fld>
            <a:endParaRPr lang="en-GB"/>
          </a:p>
        </p:txBody>
      </p:sp>
    </p:spTree>
    <p:extLst>
      <p:ext uri="{BB962C8B-B14F-4D97-AF65-F5344CB8AC3E}">
        <p14:creationId xmlns:p14="http://schemas.microsoft.com/office/powerpoint/2010/main" xmlns="" val="411126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3629025" cy="1028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457200" y="274638"/>
            <a:ext cx="8186766" cy="1143000"/>
          </a:xfr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113D57-A99E-4934-90F2-0FA9EAD5D042}" type="datetimeFigureOut">
              <a:rPr lang="en-GB" smtClean="0"/>
              <a:pPr/>
              <a:t>14/06/2016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35F490-6325-473A-9525-DAF4A1D52E1F}" type="slidenum">
              <a:rPr lang="en-GB" smtClean="0"/>
              <a:pPr/>
              <a:t>‹#›</a:t>
            </a:fld>
            <a:endParaRPr lang="en-GB"/>
          </a:p>
        </p:txBody>
      </p:sp>
    </p:spTree>
    <p:extLst>
      <p:ext uri="{BB962C8B-B14F-4D97-AF65-F5344CB8AC3E}">
        <p14:creationId xmlns:p14="http://schemas.microsoft.com/office/powerpoint/2010/main" xmlns="" val="1557891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113D57-A99E-4934-90F2-0FA9EAD5D042}" type="datetimeFigureOut">
              <a:rPr lang="en-GB" smtClean="0"/>
              <a:pPr/>
              <a:t>14/06/2016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35F490-6325-473A-9525-DAF4A1D52E1F}" type="slidenum">
              <a:rPr lang="en-GB" smtClean="0"/>
              <a:pPr/>
              <a:t>‹#›</a:t>
            </a:fld>
            <a:endParaRPr lang="en-GB"/>
          </a:p>
        </p:txBody>
      </p:sp>
    </p:spTree>
    <p:extLst>
      <p:ext uri="{BB962C8B-B14F-4D97-AF65-F5344CB8AC3E}">
        <p14:creationId xmlns:p14="http://schemas.microsoft.com/office/powerpoint/2010/main" xmlns="" val="4163118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9113D57-A99E-4934-90F2-0FA9EAD5D042}" type="datetimeFigureOut">
              <a:rPr lang="en-GB" smtClean="0"/>
              <a:pPr/>
              <a:t>14/06/2016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35F490-6325-473A-9525-DAF4A1D52E1F}" type="slidenum">
              <a:rPr lang="en-GB" smtClean="0"/>
              <a:pPr/>
              <a:t>‹#›</a:t>
            </a:fld>
            <a:endParaRPr lang="en-GB"/>
          </a:p>
        </p:txBody>
      </p:sp>
    </p:spTree>
    <p:extLst>
      <p:ext uri="{BB962C8B-B14F-4D97-AF65-F5344CB8AC3E}">
        <p14:creationId xmlns:p14="http://schemas.microsoft.com/office/powerpoint/2010/main" xmlns="" val="1007105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9113D57-A99E-4934-90F2-0FA9EAD5D042}" type="datetimeFigureOut">
              <a:rPr lang="en-GB" smtClean="0"/>
              <a:pPr/>
              <a:t>14/06/2016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35F490-6325-473A-9525-DAF4A1D52E1F}" type="slidenum">
              <a:rPr lang="en-GB" smtClean="0"/>
              <a:pPr/>
              <a:t>‹#›</a:t>
            </a:fld>
            <a:endParaRPr lang="en-GB"/>
          </a:p>
        </p:txBody>
      </p:sp>
    </p:spTree>
    <p:extLst>
      <p:ext uri="{BB962C8B-B14F-4D97-AF65-F5344CB8AC3E}">
        <p14:creationId xmlns:p14="http://schemas.microsoft.com/office/powerpoint/2010/main" xmlns="" val="3894255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9113D57-A99E-4934-90F2-0FA9EAD5D042}" type="datetimeFigureOut">
              <a:rPr lang="en-GB" smtClean="0"/>
              <a:pPr/>
              <a:t>14/06/2016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35F490-6325-473A-9525-DAF4A1D52E1F}" type="slidenum">
              <a:rPr lang="en-GB" smtClean="0"/>
              <a:pPr/>
              <a:t>‹#›</a:t>
            </a:fld>
            <a:endParaRPr lang="en-GB"/>
          </a:p>
        </p:txBody>
      </p:sp>
    </p:spTree>
    <p:extLst>
      <p:ext uri="{BB962C8B-B14F-4D97-AF65-F5344CB8AC3E}">
        <p14:creationId xmlns:p14="http://schemas.microsoft.com/office/powerpoint/2010/main" xmlns="" val="156239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13D57-A99E-4934-90F2-0FA9EAD5D042}" type="datetimeFigureOut">
              <a:rPr lang="en-GB" smtClean="0"/>
              <a:pPr/>
              <a:t>14/06/2016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35F490-6325-473A-9525-DAF4A1D52E1F}" type="slidenum">
              <a:rPr lang="en-GB" smtClean="0"/>
              <a:pPr/>
              <a:t>‹#›</a:t>
            </a:fld>
            <a:endParaRPr lang="en-GB"/>
          </a:p>
        </p:txBody>
      </p:sp>
    </p:spTree>
    <p:extLst>
      <p:ext uri="{BB962C8B-B14F-4D97-AF65-F5344CB8AC3E}">
        <p14:creationId xmlns:p14="http://schemas.microsoft.com/office/powerpoint/2010/main" xmlns="" val="3820864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113D57-A99E-4934-90F2-0FA9EAD5D042}" type="datetimeFigureOut">
              <a:rPr lang="en-GB" smtClean="0"/>
              <a:pPr/>
              <a:t>14/06/2016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35F490-6325-473A-9525-DAF4A1D52E1F}" type="slidenum">
              <a:rPr lang="en-GB" smtClean="0"/>
              <a:pPr/>
              <a:t>‹#›</a:t>
            </a:fld>
            <a:endParaRPr lang="en-GB"/>
          </a:p>
        </p:txBody>
      </p:sp>
    </p:spTree>
    <p:extLst>
      <p:ext uri="{BB962C8B-B14F-4D97-AF65-F5344CB8AC3E}">
        <p14:creationId xmlns:p14="http://schemas.microsoft.com/office/powerpoint/2010/main" xmlns="" val="1946169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113D57-A99E-4934-90F2-0FA9EAD5D042}" type="datetimeFigureOut">
              <a:rPr lang="en-GB" smtClean="0"/>
              <a:pPr/>
              <a:t>14/06/2016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35F490-6325-473A-9525-DAF4A1D52E1F}" type="slidenum">
              <a:rPr lang="en-GB" smtClean="0"/>
              <a:pPr/>
              <a:t>‹#›</a:t>
            </a:fld>
            <a:endParaRPr lang="en-GB"/>
          </a:p>
        </p:txBody>
      </p:sp>
    </p:spTree>
    <p:extLst>
      <p:ext uri="{BB962C8B-B14F-4D97-AF65-F5344CB8AC3E}">
        <p14:creationId xmlns:p14="http://schemas.microsoft.com/office/powerpoint/2010/main" xmlns="" val="893868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13D57-A99E-4934-90F2-0FA9EAD5D042}" type="datetimeFigureOut">
              <a:rPr lang="en-GB" smtClean="0"/>
              <a:pPr/>
              <a:t>14/06/2016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5F490-6325-473A-9525-DAF4A1D52E1F}" type="slidenum">
              <a:rPr lang="en-GB" smtClean="0"/>
              <a:pPr/>
              <a:t>‹#›</a:t>
            </a:fld>
            <a:endParaRPr lang="en-GB"/>
          </a:p>
        </p:txBody>
      </p:sp>
    </p:spTree>
    <p:extLst>
      <p:ext uri="{BB962C8B-B14F-4D97-AF65-F5344CB8AC3E}">
        <p14:creationId xmlns:p14="http://schemas.microsoft.com/office/powerpoint/2010/main" xmlns="" val="330817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584104" y="1928802"/>
            <a:ext cx="7988424" cy="3357586"/>
          </a:xfrm>
        </p:spPr>
        <p:txBody>
          <a:bodyPr>
            <a:noAutofit/>
          </a:bodyPr>
          <a:lstStyle/>
          <a:p>
            <a:r>
              <a:rPr lang="en-GB" dirty="0" smtClean="0"/>
              <a:t>Using social enterprise to advance responsible management education at MMU</a:t>
            </a:r>
            <a:r>
              <a:rPr lang="en-GB" b="1" dirty="0" smtClean="0"/>
              <a:t/>
            </a:r>
            <a:br>
              <a:rPr lang="en-GB" b="1" dirty="0" smtClean="0"/>
            </a:br>
            <a:r>
              <a:rPr lang="en-GB" b="1" dirty="0" smtClean="0">
                <a:solidFill>
                  <a:schemeClr val="tx2"/>
                </a:solidFill>
              </a:rPr>
              <a:t>Dr. Mike Bull</a:t>
            </a:r>
            <a:br>
              <a:rPr lang="en-GB" b="1" dirty="0" smtClean="0">
                <a:solidFill>
                  <a:schemeClr val="tx2"/>
                </a:solidFill>
              </a:rPr>
            </a:br>
            <a:r>
              <a:rPr lang="en-GB" sz="4000" b="1" dirty="0" smtClean="0">
                <a:solidFill>
                  <a:schemeClr val="tx2"/>
                </a:solidFill>
              </a:rPr>
              <a:t>Manchester Metropolitan University</a:t>
            </a:r>
            <a:endParaRPr lang="en-GB"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3629025" cy="1028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92986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79512" y="770979"/>
            <a:ext cx="8229600" cy="785813"/>
          </a:xfrm>
        </p:spPr>
        <p:txBody>
          <a:bodyPr rtlCol="0">
            <a:normAutofit/>
          </a:bodyPr>
          <a:lstStyle/>
          <a:p>
            <a:pPr algn="l" eaLnBrk="1" fontAlgn="auto" hangingPunct="1">
              <a:spcAft>
                <a:spcPts val="0"/>
              </a:spcAft>
              <a:defRPr/>
            </a:pPr>
            <a:r>
              <a:rPr lang="en-GB" sz="4000" dirty="0" smtClean="0">
                <a:solidFill>
                  <a:schemeClr val="accent6"/>
                </a:solidFill>
                <a:ea typeface="Batang" pitchFamily="18" charset="-127"/>
              </a:rPr>
              <a:t>Business as usual...</a:t>
            </a:r>
          </a:p>
        </p:txBody>
      </p:sp>
      <p:cxnSp>
        <p:nvCxnSpPr>
          <p:cNvPr id="6" name="Straight Connector 5"/>
          <p:cNvCxnSpPr/>
          <p:nvPr/>
        </p:nvCxnSpPr>
        <p:spPr>
          <a:xfrm>
            <a:off x="6228184" y="3501008"/>
            <a:ext cx="914400" cy="914400"/>
          </a:xfrm>
          <a:prstGeom prst="line">
            <a:avLst/>
          </a:prstGeom>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cstate="print"/>
          <a:srcRect l="16335" t="31100" r="37006" b="17451"/>
          <a:stretch>
            <a:fillRect/>
          </a:stretch>
        </p:blipFill>
        <p:spPr bwMode="auto">
          <a:xfrm>
            <a:off x="395536" y="1704454"/>
            <a:ext cx="8352928" cy="518093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79512" y="770979"/>
            <a:ext cx="8229600" cy="785813"/>
          </a:xfrm>
        </p:spPr>
        <p:txBody>
          <a:bodyPr rtlCol="0">
            <a:normAutofit/>
          </a:bodyPr>
          <a:lstStyle/>
          <a:p>
            <a:pPr algn="l" eaLnBrk="1" fontAlgn="auto" hangingPunct="1">
              <a:spcAft>
                <a:spcPts val="0"/>
              </a:spcAft>
              <a:defRPr/>
            </a:pPr>
            <a:r>
              <a:rPr lang="en-GB" sz="4000" dirty="0" smtClean="0">
                <a:solidFill>
                  <a:schemeClr val="accent6"/>
                </a:solidFill>
                <a:ea typeface="Batang" pitchFamily="18" charset="-127"/>
              </a:rPr>
              <a:t>New ways of doing business...</a:t>
            </a:r>
          </a:p>
        </p:txBody>
      </p:sp>
      <p:sp>
        <p:nvSpPr>
          <p:cNvPr id="5" name="TextBox 4"/>
          <p:cNvSpPr txBox="1">
            <a:spLocks noChangeArrowheads="1"/>
          </p:cNvSpPr>
          <p:nvPr/>
        </p:nvSpPr>
        <p:spPr bwMode="auto">
          <a:xfrm>
            <a:off x="357188" y="1783844"/>
            <a:ext cx="8429625" cy="4401205"/>
          </a:xfrm>
          <a:prstGeom prst="rect">
            <a:avLst/>
          </a:prstGeom>
          <a:solidFill>
            <a:schemeClr val="bg1"/>
          </a:solidFill>
          <a:ln w="9525">
            <a:noFill/>
            <a:miter lim="800000"/>
            <a:headEnd/>
            <a:tailEnd/>
          </a:ln>
        </p:spPr>
        <p:txBody>
          <a:bodyPr wrap="square">
            <a:spAutoFit/>
          </a:bodyPr>
          <a:lstStyle/>
          <a:p>
            <a:pPr marL="357188" indent="-357188">
              <a:buFont typeface="Arial" pitchFamily="34" charset="0"/>
              <a:buChar char="•"/>
              <a:defRPr/>
            </a:pPr>
            <a:r>
              <a:rPr lang="en-GB" sz="2800" dirty="0" smtClean="0">
                <a:latin typeface="+mn-lt"/>
              </a:rPr>
              <a:t>Social Enterprises work towards the desired</a:t>
            </a:r>
          </a:p>
          <a:p>
            <a:pPr marL="357188" indent="-357188">
              <a:buFont typeface="Arial" pitchFamily="34" charset="0"/>
              <a:buChar char="•"/>
              <a:defRPr/>
            </a:pPr>
            <a:endParaRPr lang="en-GB" sz="2800" dirty="0" smtClean="0">
              <a:latin typeface="+mn-lt"/>
            </a:endParaRPr>
          </a:p>
          <a:p>
            <a:pPr marL="357188" indent="-357188">
              <a:buFont typeface="Arial" pitchFamily="34" charset="0"/>
              <a:buChar char="•"/>
              <a:defRPr/>
            </a:pPr>
            <a:endParaRPr lang="en-GB" sz="2800" dirty="0" smtClean="0">
              <a:latin typeface="+mn-lt"/>
            </a:endParaRPr>
          </a:p>
          <a:p>
            <a:pPr marL="357188" indent="-357188">
              <a:buFont typeface="Arial" pitchFamily="34" charset="0"/>
              <a:buChar char="•"/>
              <a:defRPr/>
            </a:pPr>
            <a:endParaRPr lang="en-GB" sz="2800" dirty="0" smtClean="0">
              <a:latin typeface="+mn-lt"/>
            </a:endParaRPr>
          </a:p>
          <a:p>
            <a:pPr marL="357188" indent="-357188">
              <a:buFont typeface="Arial" pitchFamily="34" charset="0"/>
              <a:buChar char="•"/>
              <a:defRPr/>
            </a:pPr>
            <a:endParaRPr lang="en-GB" sz="2800" dirty="0" smtClean="0">
              <a:latin typeface="+mn-lt"/>
            </a:endParaRPr>
          </a:p>
          <a:p>
            <a:pPr marL="357188" indent="-357188">
              <a:buFont typeface="Arial" pitchFamily="34" charset="0"/>
              <a:buChar char="•"/>
              <a:defRPr/>
            </a:pPr>
            <a:r>
              <a:rPr lang="en-GB" sz="2800" dirty="0" smtClean="0">
                <a:solidFill>
                  <a:srgbClr val="0070C0"/>
                </a:solidFill>
                <a:latin typeface="+mn-lt"/>
              </a:rPr>
              <a:t>Power redistribution 		Wealth redistribution</a:t>
            </a:r>
          </a:p>
          <a:p>
            <a:pPr marL="357188" indent="-357188">
              <a:buFont typeface="Arial" pitchFamily="34" charset="0"/>
              <a:buChar char="•"/>
              <a:defRPr/>
            </a:pPr>
            <a:endParaRPr lang="en-GB" sz="2800" dirty="0" smtClean="0">
              <a:solidFill>
                <a:srgbClr val="0070C0"/>
              </a:solidFill>
              <a:latin typeface="+mn-lt"/>
            </a:endParaRPr>
          </a:p>
          <a:p>
            <a:pPr marL="814388" lvl="1" indent="-357188">
              <a:buFont typeface="Arial" pitchFamily="34" charset="0"/>
              <a:buChar char="•"/>
              <a:defRPr/>
            </a:pPr>
            <a:r>
              <a:rPr lang="en-GB" sz="2800" dirty="0" smtClean="0">
                <a:solidFill>
                  <a:srgbClr val="0070C0"/>
                </a:solidFill>
                <a:latin typeface="+mn-lt"/>
              </a:rPr>
              <a:t>Equality			Poverty alleviation</a:t>
            </a:r>
          </a:p>
          <a:p>
            <a:pPr marL="814388" lvl="1" indent="-357188">
              <a:buFont typeface="Arial" pitchFamily="34" charset="0"/>
              <a:buChar char="•"/>
              <a:defRPr/>
            </a:pPr>
            <a:r>
              <a:rPr lang="en-GB" sz="2800" dirty="0" smtClean="0">
                <a:solidFill>
                  <a:srgbClr val="0070C0"/>
                </a:solidFill>
                <a:latin typeface="+mn-lt"/>
              </a:rPr>
              <a:t>Decision making		Empowerment</a:t>
            </a:r>
          </a:p>
          <a:p>
            <a:pPr marL="814388" lvl="1" indent="-357188">
              <a:buFont typeface="Arial" pitchFamily="34" charset="0"/>
              <a:buChar char="•"/>
              <a:defRPr/>
            </a:pPr>
            <a:r>
              <a:rPr lang="en-GB" sz="2800" dirty="0" smtClean="0">
                <a:solidFill>
                  <a:srgbClr val="0070C0"/>
                </a:solidFill>
                <a:latin typeface="+mn-lt"/>
              </a:rPr>
              <a:t>Control			People and Planet</a:t>
            </a:r>
          </a:p>
        </p:txBody>
      </p:sp>
      <p:pic>
        <p:nvPicPr>
          <p:cNvPr id="2050" name="Picture 2"/>
          <p:cNvPicPr>
            <a:picLocks noChangeAspect="1" noChangeArrowheads="1"/>
          </p:cNvPicPr>
          <p:nvPr/>
        </p:nvPicPr>
        <p:blipFill>
          <a:blip r:embed="rId3" cstate="print"/>
          <a:srcRect l="18600" t="68854" r="48633" b="21102"/>
          <a:stretch>
            <a:fillRect/>
          </a:stretch>
        </p:blipFill>
        <p:spPr bwMode="auto">
          <a:xfrm>
            <a:off x="323528" y="2348880"/>
            <a:ext cx="8352928" cy="14401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9512" y="698971"/>
            <a:ext cx="8229600" cy="785813"/>
          </a:xfrm>
        </p:spPr>
        <p:txBody>
          <a:bodyPr rtlCol="0">
            <a:normAutofit/>
          </a:bodyPr>
          <a:lstStyle/>
          <a:p>
            <a:pPr algn="l" eaLnBrk="1" fontAlgn="auto" hangingPunct="1">
              <a:spcAft>
                <a:spcPts val="0"/>
              </a:spcAft>
              <a:defRPr/>
            </a:pPr>
            <a:r>
              <a:rPr lang="en-GB" dirty="0" smtClean="0">
                <a:solidFill>
                  <a:schemeClr val="accent6"/>
                </a:solidFill>
                <a:ea typeface="Batang" pitchFamily="18" charset="-127"/>
              </a:rPr>
              <a:t>So what is it?  How does it work?</a:t>
            </a:r>
          </a:p>
        </p:txBody>
      </p:sp>
      <p:pic>
        <p:nvPicPr>
          <p:cNvPr id="3074" name="Picture 2" descr="http://www.socialenterprise.net/assets/images/image001.jpg"/>
          <p:cNvPicPr>
            <a:picLocks noChangeAspect="1" noChangeArrowheads="1"/>
          </p:cNvPicPr>
          <p:nvPr/>
        </p:nvPicPr>
        <p:blipFill>
          <a:blip r:embed="rId3" cstate="print"/>
          <a:srcRect/>
          <a:stretch>
            <a:fillRect/>
          </a:stretch>
        </p:blipFill>
        <p:spPr bwMode="auto">
          <a:xfrm>
            <a:off x="2411760" y="1772816"/>
            <a:ext cx="4351149" cy="385183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5496" y="1672208"/>
            <a:ext cx="9108504" cy="4925144"/>
          </a:xfrm>
          <a:solidFill>
            <a:schemeClr val="bg1"/>
          </a:solidFill>
        </p:spPr>
        <p:txBody>
          <a:bodyPr>
            <a:noAutofit/>
          </a:bodyPr>
          <a:lstStyle/>
          <a:p>
            <a:r>
              <a:rPr lang="en-GB" sz="2200" b="1" dirty="0" smtClean="0">
                <a:solidFill>
                  <a:srgbClr val="0070C0"/>
                </a:solidFill>
              </a:rPr>
              <a:t>A dynamic movement:</a:t>
            </a:r>
            <a:r>
              <a:rPr lang="en-GB" sz="2200" b="1" dirty="0" smtClean="0"/>
              <a:t> </a:t>
            </a:r>
            <a:r>
              <a:rPr lang="en-GB" sz="2200" dirty="0" smtClean="0"/>
              <a:t>3 times more business start ups are now social enterprises than mainstream businesses.</a:t>
            </a:r>
          </a:p>
          <a:p>
            <a:r>
              <a:rPr lang="en-GB" sz="2200" b="1" dirty="0" smtClean="0">
                <a:solidFill>
                  <a:srgbClr val="0070C0"/>
                </a:solidFill>
              </a:rPr>
              <a:t>At the forefront of economic recovery: </a:t>
            </a:r>
            <a:r>
              <a:rPr lang="en-GB" sz="2200" dirty="0" smtClean="0"/>
              <a:t>The proportion of social enterprises that grew their turnover over the past 12 months is 52%. (compared to mainstream SMEs (40%).</a:t>
            </a:r>
          </a:p>
          <a:p>
            <a:r>
              <a:rPr lang="en-GB" sz="2200" b="1" dirty="0" smtClean="0">
                <a:solidFill>
                  <a:srgbClr val="0070C0"/>
                </a:solidFill>
              </a:rPr>
              <a:t>Making a profit, making a difference:</a:t>
            </a:r>
            <a:r>
              <a:rPr lang="en-GB" sz="2200" b="1" dirty="0" smtClean="0"/>
              <a:t> </a:t>
            </a:r>
            <a:r>
              <a:rPr lang="en-GB" sz="2200" dirty="0" smtClean="0"/>
              <a:t>50% of social enterprises reported a profit, Almost all use the majority of those profits to further their social or environmental goals.</a:t>
            </a:r>
          </a:p>
          <a:p>
            <a:r>
              <a:rPr lang="en-GB" sz="2200" b="1" dirty="0" smtClean="0">
                <a:solidFill>
                  <a:srgbClr val="0070C0"/>
                </a:solidFill>
              </a:rPr>
              <a:t>Innovation pioneers:</a:t>
            </a:r>
            <a:r>
              <a:rPr lang="en-GB" sz="2200" b="1" dirty="0" smtClean="0"/>
              <a:t> </a:t>
            </a:r>
            <a:r>
              <a:rPr lang="en-GB" sz="2200" dirty="0" smtClean="0"/>
              <a:t>The number of social enterprises introducing a new product or service in the last 12 months has increased to 59%. Among SMEs it has fallen to 38%.</a:t>
            </a:r>
          </a:p>
          <a:p>
            <a:r>
              <a:rPr lang="en-GB" sz="2200" b="1" dirty="0" smtClean="0">
                <a:solidFill>
                  <a:srgbClr val="0070C0"/>
                </a:solidFill>
              </a:rPr>
              <a:t>Paying fair:</a:t>
            </a:r>
            <a:r>
              <a:rPr lang="en-GB" sz="2200" b="1" dirty="0" smtClean="0"/>
              <a:t> </a:t>
            </a:r>
            <a:r>
              <a:rPr lang="en-GB" sz="2200" dirty="0" smtClean="0">
                <a:solidFill>
                  <a:srgbClr val="FF0000"/>
                </a:solidFill>
              </a:rPr>
              <a:t>The average pay ratio between social enterprise CEO pay and the lowest paid is just 3.6:1 – for FTSE 100 CEOs, this ratio stands at 150:1.</a:t>
            </a:r>
          </a:p>
        </p:txBody>
      </p:sp>
      <p:sp>
        <p:nvSpPr>
          <p:cNvPr id="4" name="Title 1"/>
          <p:cNvSpPr>
            <a:spLocks noGrp="1"/>
          </p:cNvSpPr>
          <p:nvPr>
            <p:ph type="title"/>
          </p:nvPr>
        </p:nvSpPr>
        <p:spPr>
          <a:xfrm>
            <a:off x="179512" y="698971"/>
            <a:ext cx="8229600" cy="785813"/>
          </a:xfrm>
        </p:spPr>
        <p:txBody>
          <a:bodyPr rtlCol="0">
            <a:normAutofit/>
          </a:bodyPr>
          <a:lstStyle/>
          <a:p>
            <a:pPr algn="l" eaLnBrk="1" fontAlgn="auto" hangingPunct="1">
              <a:spcAft>
                <a:spcPts val="0"/>
              </a:spcAft>
              <a:defRPr/>
            </a:pPr>
            <a:r>
              <a:rPr lang="en-GB" sz="4000" dirty="0" smtClean="0">
                <a:solidFill>
                  <a:schemeClr val="accent6"/>
                </a:solidFill>
                <a:ea typeface="Batang" pitchFamily="18" charset="-127"/>
              </a:rPr>
              <a:t>New ways of doing business...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9512" y="842987"/>
            <a:ext cx="8229600" cy="785813"/>
          </a:xfrm>
        </p:spPr>
        <p:txBody>
          <a:bodyPr rtlCol="0">
            <a:noAutofit/>
          </a:bodyPr>
          <a:lstStyle/>
          <a:p>
            <a:pPr algn="l" eaLnBrk="1" fontAlgn="auto" hangingPunct="1">
              <a:spcAft>
                <a:spcPts val="0"/>
              </a:spcAft>
              <a:defRPr/>
            </a:pPr>
            <a:r>
              <a:rPr lang="en-GB" sz="3200" dirty="0" smtClean="0">
                <a:solidFill>
                  <a:schemeClr val="accent6"/>
                </a:solidFill>
                <a:ea typeface="Batang" pitchFamily="18" charset="-127"/>
              </a:rPr>
              <a:t>Meeting the challenge of Sustainable Development</a:t>
            </a:r>
          </a:p>
        </p:txBody>
      </p:sp>
      <p:pic>
        <p:nvPicPr>
          <p:cNvPr id="3074" name="Picture 2" descr="http://www.socialenterprise.net/assets/images/image001.jpg"/>
          <p:cNvPicPr>
            <a:picLocks noChangeAspect="1" noChangeArrowheads="1"/>
          </p:cNvPicPr>
          <p:nvPr/>
        </p:nvPicPr>
        <p:blipFill>
          <a:blip r:embed="rId3" cstate="print"/>
          <a:srcRect/>
          <a:stretch>
            <a:fillRect/>
          </a:stretch>
        </p:blipFill>
        <p:spPr bwMode="auto">
          <a:xfrm>
            <a:off x="179512" y="2780928"/>
            <a:ext cx="2033559" cy="1800200"/>
          </a:xfrm>
          <a:prstGeom prst="rect">
            <a:avLst/>
          </a:prstGeom>
          <a:noFill/>
        </p:spPr>
      </p:pic>
      <p:sp>
        <p:nvSpPr>
          <p:cNvPr id="5" name="Content Placeholder 2"/>
          <p:cNvSpPr>
            <a:spLocks noGrp="1"/>
          </p:cNvSpPr>
          <p:nvPr>
            <p:ph sz="quarter" idx="1"/>
          </p:nvPr>
        </p:nvSpPr>
        <p:spPr>
          <a:xfrm>
            <a:off x="2267744" y="1699592"/>
            <a:ext cx="6624736" cy="5158408"/>
          </a:xfrm>
          <a:solidFill>
            <a:schemeClr val="bg1"/>
          </a:solidFill>
        </p:spPr>
        <p:txBody>
          <a:bodyPr>
            <a:noAutofit/>
          </a:bodyPr>
          <a:lstStyle/>
          <a:p>
            <a:r>
              <a:rPr lang="en-GB" sz="2400" dirty="0" smtClean="0"/>
              <a:t>1. </a:t>
            </a:r>
            <a:r>
              <a:rPr lang="en-GB" sz="2400" dirty="0" smtClean="0">
                <a:solidFill>
                  <a:srgbClr val="FF0000"/>
                </a:solidFill>
              </a:rPr>
              <a:t>Co-operatives and </a:t>
            </a:r>
            <a:r>
              <a:rPr lang="en-GB" sz="2400" dirty="0" err="1" smtClean="0">
                <a:solidFill>
                  <a:srgbClr val="FF0000"/>
                </a:solidFill>
              </a:rPr>
              <a:t>Mutuals</a:t>
            </a:r>
            <a:r>
              <a:rPr lang="en-GB" sz="2400" dirty="0" smtClean="0">
                <a:solidFill>
                  <a:srgbClr val="FF0000"/>
                </a:solidFill>
              </a:rPr>
              <a:t> </a:t>
            </a:r>
            <a:r>
              <a:rPr lang="en-GB" sz="2400" dirty="0" smtClean="0"/>
              <a:t>(using the principle of solidarity to positively impact on the well-being of workers, customers, the local community and environment). </a:t>
            </a:r>
          </a:p>
          <a:p>
            <a:r>
              <a:rPr lang="en-GB" sz="2400" dirty="0" smtClean="0"/>
              <a:t>2. </a:t>
            </a:r>
            <a:r>
              <a:rPr lang="en-GB" sz="2400" dirty="0" smtClean="0">
                <a:solidFill>
                  <a:srgbClr val="FF0000"/>
                </a:solidFill>
              </a:rPr>
              <a:t>Social Business </a:t>
            </a:r>
            <a:r>
              <a:rPr lang="en-GB" sz="2400" dirty="0" smtClean="0"/>
              <a:t>(adapting private sector practices and business models to make the well-being of individuals, communities and the natural environment a higher priority than profit maximisation). </a:t>
            </a:r>
          </a:p>
          <a:p>
            <a:r>
              <a:rPr lang="en-GB" sz="2400" dirty="0" smtClean="0"/>
              <a:t>3. </a:t>
            </a:r>
            <a:r>
              <a:rPr lang="en-GB" sz="2400" dirty="0" smtClean="0">
                <a:solidFill>
                  <a:srgbClr val="FF0000"/>
                </a:solidFill>
              </a:rPr>
              <a:t>Philanthropic Trading </a:t>
            </a:r>
            <a:r>
              <a:rPr lang="en-GB" sz="2400" dirty="0" smtClean="0"/>
              <a:t>(to improve the economic sustainability of social ventures that prioritise improvements to social and environmental well-being) </a:t>
            </a:r>
          </a:p>
          <a:p>
            <a:endParaRPr lang="en-GB" sz="22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14" y="785794"/>
            <a:ext cx="8229600" cy="714380"/>
          </a:xfrm>
        </p:spPr>
        <p:txBody>
          <a:bodyPr>
            <a:normAutofit/>
          </a:bodyPr>
          <a:lstStyle/>
          <a:p>
            <a:pPr algn="l"/>
            <a:r>
              <a:rPr lang="en-GB" sz="3200" dirty="0" smtClean="0">
                <a:solidFill>
                  <a:schemeClr val="tx2">
                    <a:lumMod val="60000"/>
                    <a:lumOff val="40000"/>
                  </a:schemeClr>
                </a:solidFill>
              </a:rPr>
              <a:t>Conclusions...</a:t>
            </a:r>
            <a:endParaRPr lang="en-GB" sz="3200" dirty="0">
              <a:solidFill>
                <a:schemeClr val="tx2">
                  <a:lumMod val="60000"/>
                  <a:lumOff val="40000"/>
                </a:schemeClr>
              </a:solidFill>
            </a:endParaRPr>
          </a:p>
        </p:txBody>
      </p:sp>
      <p:sp>
        <p:nvSpPr>
          <p:cNvPr id="3" name="Content Placeholder 2"/>
          <p:cNvSpPr>
            <a:spLocks noGrp="1"/>
          </p:cNvSpPr>
          <p:nvPr>
            <p:ph idx="1"/>
          </p:nvPr>
        </p:nvSpPr>
        <p:spPr>
          <a:xfrm>
            <a:off x="214282" y="1785926"/>
            <a:ext cx="8643998" cy="3714776"/>
          </a:xfrm>
        </p:spPr>
        <p:txBody>
          <a:bodyPr>
            <a:normAutofit fontScale="85000" lnSpcReduction="20000"/>
          </a:bodyPr>
          <a:lstStyle/>
          <a:p>
            <a:r>
              <a:rPr lang="en-GB" dirty="0" smtClean="0"/>
              <a:t>Paradigm shift?</a:t>
            </a:r>
          </a:p>
          <a:p>
            <a:pPr lvl="1"/>
            <a:r>
              <a:rPr lang="en-GB" dirty="0" smtClean="0"/>
              <a:t>Business as usual, CSR.</a:t>
            </a:r>
          </a:p>
          <a:p>
            <a:r>
              <a:rPr lang="en-GB" dirty="0" smtClean="0"/>
              <a:t>Breadth not depth +</a:t>
            </a:r>
          </a:p>
          <a:p>
            <a:pPr lvl="1"/>
            <a:r>
              <a:rPr lang="en-GB" dirty="0" smtClean="0"/>
              <a:t>More students ‘touched’ – maybe enough on a general business degree – some thrive/radicalise – many more go through motions</a:t>
            </a:r>
          </a:p>
          <a:p>
            <a:r>
              <a:rPr lang="en-GB" dirty="0" smtClean="0"/>
              <a:t>Breadth not depth – </a:t>
            </a:r>
          </a:p>
          <a:p>
            <a:pPr lvl="1"/>
            <a:r>
              <a:rPr lang="en-GB" dirty="0" smtClean="0"/>
              <a:t>Over-focus on green issues, less on radical solutions</a:t>
            </a:r>
          </a:p>
          <a:p>
            <a:r>
              <a:rPr lang="en-GB" dirty="0" smtClean="0"/>
              <a:t>Where’s the ‘social’ in RB education?</a:t>
            </a:r>
          </a:p>
          <a:p>
            <a:pPr lvl="1"/>
            <a:r>
              <a:rPr lang="en-GB" dirty="0" smtClean="0"/>
              <a:t>How can SE fill the gap?</a:t>
            </a:r>
            <a:endParaRPr lang="en-GB"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06" y="1357298"/>
            <a:ext cx="9001156" cy="4000528"/>
          </a:xfrm>
        </p:spPr>
        <p:txBody>
          <a:bodyPr>
            <a:noAutofit/>
          </a:bodyPr>
          <a:lstStyle/>
          <a:p>
            <a:r>
              <a:rPr lang="en-GB" sz="2400" dirty="0" smtClean="0"/>
              <a:t>MMU signed up for PRME in December 2010</a:t>
            </a:r>
          </a:p>
          <a:p>
            <a:r>
              <a:rPr lang="en-GB" sz="2400" dirty="0" smtClean="0"/>
              <a:t>Jonathon </a:t>
            </a:r>
            <a:r>
              <a:rPr lang="en-GB" sz="2400" dirty="0" err="1" smtClean="0"/>
              <a:t>Porritt</a:t>
            </a:r>
            <a:r>
              <a:rPr lang="en-GB" sz="2400" dirty="0" smtClean="0"/>
              <a:t> formally launched SEEG (our Sustainable and Ethical Enterprise Group) </a:t>
            </a:r>
          </a:p>
          <a:p>
            <a:r>
              <a:rPr lang="en-GB" sz="2400" dirty="0" smtClean="0"/>
              <a:t>Hosted the 2nd World Symposium on Sustainable Development. </a:t>
            </a:r>
          </a:p>
          <a:p>
            <a:r>
              <a:rPr lang="en-GB" sz="2400" dirty="0" smtClean="0"/>
              <a:t>Introduced a series of lectures which are presented to all our level 4 students across all our programmes introducing them to the PRME and topics including Stakeholder Engagement and the Triple Bottom Line. </a:t>
            </a:r>
          </a:p>
          <a:p>
            <a:r>
              <a:rPr lang="en-GB" sz="2400" dirty="0" smtClean="0"/>
              <a:t>Further all our programmes, undergraduate and postgraduate, have been reviewed and now include ethics and sustainability learning objectives. </a:t>
            </a:r>
          </a:p>
        </p:txBody>
      </p:sp>
      <p:sp>
        <p:nvSpPr>
          <p:cNvPr id="4" name="Title 1"/>
          <p:cNvSpPr txBox="1">
            <a:spLocks/>
          </p:cNvSpPr>
          <p:nvPr/>
        </p:nvSpPr>
        <p:spPr>
          <a:xfrm>
            <a:off x="128614" y="785794"/>
            <a:ext cx="8229600" cy="71438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200" dirty="0" smtClean="0">
                <a:solidFill>
                  <a:schemeClr val="tx2">
                    <a:lumMod val="60000"/>
                    <a:lumOff val="40000"/>
                  </a:schemeClr>
                </a:solidFill>
                <a:latin typeface="+mj-lt"/>
                <a:ea typeface="+mj-ea"/>
                <a:cs typeface="+mj-cs"/>
              </a:rPr>
              <a:t>Overview – MMU and PRME</a:t>
            </a:r>
            <a:endParaRPr kumimoji="0" lang="en-GB" sz="3200" b="0" i="0"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57158" y="1000108"/>
          <a:ext cx="7643866"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4392" t="12695" r="5563" b="6250"/>
          <a:stretch>
            <a:fillRect/>
          </a:stretch>
        </p:blipFill>
        <p:spPr bwMode="auto">
          <a:xfrm>
            <a:off x="-32" y="0"/>
            <a:ext cx="9144032"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139952" y="1484784"/>
            <a:ext cx="3929137" cy="3600400"/>
          </a:xfrm>
        </p:spPr>
        <p:txBody>
          <a:bodyPr/>
          <a:lstStyle/>
          <a:p>
            <a:pPr eaLnBrk="1" hangingPunct="1"/>
            <a:r>
              <a:rPr lang="en-GB" sz="5400" dirty="0" smtClean="0"/>
              <a:t>Green Economics</a:t>
            </a:r>
          </a:p>
        </p:txBody>
      </p:sp>
      <p:pic>
        <p:nvPicPr>
          <p:cNvPr id="17411" name="Picture 4"/>
          <p:cNvPicPr>
            <a:picLocks noChangeAspect="1" noChangeArrowheads="1"/>
          </p:cNvPicPr>
          <p:nvPr/>
        </p:nvPicPr>
        <p:blipFill>
          <a:blip r:embed="rId2" cstate="print"/>
          <a:srcRect l="36909" t="16400" r="33560" b="5901"/>
          <a:stretch>
            <a:fillRect/>
          </a:stretch>
        </p:blipFill>
        <p:spPr bwMode="auto">
          <a:xfrm>
            <a:off x="971600" y="1124744"/>
            <a:ext cx="2871137"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51520" y="764704"/>
            <a:ext cx="6840760" cy="666750"/>
          </a:xfrm>
        </p:spPr>
        <p:txBody>
          <a:bodyPr>
            <a:normAutofit fontScale="90000"/>
          </a:bodyPr>
          <a:lstStyle/>
          <a:p>
            <a:pPr algn="l" eaLnBrk="1" hangingPunct="1"/>
            <a:r>
              <a:rPr lang="en-GB" dirty="0" smtClean="0">
                <a:solidFill>
                  <a:srgbClr val="0070C0"/>
                </a:solidFill>
              </a:rPr>
              <a:t>Green Economics    </a:t>
            </a:r>
            <a:r>
              <a:rPr lang="en-GB" sz="2400" dirty="0" smtClean="0">
                <a:solidFill>
                  <a:srgbClr val="0070C0"/>
                </a:solidFill>
              </a:rPr>
              <a:t>(Scott-Cato 2009)</a:t>
            </a:r>
          </a:p>
        </p:txBody>
      </p:sp>
      <p:sp>
        <p:nvSpPr>
          <p:cNvPr id="18435" name="Content Placeholder 2"/>
          <p:cNvSpPr>
            <a:spLocks noGrp="1"/>
          </p:cNvSpPr>
          <p:nvPr>
            <p:ph sz="quarter" idx="1"/>
          </p:nvPr>
        </p:nvSpPr>
        <p:spPr>
          <a:xfrm>
            <a:off x="107504" y="1435224"/>
            <a:ext cx="9036496" cy="4298032"/>
          </a:xfrm>
        </p:spPr>
        <p:txBody>
          <a:bodyPr>
            <a:normAutofit lnSpcReduction="10000"/>
          </a:bodyPr>
          <a:lstStyle/>
          <a:p>
            <a:pPr eaLnBrk="1" hangingPunct="1"/>
            <a:r>
              <a:rPr lang="en-GB" sz="2400" dirty="0" smtClean="0"/>
              <a:t>Green economics is distinct from the dominant economic paradigm as practised by politicians and taught in the universities in three main ways:</a:t>
            </a:r>
          </a:p>
          <a:p>
            <a:pPr eaLnBrk="1" hangingPunct="1"/>
            <a:r>
              <a:rPr lang="en-GB" sz="2400" dirty="0" smtClean="0"/>
              <a:t>1. It is inherently concerned with social justice. For mainstream economics ‘welfare economics’ is an add-on. For a green economist equality and justice are at the heart of what they do.</a:t>
            </a:r>
          </a:p>
          <a:p>
            <a:pPr eaLnBrk="1" hangingPunct="1"/>
            <a:r>
              <a:rPr lang="en-GB" sz="2400" dirty="0" smtClean="0"/>
              <a:t>2. Green economics has emerged from environmental campaigners and green politicians because of their need for it. It has grown from the bottom up and from those who are building a sustainable economy in practice rather than from abstract theories.</a:t>
            </a:r>
          </a:p>
          <a:p>
            <a:pPr eaLnBrk="1" hangingPunct="1"/>
            <a:r>
              <a:rPr lang="en-GB" sz="2400" dirty="0" smtClean="0"/>
              <a:t>3 Green economics is not, as yet, an academic discipline with a major place in universities.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7504" y="557808"/>
            <a:ext cx="8186766" cy="1143000"/>
          </a:xfrm>
        </p:spPr>
        <p:txBody>
          <a:bodyPr/>
          <a:lstStyle/>
          <a:p>
            <a:pPr algn="l" eaLnBrk="1" hangingPunct="1"/>
            <a:r>
              <a:rPr lang="en-GB" dirty="0" smtClean="0">
                <a:solidFill>
                  <a:srgbClr val="0070C0"/>
                </a:solidFill>
              </a:rPr>
              <a:t>Green Economics    </a:t>
            </a:r>
            <a:r>
              <a:rPr lang="en-GB" sz="2400" dirty="0" smtClean="0">
                <a:solidFill>
                  <a:srgbClr val="0070C0"/>
                </a:solidFill>
              </a:rPr>
              <a:t>(Scott-Cato 2009)</a:t>
            </a:r>
            <a:endParaRPr lang="en-GB" sz="1600" dirty="0" smtClean="0">
              <a:solidFill>
                <a:srgbClr val="0070C0"/>
              </a:solidFill>
            </a:endParaRPr>
          </a:p>
        </p:txBody>
      </p:sp>
      <p:pic>
        <p:nvPicPr>
          <p:cNvPr id="19459" name="Picture 2"/>
          <p:cNvPicPr>
            <a:picLocks noChangeAspect="1" noChangeArrowheads="1"/>
          </p:cNvPicPr>
          <p:nvPr/>
        </p:nvPicPr>
        <p:blipFill>
          <a:blip r:embed="rId2" cstate="print"/>
          <a:srcRect l="28050" t="24800" r="24998" b="15350"/>
          <a:stretch>
            <a:fillRect/>
          </a:stretch>
        </p:blipFill>
        <p:spPr bwMode="auto">
          <a:xfrm>
            <a:off x="827088" y="1462484"/>
            <a:ext cx="7561262" cy="542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7504" y="413792"/>
            <a:ext cx="8186766" cy="1143000"/>
          </a:xfrm>
        </p:spPr>
        <p:txBody>
          <a:bodyPr/>
          <a:lstStyle/>
          <a:p>
            <a:pPr algn="l" eaLnBrk="1" hangingPunct="1"/>
            <a:r>
              <a:rPr lang="en-GB" dirty="0" smtClean="0">
                <a:solidFill>
                  <a:srgbClr val="0070C0"/>
                </a:solidFill>
              </a:rPr>
              <a:t>Green Economics    </a:t>
            </a:r>
            <a:r>
              <a:rPr lang="en-GB" sz="2400" dirty="0" smtClean="0">
                <a:solidFill>
                  <a:srgbClr val="0070C0"/>
                </a:solidFill>
              </a:rPr>
              <a:t>(Scott-Cato 2009)</a:t>
            </a:r>
          </a:p>
        </p:txBody>
      </p:sp>
      <p:sp>
        <p:nvSpPr>
          <p:cNvPr id="20483" name="Content Placeholder 2"/>
          <p:cNvSpPr>
            <a:spLocks noGrp="1"/>
          </p:cNvSpPr>
          <p:nvPr>
            <p:ph sz="quarter" idx="1"/>
          </p:nvPr>
        </p:nvSpPr>
        <p:spPr>
          <a:xfrm>
            <a:off x="107950" y="1363935"/>
            <a:ext cx="8856663" cy="5305425"/>
          </a:xfrm>
          <a:solidFill>
            <a:schemeClr val="bg1"/>
          </a:solidFill>
        </p:spPr>
        <p:txBody>
          <a:bodyPr/>
          <a:lstStyle/>
          <a:p>
            <a:pPr eaLnBrk="1" hangingPunct="1"/>
            <a:r>
              <a:rPr lang="en-GB" sz="2100" b="1" dirty="0" smtClean="0"/>
              <a:t>From economic growth to a balanced economy &amp; quality of life?</a:t>
            </a:r>
          </a:p>
          <a:p>
            <a:pPr eaLnBrk="1" hangingPunct="1"/>
            <a:r>
              <a:rPr lang="en-GB" sz="2100" dirty="0" smtClean="0"/>
              <a:t>The major objective of the economy is to grow, and the more it grows, the happier the politicians are. </a:t>
            </a:r>
          </a:p>
          <a:p>
            <a:pPr eaLnBrk="1" hangingPunct="1"/>
            <a:r>
              <a:rPr lang="en-GB" sz="2100" dirty="0" smtClean="0"/>
              <a:t>In the capitalist ideology it does not matter that economic growth is destructive and does not increase human well-being; it only matters that there is more money changing hands in the global market. </a:t>
            </a:r>
          </a:p>
          <a:p>
            <a:pPr eaLnBrk="1" hangingPunct="1"/>
            <a:r>
              <a:rPr lang="en-GB" sz="2100" dirty="0" smtClean="0"/>
              <a:t>There is too much emphasis on standard of living, usually measured in purely material terms, and not enough on quality of life. </a:t>
            </a:r>
          </a:p>
          <a:p>
            <a:pPr eaLnBrk="1" hangingPunct="1"/>
            <a:r>
              <a:rPr lang="en-GB" sz="2100" dirty="0" smtClean="0"/>
              <a:t>For green economists growth is the major problem, not only because it is usually bought at the expense of the planet, but also because it is actually reducing our quality of life. </a:t>
            </a:r>
          </a:p>
          <a:p>
            <a:pPr eaLnBrk="1" hangingPunct="1"/>
            <a:r>
              <a:rPr lang="en-GB" sz="2100" dirty="0" smtClean="0"/>
              <a:t>The lifestyles we expect in the 21st century have caused the extinction of species on a massive scale, and by causing climate change are actually threatening our future as a species.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14" y="785794"/>
            <a:ext cx="8229600" cy="714380"/>
          </a:xfrm>
        </p:spPr>
        <p:txBody>
          <a:bodyPr>
            <a:normAutofit/>
          </a:bodyPr>
          <a:lstStyle/>
          <a:p>
            <a:pPr algn="l"/>
            <a:r>
              <a:rPr lang="en-GB" sz="3200" dirty="0" smtClean="0">
                <a:solidFill>
                  <a:schemeClr val="tx2">
                    <a:lumMod val="60000"/>
                    <a:lumOff val="40000"/>
                  </a:schemeClr>
                </a:solidFill>
              </a:rPr>
              <a:t>Challenges...</a:t>
            </a:r>
            <a:endParaRPr lang="en-GB" sz="3200" dirty="0">
              <a:solidFill>
                <a:schemeClr val="tx2">
                  <a:lumMod val="60000"/>
                  <a:lumOff val="40000"/>
                </a:schemeClr>
              </a:solidFill>
            </a:endParaRPr>
          </a:p>
        </p:txBody>
      </p:sp>
      <p:sp>
        <p:nvSpPr>
          <p:cNvPr id="3" name="Content Placeholder 2"/>
          <p:cNvSpPr>
            <a:spLocks noGrp="1"/>
          </p:cNvSpPr>
          <p:nvPr>
            <p:ph idx="1"/>
          </p:nvPr>
        </p:nvSpPr>
        <p:spPr>
          <a:xfrm>
            <a:off x="214282" y="2214554"/>
            <a:ext cx="8643998" cy="2428892"/>
          </a:xfrm>
        </p:spPr>
        <p:txBody>
          <a:bodyPr>
            <a:noAutofit/>
          </a:bodyPr>
          <a:lstStyle/>
          <a:p>
            <a:r>
              <a:rPr lang="en-GB" dirty="0" smtClean="0"/>
              <a:t>Breadth</a:t>
            </a:r>
          </a:p>
          <a:p>
            <a:pPr lvl="1"/>
            <a:r>
              <a:rPr lang="en-GB" dirty="0" smtClean="0"/>
              <a:t>Focus on </a:t>
            </a:r>
            <a:r>
              <a:rPr lang="en-GB" sz="4800" dirty="0" smtClean="0"/>
              <a:t>planet</a:t>
            </a:r>
            <a:r>
              <a:rPr lang="en-GB" dirty="0" smtClean="0"/>
              <a:t>, </a:t>
            </a:r>
            <a:r>
              <a:rPr lang="en-GB" sz="3600" dirty="0" smtClean="0"/>
              <a:t>profit</a:t>
            </a:r>
            <a:r>
              <a:rPr lang="en-GB" dirty="0" smtClean="0"/>
              <a:t>...... </a:t>
            </a:r>
            <a:r>
              <a:rPr lang="en-GB" sz="2400" dirty="0" smtClean="0"/>
              <a:t>people</a:t>
            </a:r>
            <a:endParaRPr lang="en-GB"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1054</TotalTime>
  <Words>705</Words>
  <Application>Microsoft Office PowerPoint</Application>
  <PresentationFormat>On-screen Show (4:3)</PresentationFormat>
  <Paragraphs>91</Paragraphs>
  <Slides>15</Slides>
  <Notes>6</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Using social enterprise to advance responsible management education at MMU Dr. Mike Bull Manchester Metropolitan University</vt:lpstr>
      <vt:lpstr>Slide 2</vt:lpstr>
      <vt:lpstr>Slide 3</vt:lpstr>
      <vt:lpstr>Slide 4</vt:lpstr>
      <vt:lpstr>Green Economics</vt:lpstr>
      <vt:lpstr>Green Economics    (Scott-Cato 2009)</vt:lpstr>
      <vt:lpstr>Green Economics    (Scott-Cato 2009)</vt:lpstr>
      <vt:lpstr>Green Economics    (Scott-Cato 2009)</vt:lpstr>
      <vt:lpstr>Challenges...</vt:lpstr>
      <vt:lpstr>Business as usual...</vt:lpstr>
      <vt:lpstr>New ways of doing business...</vt:lpstr>
      <vt:lpstr>So what is it?  How does it work?</vt:lpstr>
      <vt:lpstr>New ways of doing business...</vt:lpstr>
      <vt:lpstr>Meeting the challenge of Sustainable Development</vt:lpstr>
      <vt:lpstr>Conclusions...</vt:lpstr>
    </vt:vector>
  </TitlesOfParts>
  <Company>MMU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MMU User</dc:creator>
  <cp:lastModifiedBy>Home</cp:lastModifiedBy>
  <cp:revision>148</cp:revision>
  <cp:lastPrinted>2015-12-15T08:45:36Z</cp:lastPrinted>
  <dcterms:created xsi:type="dcterms:W3CDTF">2014-10-06T14:07:48Z</dcterms:created>
  <dcterms:modified xsi:type="dcterms:W3CDTF">2016-06-14T16:30:15Z</dcterms:modified>
</cp:coreProperties>
</file>