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mu-user" initials="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Dave%20uni%20(MS)\Year%203%20(MS)\Dissertation%20(MS)\Results\Results%20proper%2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</c:spPr>
          </c:marker>
          <c:xVal>
            <c:numRef>
              <c:f>Sheet1!$J$4:$J$23</c:f>
              <c:numCache>
                <c:formatCode>0.0</c:formatCode>
                <c:ptCount val="20"/>
                <c:pt idx="0">
                  <c:v>51</c:v>
                </c:pt>
                <c:pt idx="1">
                  <c:v>57</c:v>
                </c:pt>
                <c:pt idx="2">
                  <c:v>63.449999999999996</c:v>
                </c:pt>
                <c:pt idx="3">
                  <c:v>65.400000000000006</c:v>
                </c:pt>
                <c:pt idx="4">
                  <c:v>52.05</c:v>
                </c:pt>
                <c:pt idx="5">
                  <c:v>43</c:v>
                </c:pt>
                <c:pt idx="6">
                  <c:v>57.9</c:v>
                </c:pt>
                <c:pt idx="7">
                  <c:v>44.3</c:v>
                </c:pt>
                <c:pt idx="8">
                  <c:v>66.55</c:v>
                </c:pt>
                <c:pt idx="9">
                  <c:v>54</c:v>
                </c:pt>
                <c:pt idx="10">
                  <c:v>47.05</c:v>
                </c:pt>
                <c:pt idx="11">
                  <c:v>51.7</c:v>
                </c:pt>
                <c:pt idx="12">
                  <c:v>49.75</c:v>
                </c:pt>
                <c:pt idx="13">
                  <c:v>55.8</c:v>
                </c:pt>
                <c:pt idx="14">
                  <c:v>40.5</c:v>
                </c:pt>
                <c:pt idx="15">
                  <c:v>50.3</c:v>
                </c:pt>
                <c:pt idx="16">
                  <c:v>40.449999999999996</c:v>
                </c:pt>
                <c:pt idx="17">
                  <c:v>47.7</c:v>
                </c:pt>
                <c:pt idx="18">
                  <c:v>44</c:v>
                </c:pt>
                <c:pt idx="19" formatCode="General">
                  <c:v>54.5</c:v>
                </c:pt>
              </c:numCache>
            </c:numRef>
          </c:xVal>
          <c:yVal>
            <c:numRef>
              <c:f>Sheet1!$K$4:$K$23</c:f>
              <c:numCache>
                <c:formatCode>0.0</c:formatCode>
                <c:ptCount val="20"/>
                <c:pt idx="0">
                  <c:v>-2</c:v>
                </c:pt>
                <c:pt idx="1">
                  <c:v>-4</c:v>
                </c:pt>
                <c:pt idx="2">
                  <c:v>4.5</c:v>
                </c:pt>
                <c:pt idx="3">
                  <c:v>-1.7999999999999972</c:v>
                </c:pt>
                <c:pt idx="4">
                  <c:v>6.1000000000000005</c:v>
                </c:pt>
                <c:pt idx="5">
                  <c:v>6</c:v>
                </c:pt>
                <c:pt idx="6">
                  <c:v>-7.2000000000000028</c:v>
                </c:pt>
                <c:pt idx="7">
                  <c:v>-1.3999999999999977</c:v>
                </c:pt>
                <c:pt idx="8">
                  <c:v>2.0999999999999943</c:v>
                </c:pt>
                <c:pt idx="9">
                  <c:v>-1.2000000000000028</c:v>
                </c:pt>
                <c:pt idx="10">
                  <c:v>-4.1000000000000005</c:v>
                </c:pt>
                <c:pt idx="11">
                  <c:v>-3.3999999999999977</c:v>
                </c:pt>
                <c:pt idx="12">
                  <c:v>0.5</c:v>
                </c:pt>
                <c:pt idx="13" formatCode="General">
                  <c:v>-4</c:v>
                </c:pt>
                <c:pt idx="14">
                  <c:v>-3.4000000000000057</c:v>
                </c:pt>
                <c:pt idx="15">
                  <c:v>-3.3999999999999977</c:v>
                </c:pt>
                <c:pt idx="16">
                  <c:v>-1.3000000000000043</c:v>
                </c:pt>
                <c:pt idx="17">
                  <c:v>-11</c:v>
                </c:pt>
                <c:pt idx="18">
                  <c:v>-2.4000000000000057</c:v>
                </c:pt>
                <c:pt idx="19" formatCode="General">
                  <c:v>-1.2000000000000028</c:v>
                </c:pt>
              </c:numCache>
            </c:numRef>
          </c:yVal>
        </c:ser>
        <c:axId val="101863808"/>
        <c:axId val="101866112"/>
      </c:scatterChart>
      <c:valAx>
        <c:axId val="101863808"/>
        <c:scaling>
          <c:orientation val="minMax"/>
          <c:max val="68"/>
          <c:min val="38"/>
        </c:scaling>
        <c:axPos val="b"/>
        <c:title>
          <c:tx>
            <c:rich>
              <a:bodyPr/>
              <a:lstStyle/>
              <a:p>
                <a:pPr algn="ctr" rtl="0">
                  <a:defRPr/>
                </a:pPr>
                <a:r>
                  <a:rPr lang="en-GB" dirty="0"/>
                  <a:t>Mean VO</a:t>
                </a:r>
                <a:r>
                  <a:rPr lang="en-GB" baseline="-25000" dirty="0"/>
                  <a:t>2max</a:t>
                </a:r>
                <a:r>
                  <a:rPr lang="en-GB" dirty="0"/>
                  <a:t> Recording of Both Masks (mL·kg</a:t>
                </a:r>
                <a:r>
                  <a:rPr lang="en-GB" baseline="30000" dirty="0"/>
                  <a:t>-1</a:t>
                </a:r>
                <a:r>
                  <a:rPr lang="en-GB" dirty="0"/>
                  <a:t>·min</a:t>
                </a:r>
                <a:r>
                  <a:rPr lang="en-GB" baseline="30000" dirty="0"/>
                  <a:t>-1</a:t>
                </a:r>
                <a:r>
                  <a:rPr lang="en-GB" dirty="0"/>
                  <a:t>)</a:t>
                </a:r>
              </a:p>
            </c:rich>
          </c:tx>
          <c:layout/>
        </c:title>
        <c:numFmt formatCode="0" sourceLinked="0"/>
        <c:maj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01866112"/>
        <c:crosses val="autoZero"/>
        <c:crossBetween val="midCat"/>
        <c:majorUnit val="5"/>
      </c:valAx>
      <c:valAx>
        <c:axId val="1018661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Mask Difference (Facemask - Mouthpiece-nose clip) (mL·kg</a:t>
                </a:r>
                <a:r>
                  <a:rPr lang="en-GB" baseline="30000"/>
                  <a:t>-1</a:t>
                </a:r>
                <a:r>
                  <a:rPr lang="en-GB"/>
                  <a:t>·min</a:t>
                </a:r>
                <a:r>
                  <a:rPr lang="en-GB" baseline="30000"/>
                  <a:t>-1</a:t>
                </a:r>
                <a:r>
                  <a:rPr lang="en-GB"/>
                  <a:t>)</a:t>
                </a:r>
              </a:p>
            </c:rich>
          </c:tx>
          <c:layout/>
        </c:title>
        <c:numFmt formatCode="0.0" sourceLinked="1"/>
        <c:tickLblPos val="nextTo"/>
        <c:spPr>
          <a:ln>
            <a:solidFill>
              <a:schemeClr val="tx1"/>
            </a:solidFill>
          </a:ln>
        </c:spPr>
        <c:crossAx val="101863808"/>
        <c:crosses val="autoZero"/>
        <c:crossBetween val="midCat"/>
        <c:majorUnit val="2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600" b="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3-23T21:43:07.437" idx="1">
    <p:pos x="3684" y="161"/>
    <p:text>Why do these words have capitals???</p:text>
  </p:cm>
  <p:cm authorId="0" dt="2010-03-23T21:43:31.218" idx="2">
    <p:pos x="1185" y="569"/>
    <p:text>Don't need this is we are from the same place...</p:text>
  </p:cm>
  <p:cm authorId="0" dt="2010-03-23T21:43:45.750" idx="3">
    <p:pos x="1252" y="1031"/>
    <p:text>dot over the V</p:text>
  </p:cm>
  <p:cm authorId="0" dt="2010-03-23T21:45:15.875" idx="4">
    <p:pos x="1741" y="3034"/>
    <p:text>MASS!</p:text>
  </p:cm>
  <p:cm authorId="0" dt="2010-03-23T21:45:44.468" idx="5">
    <p:pos x="944" y="3248"/>
    <p:text>Needs intro to this sentence...</p:text>
  </p:cm>
  <p:cm authorId="0" dt="2010-03-23T21:46:31" idx="6">
    <p:pos x="4059" y="4226"/>
    <p:text>Not part of discussion...</p:text>
  </p:cm>
  <p:cm authorId="0" dt="2010-03-23T21:47:03.609" idx="7">
    <p:pos x="2793" y="4963"/>
    <p:text>development OR research/study?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0.09369</cdr:x>
      <cdr:y>0.1179</cdr:y>
    </cdr:from>
    <cdr:to>
      <cdr:x>0.97694</cdr:x>
      <cdr:y>0.88733</cdr:y>
    </cdr:to>
    <cdr:grpSp>
      <cdr:nvGrpSpPr>
        <cdr:cNvPr id="34" name="Group 27"/>
        <cdr:cNvGrpSpPr/>
      </cdr:nvGrpSpPr>
      <cdr:grpSpPr>
        <a:xfrm xmlns:a="http://schemas.openxmlformats.org/drawingml/2006/main">
          <a:off x="282890" y="228942"/>
          <a:ext cx="2666907" cy="1494102"/>
          <a:chOff x="871904" y="716468"/>
          <a:chExt cx="8219463" cy="4675804"/>
        </a:xfrm>
      </cdr:grpSpPr>
    </cdr:grpSp>
  </cdr:relSizeAnchor>
  <cdr:relSizeAnchor xmlns:cdr="http://schemas.openxmlformats.org/drawingml/2006/chartDrawing">
    <cdr:from>
      <cdr:x>0.22709</cdr:x>
      <cdr:y>0.12585</cdr:y>
    </cdr:from>
    <cdr:to>
      <cdr:x>0.9406</cdr:x>
      <cdr:y>0.73555</cdr:y>
    </cdr:to>
    <cdr:grpSp>
      <cdr:nvGrpSpPr>
        <cdr:cNvPr id="3199" name="Group 27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685681" y="244379"/>
          <a:ext cx="2154390" cy="1183934"/>
          <a:chOff x="871904" y="716468"/>
          <a:chExt cx="8219463" cy="4624412"/>
        </a:xfrm>
      </cdr:grpSpPr>
      <cdr:grpSp>
        <cdr:nvGrpSpPr>
          <cdr:cNvPr id="36" name="Group 11"/>
          <cdr:cNvGrpSpPr>
            <a:grpSpLocks xmlns:a="http://schemas.openxmlformats.org/drawingml/2006/main"/>
          </cdr:cNvGrpSpPr>
        </cdr:nvGrpSpPr>
        <cdr:grpSpPr bwMode="auto">
          <a:xfrm xmlns:a="http://schemas.openxmlformats.org/drawingml/2006/main">
            <a:off x="871908" y="716468"/>
            <a:ext cx="8111507" cy="3997261"/>
            <a:chOff x="870259" y="614392"/>
            <a:chExt cx="8140172" cy="4451933"/>
          </a:xfrm>
        </cdr:grpSpPr>
      </cdr:grpSp>
      <cdr:grpSp>
        <cdr:nvGrpSpPr>
          <cdr:cNvPr id="3200" name="Group 11"/>
          <cdr:cNvGrpSpPr>
            <a:grpSpLocks xmlns:a="http://schemas.openxmlformats.org/drawingml/2006/main"/>
          </cdr:cNvGrpSpPr>
        </cdr:nvGrpSpPr>
        <cdr:grpSpPr bwMode="auto">
          <a:xfrm xmlns:a="http://schemas.openxmlformats.org/drawingml/2006/main">
            <a:off x="871908" y="716468"/>
            <a:ext cx="8111507" cy="3997261"/>
            <a:chOff x="870259" y="614392"/>
            <a:chExt cx="8140172" cy="4451933"/>
          </a:xfrm>
        </cdr:grpSpPr>
        <cdr:sp macro="" textlink="">
          <cdr:nvSpPr>
            <cdr:cNvPr id="3" name="Straight Connector 2"/>
            <cdr:cNvSpPr/>
          </cdr:nvSpPr>
          <cdr:spPr>
            <a:xfrm xmlns:a="http://schemas.openxmlformats.org/drawingml/2006/main">
              <a:off x="870259" y="2796705"/>
              <a:ext cx="8069751" cy="1588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  <a:prstDash val="lgDash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7" name="Straight Connector 6"/>
            <cdr:cNvSpPr/>
          </cdr:nvSpPr>
          <cdr:spPr>
            <a:xfrm xmlns:a="http://schemas.openxmlformats.org/drawingml/2006/main">
              <a:off x="875862" y="5064737"/>
              <a:ext cx="8134569" cy="1588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  <a:prstDash val="lgDash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9" name="Straight Connector 8"/>
            <cdr:cNvSpPr/>
          </cdr:nvSpPr>
          <cdr:spPr>
            <a:xfrm xmlns:a="http://schemas.openxmlformats.org/drawingml/2006/main">
              <a:off x="875862" y="614392"/>
              <a:ext cx="8058949" cy="1588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  <a:prstDash val="lgDash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</cdr:grpSp>
      <cdr:grpSp>
        <cdr:nvGrpSpPr>
          <cdr:cNvPr id="38" name="Group 26"/>
          <cdr:cNvGrpSpPr/>
        </cdr:nvGrpSpPr>
        <cdr:grpSpPr>
          <a:xfrm xmlns:a="http://schemas.openxmlformats.org/drawingml/2006/main">
            <a:off x="871904" y="5280409"/>
            <a:ext cx="8219463" cy="60471"/>
            <a:chOff x="871904" y="5341326"/>
            <a:chExt cx="8219463" cy="60471"/>
          </a:xfrm>
        </cdr:grpSpPr>
      </cdr:grpSp>
      <cdr:grpSp>
        <cdr:nvGrpSpPr>
          <cdr:cNvPr id="3201" name="Group 26"/>
          <cdr:cNvGrpSpPr>
            <a:grpSpLocks xmlns:a="http://schemas.openxmlformats.org/drawingml/2006/main"/>
          </cdr:cNvGrpSpPr>
        </cdr:nvGrpSpPr>
        <cdr:grpSpPr bwMode="auto">
          <a:xfrm xmlns:a="http://schemas.openxmlformats.org/drawingml/2006/main">
            <a:off x="871904" y="5280409"/>
            <a:ext cx="8219463" cy="60471"/>
            <a:chOff x="871904" y="5341326"/>
            <a:chExt cx="8219463" cy="60471"/>
          </a:xfrm>
        </cdr:grpSpPr>
        <cdr:sp macro="" textlink="">
          <cdr:nvSpPr>
            <cdr:cNvPr id="14" name="Straight Connector 13"/>
            <cdr:cNvSpPr/>
          </cdr:nvSpPr>
          <cdr:spPr bwMode="auto">
            <a:xfrm xmlns:a="http://schemas.openxmlformats.org/drawingml/2006/main">
              <a:off x="876162" y="5342777"/>
              <a:ext cx="8214414" cy="1526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33" name="Straight Connector 32"/>
            <cdr:cNvSpPr/>
          </cdr:nvSpPr>
          <cdr:spPr bwMode="auto">
            <a:xfrm xmlns:a="http://schemas.openxmlformats.org/drawingml/2006/main" rot="5400000">
              <a:off x="2240092" y="5359392"/>
              <a:ext cx="33290" cy="1583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35" name="Straight Connector 34"/>
            <cdr:cNvSpPr/>
          </cdr:nvSpPr>
          <cdr:spPr bwMode="auto">
            <a:xfrm xmlns:a="http://schemas.openxmlformats.org/drawingml/2006/main" rot="5400000">
              <a:off x="3599247" y="5363555"/>
              <a:ext cx="41612" cy="1582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37" name="Straight Connector 36"/>
            <cdr:cNvSpPr/>
          </cdr:nvSpPr>
          <cdr:spPr bwMode="auto">
            <a:xfrm xmlns:a="http://schemas.openxmlformats.org/drawingml/2006/main" rot="5400000">
              <a:off x="4966724" y="5359392"/>
              <a:ext cx="33290" cy="1583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39" name="Straight Connector 38"/>
            <cdr:cNvSpPr/>
          </cdr:nvSpPr>
          <cdr:spPr bwMode="auto">
            <a:xfrm xmlns:a="http://schemas.openxmlformats.org/drawingml/2006/main" rot="5400000">
              <a:off x="6325880" y="5363555"/>
              <a:ext cx="41612" cy="1582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45" name="Straight Connector 44"/>
            <cdr:cNvSpPr/>
          </cdr:nvSpPr>
          <cdr:spPr bwMode="auto">
            <a:xfrm xmlns:a="http://schemas.openxmlformats.org/drawingml/2006/main" rot="16200000" flipH="1">
              <a:off x="9062210" y="5372641"/>
              <a:ext cx="56731" cy="1582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20" name="Straight Connector 19"/>
            <cdr:cNvSpPr/>
          </cdr:nvSpPr>
          <cdr:spPr>
            <a:xfrm xmlns:a="http://schemas.openxmlformats.org/drawingml/2006/main" rot="5400000">
              <a:off x="849924" y="5363306"/>
              <a:ext cx="43962" cy="1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  <cdr:sp macro="" textlink="">
          <cdr:nvSpPr>
            <cdr:cNvPr id="26" name="Straight Connector 25"/>
            <cdr:cNvSpPr/>
          </cdr:nvSpPr>
          <cdr:spPr>
            <a:xfrm xmlns:a="http://schemas.openxmlformats.org/drawingml/2006/main" rot="5400000">
              <a:off x="7691438" y="5367336"/>
              <a:ext cx="47626" cy="1"/>
            </a:xfrm>
            <a:prstGeom xmlns:a="http://schemas.openxmlformats.org/drawingml/2006/main" prst="line">
              <a:avLst/>
            </a:prstGeom>
            <a:ln xmlns:a="http://schemas.openxmlformats.org/drawingml/2006/main" w="6350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GB"/>
            </a:p>
          </cdr:txBody>
        </cdr:sp>
      </cdr:grp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5276" y="9379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0C0583-4487-4439-9027-FCEE617F4560}" type="datetimeFigureOut">
              <a:rPr lang="en-US" smtClean="0"/>
              <a:pPr/>
              <a:t>3/23/2010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179C1F-3C94-462C-8BCC-692765229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32" y="214282"/>
            <a:ext cx="50720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Facemask 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Mouthpiece-nose 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Clip Fixtures for the Assessment of </a:t>
            </a:r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en-GB" sz="1400" b="1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: An Examination of Limits of Agreement.</a:t>
            </a:r>
          </a:p>
          <a:p>
            <a:pPr algn="ctr"/>
            <a:endParaRPr lang="en-GB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66" y="1428728"/>
            <a:ext cx="3000396" cy="70326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100" b="1" i="1" dirty="0" smtClean="0">
                <a:latin typeface="Times New Roman" pitchFamily="18" charset="0"/>
                <a:cs typeface="Times New Roman" pitchFamily="18" charset="0"/>
              </a:rPr>
              <a:t>Introduction:</a:t>
            </a:r>
          </a:p>
          <a:p>
            <a:pPr algn="just"/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attainment of 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as an assessment of aerobic power has long been accepted as a valid measurement due to the central and peripheral cardio vascular components (</a:t>
            </a:r>
            <a:r>
              <a:rPr lang="en-GB" sz="1100" dirty="0" err="1">
                <a:latin typeface="Times New Roman" pitchFamily="18" charset="0"/>
                <a:cs typeface="Times New Roman" pitchFamily="18" charset="0"/>
              </a:rPr>
              <a:t>Roels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 et al., 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2005). The equipment used in the assessment of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varies greatly but little investigation on collection methods at maximal workloads has been conducted; with most focusing on sub maximal workloads or rest (Evans et al., 1995; Hirsch et al., 1969; Saey et al., 2006).</a:t>
            </a:r>
          </a:p>
          <a:p>
            <a:pPr algn="just"/>
            <a:endParaRPr lang="en-GB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100" b="1" i="1" dirty="0" smtClean="0">
                <a:latin typeface="Times New Roman" pitchFamily="18" charset="0"/>
                <a:cs typeface="Times New Roman" pitchFamily="18" charset="0"/>
              </a:rPr>
              <a:t>Aim:</a:t>
            </a:r>
          </a:p>
          <a:p>
            <a:pPr algn="just"/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current study aimed to validate the use of facemask and mouthpiece-nose clip fixtures to collect expired air for the subsequent assessment of 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100" b="1" i="1" dirty="0" smtClean="0">
                <a:latin typeface="Times New Roman" pitchFamily="18" charset="0"/>
                <a:cs typeface="Times New Roman" pitchFamily="18" charset="0"/>
              </a:rPr>
              <a:t>Method:</a:t>
            </a:r>
          </a:p>
          <a:p>
            <a:pPr algn="just"/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Twenty volunteers (mean [±SD] age, 21.0 years [±1.4], height, 175.0cm [±5.6], weight, 75.6kg [±6.5]) participated in a repeated measures design. Twice performing a cycle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test, either time using mouthpiece-nose clip or facemask in a randomised order, respectively. Participants cycled between 80-100rev·min</a:t>
            </a:r>
            <a:r>
              <a:rPr lang="en-GB" sz="11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on an electronically braked cycle ergometer (</a:t>
            </a:r>
            <a:r>
              <a:rPr lang="en-GB" sz="1100" dirty="0" err="1" smtClean="0">
                <a:latin typeface="Times New Roman" pitchFamily="18" charset="0"/>
                <a:cs typeface="Times New Roman" pitchFamily="18" charset="0"/>
              </a:rPr>
              <a:t>ergoline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type 800), with a cadence increase of 0.5W∙s</a:t>
            </a:r>
            <a:r>
              <a:rPr lang="en-GB" sz="11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.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was assessed by a breath-by-breath portable gas analyser (</a:t>
            </a:r>
            <a:r>
              <a:rPr lang="en-GB" sz="1100" dirty="0" err="1" smtClean="0">
                <a:latin typeface="Times New Roman" pitchFamily="18" charset="0"/>
                <a:cs typeface="Times New Roman" pitchFamily="18" charset="0"/>
              </a:rPr>
              <a:t>MetaMax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3B) with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verified with at least two of five BASES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 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lab guidelines.</a:t>
            </a:r>
          </a:p>
          <a:p>
            <a:pPr algn="just"/>
            <a:endParaRPr lang="en-GB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100" b="1" i="1" dirty="0" smtClean="0">
                <a:latin typeface="Times New Roman" pitchFamily="18" charset="0"/>
                <a:cs typeface="Times New Roman" pitchFamily="18" charset="0"/>
              </a:rPr>
              <a:t>Analysis:</a:t>
            </a:r>
          </a:p>
          <a:p>
            <a:pPr algn="just"/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Data was presented as descriptive statistics. A Bland-Altman limits of agreement plot was used between the fixtures and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.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, minute ventilation (V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), tidal volume (V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), breathing frequency (V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), 5minute post blood lactate (</a:t>
            </a:r>
            <a:r>
              <a:rPr lang="en-GB" sz="1100" dirty="0" err="1" smtClean="0"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) and time to exhaustion (TTE) were analysed by a repeated measures dependent </a:t>
            </a:r>
            <a:r>
              <a:rPr lang="en-GB" sz="11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-test (</a:t>
            </a:r>
            <a:r>
              <a:rPr lang="en-GB" sz="11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≤0.05).</a:t>
            </a:r>
          </a:p>
        </p:txBody>
      </p:sp>
      <p:graphicFrame>
        <p:nvGraphicFramePr>
          <p:cNvPr id="26" name="Chart 25"/>
          <p:cNvGraphicFramePr/>
          <p:nvPr/>
        </p:nvGraphicFramePr>
        <p:xfrm>
          <a:off x="3571876" y="1071538"/>
          <a:ext cx="3019425" cy="194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571876" y="3357554"/>
          <a:ext cx="3000396" cy="1428759"/>
        </p:xfrm>
        <a:graphic>
          <a:graphicData uri="http://schemas.openxmlformats.org/drawingml/2006/table">
            <a:tbl>
              <a:tblPr/>
              <a:tblGrid>
                <a:gridCol w="1223664"/>
                <a:gridCol w="781209"/>
                <a:gridCol w="995523"/>
              </a:tblGrid>
              <a:tr h="15875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Table 1: Descriptive results shown as means (±SD)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Facemask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Mouthpiece-nose clip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VO</a:t>
                      </a:r>
                      <a:r>
                        <a:rPr lang="en-GB" sz="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2max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mL·kg</a:t>
                      </a:r>
                      <a:r>
                        <a:rPr lang="en-GB" sz="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·min</a:t>
                      </a:r>
                      <a:r>
                        <a:rPr lang="en-GB" sz="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51 (±8.2)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52.6 (±7.7)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V</a:t>
                      </a:r>
                      <a:r>
                        <a:rPr lang="en-GB" sz="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L·min</a:t>
                      </a:r>
                      <a:r>
                        <a:rPr lang="en-GB" sz="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125.6 (±18.2) 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115.2 (±15.9)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V</a:t>
                      </a:r>
                      <a:r>
                        <a:rPr lang="en-GB" sz="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L·min</a:t>
                      </a:r>
                      <a:r>
                        <a:rPr lang="en-GB" sz="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2.6 (±0.4)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2.8 (±0.6) 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**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V</a:t>
                      </a:r>
                      <a:r>
                        <a:rPr lang="en-GB" sz="8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breath·min</a:t>
                      </a:r>
                      <a:r>
                        <a:rPr lang="en-GB" sz="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50.8 (±9.5) 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**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44.2 (±9.6)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Bla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(mmol·L</a:t>
                      </a:r>
                      <a:r>
                        <a:rPr lang="en-GB" sz="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8.14 (±1.76)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7.81 (±1.53)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TTE (s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598.1 (±83.9)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597.1 (±67.5)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7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Significant</a:t>
                      </a:r>
                      <a:r>
                        <a:rPr lang="en-GB" sz="8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difference   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* </a:t>
                      </a:r>
                      <a:r>
                        <a:rPr lang="en-GB" sz="8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P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=0.04     **</a:t>
                      </a:r>
                      <a:r>
                        <a:rPr lang="en-GB" sz="8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P</a:t>
                      </a: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=0.01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500438" y="2928926"/>
            <a:ext cx="314327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Times New Roman" pitchFamily="18" charset="0"/>
                <a:cs typeface="Times New Roman" pitchFamily="18" charset="0"/>
              </a:rPr>
              <a:t>Figure 1: Bland-Altman limit of agreement plot of VO</a:t>
            </a:r>
            <a:r>
              <a:rPr lang="en-GB" sz="800" baseline="-25000" dirty="0" smtClean="0">
                <a:latin typeface="Times New Roman" pitchFamily="18" charset="0"/>
                <a:cs typeface="Times New Roman" pitchFamily="18" charset="0"/>
              </a:rPr>
              <a:t>2max </a:t>
            </a:r>
            <a:r>
              <a:rPr lang="en-GB" sz="800" dirty="0" smtClean="0">
                <a:latin typeface="Times New Roman" pitchFamily="18" charset="0"/>
                <a:cs typeface="Times New Roman" pitchFamily="18" charset="0"/>
              </a:rPr>
              <a:t>between facemask and mouthpiece-nose clip </a:t>
            </a:r>
            <a:endParaRPr lang="en-GB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00438" y="857224"/>
            <a:ext cx="30003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latin typeface="Times New Roman" pitchFamily="18" charset="0"/>
                <a:cs typeface="Times New Roman" pitchFamily="18" charset="0"/>
              </a:rPr>
              <a:t>Results:</a:t>
            </a:r>
            <a:endParaRPr lang="en-GB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571876" y="4857752"/>
            <a:ext cx="2928958" cy="1531937"/>
            <a:chOff x="3571876" y="4857752"/>
            <a:chExt cx="2928958" cy="1531937"/>
          </a:xfrm>
        </p:grpSpPr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3571876" y="6027514"/>
              <a:ext cx="2928958" cy="362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Figure 2: Side and front view of facemask (left) and mouthpiece-nose clip (right) with turbine.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280" name="Picture 1" descr="006"/>
            <p:cNvPicPr>
              <a:picLocks noChangeAspect="1" noChangeArrowheads="1"/>
            </p:cNvPicPr>
            <p:nvPr/>
          </p:nvPicPr>
          <p:blipFill>
            <a:blip r:embed="rId3" cstate="print"/>
            <a:srcRect t="17241" b="20197"/>
            <a:stretch>
              <a:fillRect/>
            </a:stretch>
          </p:blipFill>
          <p:spPr bwMode="auto">
            <a:xfrm>
              <a:off x="3571876" y="4857752"/>
              <a:ext cx="1440960" cy="1169762"/>
            </a:xfrm>
            <a:prstGeom prst="rect">
              <a:avLst/>
            </a:prstGeom>
            <a:noFill/>
          </p:spPr>
        </p:pic>
        <p:pic>
          <p:nvPicPr>
            <p:cNvPr id="11281" name="Picture 3" descr="008"/>
            <p:cNvPicPr>
              <a:picLocks noChangeAspect="1" noChangeArrowheads="1"/>
            </p:cNvPicPr>
            <p:nvPr/>
          </p:nvPicPr>
          <p:blipFill>
            <a:blip r:embed="rId4" cstate="print"/>
            <a:srcRect t="10783" b="25000"/>
            <a:stretch>
              <a:fillRect/>
            </a:stretch>
          </p:blipFill>
          <p:spPr bwMode="auto">
            <a:xfrm>
              <a:off x="5143512" y="4857752"/>
              <a:ext cx="1357322" cy="1167961"/>
            </a:xfrm>
            <a:prstGeom prst="rect">
              <a:avLst/>
            </a:prstGeom>
            <a:noFill/>
          </p:spPr>
        </p:pic>
      </p:grpSp>
      <p:sp>
        <p:nvSpPr>
          <p:cNvPr id="43" name="TextBox 42"/>
          <p:cNvSpPr txBox="1"/>
          <p:nvPr/>
        </p:nvSpPr>
        <p:spPr>
          <a:xfrm>
            <a:off x="357166" y="857224"/>
            <a:ext cx="30003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Sims, D</a:t>
            </a:r>
            <a:r>
              <a:rPr lang="en-GB" sz="11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1100" dirty="0" err="1">
                <a:latin typeface="Times New Roman" pitchFamily="18" charset="0"/>
                <a:cs typeface="Times New Roman" pitchFamily="18" charset="0"/>
              </a:rPr>
              <a:t>Pheasey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GB" sz="1100" baseline="30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100" i="1" dirty="0">
                <a:latin typeface="Times New Roman" pitchFamily="18" charset="0"/>
                <a:cs typeface="Times New Roman" pitchFamily="18" charset="0"/>
              </a:rPr>
              <a:t>Manchester Metropolitan University</a:t>
            </a:r>
            <a:r>
              <a:rPr lang="en-GB" sz="1100" i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  <a:p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66" y="8501090"/>
            <a:ext cx="6143668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Evans, B. W., &amp;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Potteiger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J. A. (1995). Metabolic and ventilator responses to sub-maximal and maximal exercise using different breathing assemblies. </a:t>
            </a:r>
            <a:r>
              <a:rPr lang="en-GB" sz="500" i="1" dirty="0" smtClean="0">
                <a:latin typeface="Times New Roman" pitchFamily="18" charset="0"/>
                <a:cs typeface="Times New Roman" pitchFamily="18" charset="0"/>
              </a:rPr>
              <a:t>Journal of Sports Medicine and Physical Fitness, 35,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 93-98.</a:t>
            </a:r>
          </a:p>
          <a:p>
            <a:pPr algn="just"/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Hirsch, J. A., &amp; Bishop, B. (1982). Human breathing patterns on mouthpiece or face mask during air, CO</a:t>
            </a:r>
            <a:r>
              <a:rPr lang="en-GB" sz="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or low O</a:t>
            </a:r>
            <a:r>
              <a:rPr lang="en-GB" sz="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500" i="1" dirty="0" smtClean="0">
                <a:latin typeface="Times New Roman" pitchFamily="18" charset="0"/>
                <a:cs typeface="Times New Roman" pitchFamily="18" charset="0"/>
              </a:rPr>
              <a:t> Journal of Applied Physiology, 53, 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1281-1290.</a:t>
            </a:r>
          </a:p>
          <a:p>
            <a:pPr algn="just"/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Roels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B., Schmitt, L.,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Libicz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S., Bentley, D.,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Richalet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J-P., &amp; Millet, G. (2005). Specificity of VO</a:t>
            </a:r>
            <a:r>
              <a:rPr lang="en-GB" sz="5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 and the ventilator threshold in free swimming and cycle ergometry: comparison between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triathletes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 and swimmers. </a:t>
            </a:r>
            <a:r>
              <a:rPr lang="en-GB" sz="500" i="1" dirty="0" smtClean="0">
                <a:latin typeface="Times New Roman" pitchFamily="18" charset="0"/>
                <a:cs typeface="Times New Roman" pitchFamily="18" charset="0"/>
              </a:rPr>
              <a:t>British Journal of Sports Medicine, 39,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 965-968.</a:t>
            </a:r>
          </a:p>
          <a:p>
            <a:pPr algn="just"/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Saey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D.,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Pepin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V.,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Brodeur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Lizotte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J., Gagnon, P., La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Violette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L.,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Nadreau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É., Leblanc, P., &amp; </a:t>
            </a:r>
            <a:r>
              <a:rPr lang="en-GB" sz="500" dirty="0" err="1" smtClean="0">
                <a:latin typeface="Times New Roman" pitchFamily="18" charset="0"/>
                <a:cs typeface="Times New Roman" pitchFamily="18" charset="0"/>
              </a:rPr>
              <a:t>Maltais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, F. (2006). Use of facemask and mouthpiece to assess constant-work rate exercise capacity in COPD. </a:t>
            </a:r>
            <a:r>
              <a:rPr lang="en-GB" sz="500" i="1" dirty="0" smtClean="0">
                <a:latin typeface="Times New Roman" pitchFamily="18" charset="0"/>
                <a:cs typeface="Times New Roman" pitchFamily="18" charset="0"/>
              </a:rPr>
              <a:t>Medicine and Science in Sports and Exercise,38(2),</a:t>
            </a:r>
            <a:r>
              <a:rPr lang="en-GB" sz="500" dirty="0" smtClean="0">
                <a:latin typeface="Times New Roman" pitchFamily="18" charset="0"/>
                <a:cs typeface="Times New Roman" pitchFamily="18" charset="0"/>
              </a:rPr>
              <a:t> 223-230.</a:t>
            </a:r>
          </a:p>
          <a:p>
            <a:pPr algn="just"/>
            <a:endParaRPr lang="en-GB" sz="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76" y="6500826"/>
            <a:ext cx="2928958" cy="19543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latin typeface="Times New Roman" pitchFamily="18" charset="0"/>
                <a:cs typeface="Times New Roman" pitchFamily="18" charset="0"/>
              </a:rPr>
              <a:t>Discussion:</a:t>
            </a:r>
          </a:p>
          <a:p>
            <a:pPr algn="just"/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This study investigated the agreement of facemask and mouthpiece-nose clip in the collection of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2max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using twenty healthy males. Results indicated the methods do not agree sufficiently (mean bias -1.63mL·kg</a:t>
            </a:r>
            <a:r>
              <a:rPr lang="en-GB" sz="11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·min</a:t>
            </a:r>
            <a:r>
              <a:rPr lang="en-GB" sz="11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 [±8.05]), 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although the 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measurements are not significantly different (</a:t>
            </a:r>
            <a:r>
              <a:rPr lang="en-GB" sz="11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=0.09). Further development of the methods discussed needs to be implemented to increase validity between the two methods of collecting VO</a:t>
            </a:r>
            <a:r>
              <a:rPr lang="en-GB" sz="1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264</TotalTime>
  <Words>746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mmu-user</cp:lastModifiedBy>
  <cp:revision>31</cp:revision>
  <dcterms:created xsi:type="dcterms:W3CDTF">2010-03-16T19:58:05Z</dcterms:created>
  <dcterms:modified xsi:type="dcterms:W3CDTF">2010-03-23T21:47:32Z</dcterms:modified>
</cp:coreProperties>
</file>